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42"/>
  </p:notesMasterIdLst>
  <p:sldIdLst>
    <p:sldId id="861" r:id="rId2"/>
    <p:sldId id="862" r:id="rId3"/>
    <p:sldId id="924" r:id="rId4"/>
    <p:sldId id="863" r:id="rId5"/>
    <p:sldId id="864" r:id="rId6"/>
    <p:sldId id="865" r:id="rId7"/>
    <p:sldId id="866" r:id="rId8"/>
    <p:sldId id="867" r:id="rId9"/>
    <p:sldId id="868" r:id="rId10"/>
    <p:sldId id="870" r:id="rId11"/>
    <p:sldId id="869" r:id="rId12"/>
    <p:sldId id="1018" r:id="rId13"/>
    <p:sldId id="1017" r:id="rId14"/>
    <p:sldId id="1019" r:id="rId15"/>
    <p:sldId id="1016" r:id="rId16"/>
    <p:sldId id="871" r:id="rId17"/>
    <p:sldId id="873" r:id="rId18"/>
    <p:sldId id="874" r:id="rId19"/>
    <p:sldId id="875" r:id="rId20"/>
    <p:sldId id="876" r:id="rId21"/>
    <p:sldId id="966" r:id="rId22"/>
    <p:sldId id="925" r:id="rId23"/>
    <p:sldId id="872" r:id="rId24"/>
    <p:sldId id="967" r:id="rId25"/>
    <p:sldId id="877" r:id="rId26"/>
    <p:sldId id="878" r:id="rId27"/>
    <p:sldId id="879" r:id="rId28"/>
    <p:sldId id="969" r:id="rId29"/>
    <p:sldId id="880" r:id="rId30"/>
    <p:sldId id="968" r:id="rId31"/>
    <p:sldId id="881" r:id="rId32"/>
    <p:sldId id="882" r:id="rId33"/>
    <p:sldId id="884" r:id="rId34"/>
    <p:sldId id="885" r:id="rId35"/>
    <p:sldId id="886" r:id="rId36"/>
    <p:sldId id="1023" r:id="rId37"/>
    <p:sldId id="887" r:id="rId38"/>
    <p:sldId id="938" r:id="rId39"/>
    <p:sldId id="940" r:id="rId40"/>
    <p:sldId id="970" r:id="rId41"/>
    <p:sldId id="971" r:id="rId42"/>
    <p:sldId id="1001" r:id="rId43"/>
    <p:sldId id="987" r:id="rId44"/>
    <p:sldId id="989" r:id="rId45"/>
    <p:sldId id="990" r:id="rId46"/>
    <p:sldId id="992" r:id="rId47"/>
    <p:sldId id="993" r:id="rId48"/>
    <p:sldId id="994" r:id="rId49"/>
    <p:sldId id="995" r:id="rId50"/>
    <p:sldId id="996" r:id="rId51"/>
    <p:sldId id="997" r:id="rId52"/>
    <p:sldId id="998" r:id="rId53"/>
    <p:sldId id="999" r:id="rId54"/>
    <p:sldId id="1000" r:id="rId55"/>
    <p:sldId id="937" r:id="rId56"/>
    <p:sldId id="931" r:id="rId57"/>
    <p:sldId id="888" r:id="rId58"/>
    <p:sldId id="972" r:id="rId59"/>
    <p:sldId id="973" r:id="rId60"/>
    <p:sldId id="889" r:id="rId61"/>
    <p:sldId id="974" r:id="rId62"/>
    <p:sldId id="975" r:id="rId63"/>
    <p:sldId id="890" r:id="rId64"/>
    <p:sldId id="932" r:id="rId65"/>
    <p:sldId id="891" r:id="rId66"/>
    <p:sldId id="976" r:id="rId67"/>
    <p:sldId id="892" r:id="rId68"/>
    <p:sldId id="977" r:id="rId69"/>
    <p:sldId id="978" r:id="rId70"/>
    <p:sldId id="893" r:id="rId71"/>
    <p:sldId id="894" r:id="rId72"/>
    <p:sldId id="979" r:id="rId73"/>
    <p:sldId id="895" r:id="rId74"/>
    <p:sldId id="896" r:id="rId75"/>
    <p:sldId id="983" r:id="rId76"/>
    <p:sldId id="984" r:id="rId77"/>
    <p:sldId id="985" r:id="rId78"/>
    <p:sldId id="982" r:id="rId79"/>
    <p:sldId id="980" r:id="rId80"/>
    <p:sldId id="898" r:id="rId81"/>
    <p:sldId id="899" r:id="rId82"/>
    <p:sldId id="900" r:id="rId83"/>
    <p:sldId id="939" r:id="rId84"/>
    <p:sldId id="901" r:id="rId85"/>
    <p:sldId id="1020" r:id="rId86"/>
    <p:sldId id="1024" r:id="rId87"/>
    <p:sldId id="1021" r:id="rId88"/>
    <p:sldId id="941" r:id="rId89"/>
    <p:sldId id="942" r:id="rId90"/>
    <p:sldId id="943" r:id="rId91"/>
    <p:sldId id="897" r:id="rId92"/>
    <p:sldId id="944" r:id="rId93"/>
    <p:sldId id="945" r:id="rId94"/>
    <p:sldId id="946" r:id="rId95"/>
    <p:sldId id="947" r:id="rId96"/>
    <p:sldId id="948" r:id="rId97"/>
    <p:sldId id="949" r:id="rId98"/>
    <p:sldId id="1022" r:id="rId99"/>
    <p:sldId id="933" r:id="rId100"/>
    <p:sldId id="902" r:id="rId101"/>
    <p:sldId id="903" r:id="rId102"/>
    <p:sldId id="904" r:id="rId103"/>
    <p:sldId id="905" r:id="rId104"/>
    <p:sldId id="951" r:id="rId105"/>
    <p:sldId id="953" r:id="rId106"/>
    <p:sldId id="934" r:id="rId107"/>
    <p:sldId id="906" r:id="rId108"/>
    <p:sldId id="955" r:id="rId109"/>
    <p:sldId id="907" r:id="rId110"/>
    <p:sldId id="911" r:id="rId111"/>
    <p:sldId id="912" r:id="rId112"/>
    <p:sldId id="913" r:id="rId113"/>
    <p:sldId id="908" r:id="rId114"/>
    <p:sldId id="914" r:id="rId115"/>
    <p:sldId id="915" r:id="rId116"/>
    <p:sldId id="916" r:id="rId117"/>
    <p:sldId id="917" r:id="rId118"/>
    <p:sldId id="918" r:id="rId119"/>
    <p:sldId id="954" r:id="rId120"/>
    <p:sldId id="935" r:id="rId121"/>
    <p:sldId id="909" r:id="rId122"/>
    <p:sldId id="919" r:id="rId123"/>
    <p:sldId id="920" r:id="rId124"/>
    <p:sldId id="921" r:id="rId125"/>
    <p:sldId id="922" r:id="rId126"/>
    <p:sldId id="1003" r:id="rId127"/>
    <p:sldId id="923" r:id="rId128"/>
    <p:sldId id="957" r:id="rId129"/>
    <p:sldId id="1004" r:id="rId130"/>
    <p:sldId id="1006" r:id="rId131"/>
    <p:sldId id="1007" r:id="rId132"/>
    <p:sldId id="1008" r:id="rId133"/>
    <p:sldId id="1009" r:id="rId134"/>
    <p:sldId id="1010" r:id="rId135"/>
    <p:sldId id="963" r:id="rId136"/>
    <p:sldId id="964" r:id="rId137"/>
    <p:sldId id="1011" r:id="rId138"/>
    <p:sldId id="1012" r:id="rId139"/>
    <p:sldId id="1013" r:id="rId140"/>
    <p:sldId id="965" r:id="rId141"/>
  </p:sldIdLst>
  <p:sldSz cx="9144000" cy="6858000" type="screen4x3"/>
  <p:notesSz cx="6858000" cy="9144000"/>
  <p:defaultTextStyle>
    <a:defPPr>
      <a:defRPr lang="en-GB"/>
    </a:defPPr>
    <a:lvl1pPr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1pPr>
    <a:lvl2pPr marL="742950" indent="-28575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2pPr>
    <a:lvl3pPr marL="11430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3pPr>
    <a:lvl4pPr marL="16002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4pPr>
    <a:lvl5pPr marL="2057400" indent="-228600" algn="l" defTabSz="449263" rtl="0" fontAlgn="base">
      <a:spcBef>
        <a:spcPct val="0"/>
      </a:spcBef>
      <a:spcAft>
        <a:spcPct val="0"/>
      </a:spcAft>
      <a:buSzPct val="100000"/>
      <a:buFont typeface="Times New Roman" pitchFamily="18" charset="0"/>
      <a:defRPr b="1" kern="1200">
        <a:solidFill>
          <a:schemeClr val="bg1"/>
        </a:solidFill>
        <a:latin typeface="黑体" pitchFamily="49" charset="-122"/>
        <a:ea typeface="宋体" pitchFamily="2" charset="-122"/>
        <a:cs typeface="+mn-cs"/>
      </a:defRPr>
    </a:lvl5pPr>
    <a:lvl6pPr marL="2286000" algn="l" defTabSz="914400" rtl="0" eaLnBrk="1" latinLnBrk="0" hangingPunct="1">
      <a:defRPr b="1" kern="1200">
        <a:solidFill>
          <a:schemeClr val="bg1"/>
        </a:solidFill>
        <a:latin typeface="黑体" pitchFamily="49" charset="-122"/>
        <a:ea typeface="宋体" pitchFamily="2" charset="-122"/>
        <a:cs typeface="+mn-cs"/>
      </a:defRPr>
    </a:lvl6pPr>
    <a:lvl7pPr marL="2743200" algn="l" defTabSz="914400" rtl="0" eaLnBrk="1" latinLnBrk="0" hangingPunct="1">
      <a:defRPr b="1" kern="1200">
        <a:solidFill>
          <a:schemeClr val="bg1"/>
        </a:solidFill>
        <a:latin typeface="黑体" pitchFamily="49" charset="-122"/>
        <a:ea typeface="宋体" pitchFamily="2" charset="-122"/>
        <a:cs typeface="+mn-cs"/>
      </a:defRPr>
    </a:lvl7pPr>
    <a:lvl8pPr marL="3200400" algn="l" defTabSz="914400" rtl="0" eaLnBrk="1" latinLnBrk="0" hangingPunct="1">
      <a:defRPr b="1" kern="1200">
        <a:solidFill>
          <a:schemeClr val="bg1"/>
        </a:solidFill>
        <a:latin typeface="黑体" pitchFamily="49" charset="-122"/>
        <a:ea typeface="宋体" pitchFamily="2" charset="-122"/>
        <a:cs typeface="+mn-cs"/>
      </a:defRPr>
    </a:lvl8pPr>
    <a:lvl9pPr marL="3657600" algn="l" defTabSz="914400" rtl="0" eaLnBrk="1" latinLnBrk="0" hangingPunct="1">
      <a:defRPr b="1" kern="1200">
        <a:solidFill>
          <a:schemeClr val="bg1"/>
        </a:solidFill>
        <a:latin typeface="黑体" pitchFamily="49" charset="-122"/>
        <a:ea typeface="宋体" pitchFamily="2" charset="-122"/>
        <a:cs typeface="+mn-cs"/>
      </a:defRPr>
    </a:lvl9pPr>
  </p:defaultTextStyle>
  <p:extLst>
    <p:ext uri="{EFAFB233-063F-42B5-8137-9DF3F51BA10A}">
      <p15:sldGuideLst xmlns:p15="http://schemas.microsoft.com/office/powerpoint/2012/main">
        <p15:guide id="1" orient="horz" pos="2188">
          <p15:clr>
            <a:srgbClr val="A4A3A4"/>
          </p15:clr>
        </p15:guide>
        <p15:guide id="2" pos="285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9A0C02"/>
    <a:srgbClr val="FF00FF"/>
    <a:srgbClr val="00FFCC"/>
    <a:srgbClr val="FFFF00"/>
    <a:srgbClr val="FF99FF"/>
    <a:srgbClr val="FF9900"/>
    <a:srgbClr val="C49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8" autoAdjust="0"/>
    <p:restoredTop sz="91408" autoAdjust="0"/>
  </p:normalViewPr>
  <p:slideViewPr>
    <p:cSldViewPr>
      <p:cViewPr varScale="1">
        <p:scale>
          <a:sx n="81" d="100"/>
          <a:sy n="81" d="100"/>
        </p:scale>
        <p:origin x="1469" y="48"/>
      </p:cViewPr>
      <p:guideLst>
        <p:guide orient="horz" pos="2188"/>
        <p:guide pos="2858"/>
      </p:guideLst>
    </p:cSldViewPr>
  </p:slideViewPr>
  <p:notesTextViewPr>
    <p:cViewPr>
      <p:scale>
        <a:sx n="100" d="100"/>
        <a:sy n="100" d="100"/>
      </p:scale>
      <p:origin x="0" y="0"/>
    </p:cViewPr>
  </p:notesTextViewPr>
  <p:sorterViewPr>
    <p:cViewPr>
      <p:scale>
        <a:sx n="80" d="100"/>
        <a:sy n="80" d="100"/>
      </p:scale>
      <p:origin x="0" y="2460"/>
    </p:cViewPr>
  </p:sorterViewPr>
  <p:notesViewPr>
    <p:cSldViewPr>
      <p:cViewPr varScale="1">
        <p:scale>
          <a:sx n="63" d="100"/>
          <a:sy n="63" d="100"/>
        </p:scale>
        <p:origin x="-2970" y="-114"/>
      </p:cViewPr>
      <p:guideLst>
        <p:guide orient="horz" pos="2880"/>
        <p:guide pos="2160"/>
      </p:guideLst>
    </p:cSldViewPr>
  </p:notesViewPr>
  <p:gridSpacing cx="45003" cy="45003"/>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 Id="rId4"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7.wmf"/><Relationship Id="rId2" Type="http://schemas.openxmlformats.org/officeDocument/2006/relationships/image" Target="../media/image62.emf"/><Relationship Id="rId1" Type="http://schemas.openxmlformats.org/officeDocument/2006/relationships/image" Target="../media/image61.emf"/><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emf"/><Relationship Id="rId1" Type="http://schemas.openxmlformats.org/officeDocument/2006/relationships/image" Target="../media/image68.emf"/><Relationship Id="rId5" Type="http://schemas.openxmlformats.org/officeDocument/2006/relationships/image" Target="../media/image55.emf"/><Relationship Id="rId4" Type="http://schemas.openxmlformats.org/officeDocument/2006/relationships/image" Target="../media/image71.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image" Target="../media/image98.emf"/><Relationship Id="rId3" Type="http://schemas.openxmlformats.org/officeDocument/2006/relationships/image" Target="../media/image88.emf"/><Relationship Id="rId7" Type="http://schemas.openxmlformats.org/officeDocument/2006/relationships/image" Target="../media/image92.emf"/><Relationship Id="rId12" Type="http://schemas.openxmlformats.org/officeDocument/2006/relationships/image" Target="../media/image97.emf"/><Relationship Id="rId17" Type="http://schemas.openxmlformats.org/officeDocument/2006/relationships/image" Target="../media/image102.wmf"/><Relationship Id="rId2" Type="http://schemas.openxmlformats.org/officeDocument/2006/relationships/image" Target="../media/image87.emf"/><Relationship Id="rId16" Type="http://schemas.openxmlformats.org/officeDocument/2006/relationships/image" Target="../media/image101.wmf"/><Relationship Id="rId1" Type="http://schemas.openxmlformats.org/officeDocument/2006/relationships/image" Target="../media/image86.emf"/><Relationship Id="rId6" Type="http://schemas.openxmlformats.org/officeDocument/2006/relationships/image" Target="../media/image91.emf"/><Relationship Id="rId11" Type="http://schemas.openxmlformats.org/officeDocument/2006/relationships/image" Target="../media/image96.emf"/><Relationship Id="rId5" Type="http://schemas.openxmlformats.org/officeDocument/2006/relationships/image" Target="../media/image90.emf"/><Relationship Id="rId15" Type="http://schemas.openxmlformats.org/officeDocument/2006/relationships/image" Target="../media/image100.wmf"/><Relationship Id="rId10" Type="http://schemas.openxmlformats.org/officeDocument/2006/relationships/image" Target="../media/image95.emf"/><Relationship Id="rId4" Type="http://schemas.openxmlformats.org/officeDocument/2006/relationships/image" Target="../media/image89.emf"/><Relationship Id="rId9" Type="http://schemas.openxmlformats.org/officeDocument/2006/relationships/image" Target="../media/image94.emf"/><Relationship Id="rId14" Type="http://schemas.openxmlformats.org/officeDocument/2006/relationships/image" Target="../media/image9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8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7.e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07.emf"/><Relationship Id="rId4" Type="http://schemas.openxmlformats.org/officeDocument/2006/relationships/image" Target="../media/image114.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8.wmf"/><Relationship Id="rId7" Type="http://schemas.openxmlformats.org/officeDocument/2006/relationships/image" Target="../media/image122.wmf"/><Relationship Id="rId2" Type="http://schemas.openxmlformats.org/officeDocument/2006/relationships/image" Target="../media/image117.wmf"/><Relationship Id="rId1" Type="http://schemas.openxmlformats.org/officeDocument/2006/relationships/image" Target="../media/image116.e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image" Target="../media/image116.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emf"/><Relationship Id="rId4" Type="http://schemas.openxmlformats.org/officeDocument/2006/relationships/image" Target="../media/image12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5.e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29.wmf"/><Relationship Id="rId1" Type="http://schemas.openxmlformats.org/officeDocument/2006/relationships/image" Target="../media/image125.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8.wmf"/><Relationship Id="rId7" Type="http://schemas.openxmlformats.org/officeDocument/2006/relationships/image" Target="../media/image142.wmf"/><Relationship Id="rId2" Type="http://schemas.openxmlformats.org/officeDocument/2006/relationships/image" Target="../media/image137.wmf"/><Relationship Id="rId1" Type="http://schemas.openxmlformats.org/officeDocument/2006/relationships/image" Target="../media/image136.e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emf"/><Relationship Id="rId1" Type="http://schemas.openxmlformats.org/officeDocument/2006/relationships/image" Target="../media/image136.e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wmf"/><Relationship Id="rId1" Type="http://schemas.openxmlformats.org/officeDocument/2006/relationships/image" Target="../media/image13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image" Target="../media/image155.emf"/><Relationship Id="rId4" Type="http://schemas.openxmlformats.org/officeDocument/2006/relationships/image" Target="../media/image158.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emf"/><Relationship Id="rId1" Type="http://schemas.openxmlformats.org/officeDocument/2006/relationships/image" Target="../media/image171.emf"/><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image" Target="../media/image173.emf"/><Relationship Id="rId7" Type="http://schemas.openxmlformats.org/officeDocument/2006/relationships/image" Target="../media/image177.emf"/><Relationship Id="rId2" Type="http://schemas.openxmlformats.org/officeDocument/2006/relationships/image" Target="../media/image172.emf"/><Relationship Id="rId1" Type="http://schemas.openxmlformats.org/officeDocument/2006/relationships/image" Target="../media/image171.emf"/><Relationship Id="rId6" Type="http://schemas.openxmlformats.org/officeDocument/2006/relationships/image" Target="../media/image176.emf"/><Relationship Id="rId5" Type="http://schemas.openxmlformats.org/officeDocument/2006/relationships/image" Target="../media/image175.emf"/><Relationship Id="rId10" Type="http://schemas.openxmlformats.org/officeDocument/2006/relationships/image" Target="../media/image180.emf"/><Relationship Id="rId4" Type="http://schemas.openxmlformats.org/officeDocument/2006/relationships/image" Target="../media/image174.emf"/><Relationship Id="rId9" Type="http://schemas.openxmlformats.org/officeDocument/2006/relationships/image" Target="../media/image179.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image" Target="../media/image173.emf"/><Relationship Id="rId7" Type="http://schemas.openxmlformats.org/officeDocument/2006/relationships/image" Target="../media/image177.emf"/><Relationship Id="rId12" Type="http://schemas.openxmlformats.org/officeDocument/2006/relationships/image" Target="../media/image182.emf"/><Relationship Id="rId2" Type="http://schemas.openxmlformats.org/officeDocument/2006/relationships/image" Target="../media/image172.emf"/><Relationship Id="rId1" Type="http://schemas.openxmlformats.org/officeDocument/2006/relationships/image" Target="../media/image171.emf"/><Relationship Id="rId6" Type="http://schemas.openxmlformats.org/officeDocument/2006/relationships/image" Target="../media/image176.emf"/><Relationship Id="rId11" Type="http://schemas.openxmlformats.org/officeDocument/2006/relationships/image" Target="../media/image181.emf"/><Relationship Id="rId5" Type="http://schemas.openxmlformats.org/officeDocument/2006/relationships/image" Target="../media/image175.emf"/><Relationship Id="rId10" Type="http://schemas.openxmlformats.org/officeDocument/2006/relationships/image" Target="../media/image180.emf"/><Relationship Id="rId4" Type="http://schemas.openxmlformats.org/officeDocument/2006/relationships/image" Target="../media/image174.emf"/><Relationship Id="rId9" Type="http://schemas.openxmlformats.org/officeDocument/2006/relationships/image" Target="../media/image179.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84.emf"/><Relationship Id="rId3" Type="http://schemas.openxmlformats.org/officeDocument/2006/relationships/image" Target="../media/image173.emf"/><Relationship Id="rId7" Type="http://schemas.openxmlformats.org/officeDocument/2006/relationships/image" Target="../media/image183.emf"/><Relationship Id="rId2" Type="http://schemas.openxmlformats.org/officeDocument/2006/relationships/image" Target="../media/image172.emf"/><Relationship Id="rId1" Type="http://schemas.openxmlformats.org/officeDocument/2006/relationships/image" Target="../media/image171.emf"/><Relationship Id="rId6" Type="http://schemas.openxmlformats.org/officeDocument/2006/relationships/image" Target="../media/image176.emf"/><Relationship Id="rId5" Type="http://schemas.openxmlformats.org/officeDocument/2006/relationships/image" Target="../media/image175.emf"/><Relationship Id="rId10" Type="http://schemas.openxmlformats.org/officeDocument/2006/relationships/image" Target="../media/image186.emf"/><Relationship Id="rId4" Type="http://schemas.openxmlformats.org/officeDocument/2006/relationships/image" Target="../media/image174.emf"/><Relationship Id="rId9" Type="http://schemas.openxmlformats.org/officeDocument/2006/relationships/image" Target="../media/image185.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image" Target="../media/image187.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image" Target="../media/image191.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image" Target="../media/image198.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04.emf"/><Relationship Id="rId7" Type="http://schemas.openxmlformats.org/officeDocument/2006/relationships/image" Target="../media/image208.emf"/><Relationship Id="rId2" Type="http://schemas.openxmlformats.org/officeDocument/2006/relationships/image" Target="../media/image203.emf"/><Relationship Id="rId1" Type="http://schemas.openxmlformats.org/officeDocument/2006/relationships/image" Target="../media/image202.emf"/><Relationship Id="rId6" Type="http://schemas.openxmlformats.org/officeDocument/2006/relationships/image" Target="../media/image207.emf"/><Relationship Id="rId5" Type="http://schemas.openxmlformats.org/officeDocument/2006/relationships/image" Target="../media/image206.emf"/><Relationship Id="rId4" Type="http://schemas.openxmlformats.org/officeDocument/2006/relationships/image" Target="../media/image205.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image" Target="../media/image22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2.emf"/><Relationship Id="rId1" Type="http://schemas.openxmlformats.org/officeDocument/2006/relationships/image" Target="../media/image14.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image" Target="../media/image231.wmf"/><Relationship Id="rId1" Type="http://schemas.openxmlformats.org/officeDocument/2006/relationships/image" Target="../media/image230.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image" Target="../media/image233.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45.emf"/><Relationship Id="rId3" Type="http://schemas.openxmlformats.org/officeDocument/2006/relationships/image" Target="../media/image240.emf"/><Relationship Id="rId7" Type="http://schemas.openxmlformats.org/officeDocument/2006/relationships/image" Target="../media/image244.emf"/><Relationship Id="rId2" Type="http://schemas.openxmlformats.org/officeDocument/2006/relationships/image" Target="../media/image239.emf"/><Relationship Id="rId1" Type="http://schemas.openxmlformats.org/officeDocument/2006/relationships/image" Target="../media/image238.emf"/><Relationship Id="rId6" Type="http://schemas.openxmlformats.org/officeDocument/2006/relationships/image" Target="../media/image243.emf"/><Relationship Id="rId5" Type="http://schemas.openxmlformats.org/officeDocument/2006/relationships/image" Target="../media/image242.emf"/><Relationship Id="rId4" Type="http://schemas.openxmlformats.org/officeDocument/2006/relationships/image" Target="../media/image241.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48.emf"/><Relationship Id="rId2" Type="http://schemas.openxmlformats.org/officeDocument/2006/relationships/image" Target="../media/image247.emf"/><Relationship Id="rId1" Type="http://schemas.openxmlformats.org/officeDocument/2006/relationships/image" Target="../media/image24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54.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59.emf"/><Relationship Id="rId2" Type="http://schemas.openxmlformats.org/officeDocument/2006/relationships/image" Target="../media/image258.emf"/><Relationship Id="rId1" Type="http://schemas.openxmlformats.org/officeDocument/2006/relationships/image" Target="../media/image257.emf"/><Relationship Id="rId4" Type="http://schemas.openxmlformats.org/officeDocument/2006/relationships/image" Target="../media/image260.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image" Target="../media/image261.e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68.emf"/><Relationship Id="rId13" Type="http://schemas.openxmlformats.org/officeDocument/2006/relationships/image" Target="../media/image273.emf"/><Relationship Id="rId3" Type="http://schemas.openxmlformats.org/officeDocument/2006/relationships/image" Target="../media/image263.emf"/><Relationship Id="rId7" Type="http://schemas.openxmlformats.org/officeDocument/2006/relationships/image" Target="../media/image267.emf"/><Relationship Id="rId12" Type="http://schemas.openxmlformats.org/officeDocument/2006/relationships/image" Target="../media/image272.emf"/><Relationship Id="rId2" Type="http://schemas.openxmlformats.org/officeDocument/2006/relationships/image" Target="../media/image262.emf"/><Relationship Id="rId1" Type="http://schemas.openxmlformats.org/officeDocument/2006/relationships/image" Target="../media/image261.emf"/><Relationship Id="rId6" Type="http://schemas.openxmlformats.org/officeDocument/2006/relationships/image" Target="../media/image266.emf"/><Relationship Id="rId11" Type="http://schemas.openxmlformats.org/officeDocument/2006/relationships/image" Target="../media/image271.emf"/><Relationship Id="rId5" Type="http://schemas.openxmlformats.org/officeDocument/2006/relationships/image" Target="../media/image265.emf"/><Relationship Id="rId10" Type="http://schemas.openxmlformats.org/officeDocument/2006/relationships/image" Target="../media/image270.emf"/><Relationship Id="rId4" Type="http://schemas.openxmlformats.org/officeDocument/2006/relationships/image" Target="../media/image264.emf"/><Relationship Id="rId9" Type="http://schemas.openxmlformats.org/officeDocument/2006/relationships/image" Target="../media/image269.emf"/><Relationship Id="rId14" Type="http://schemas.openxmlformats.org/officeDocument/2006/relationships/image" Target="../media/image274.e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68.emf"/><Relationship Id="rId13" Type="http://schemas.openxmlformats.org/officeDocument/2006/relationships/image" Target="../media/image273.emf"/><Relationship Id="rId3" Type="http://schemas.openxmlformats.org/officeDocument/2006/relationships/image" Target="../media/image263.emf"/><Relationship Id="rId7" Type="http://schemas.openxmlformats.org/officeDocument/2006/relationships/image" Target="../media/image267.emf"/><Relationship Id="rId12" Type="http://schemas.openxmlformats.org/officeDocument/2006/relationships/image" Target="../media/image272.emf"/><Relationship Id="rId2" Type="http://schemas.openxmlformats.org/officeDocument/2006/relationships/image" Target="../media/image262.emf"/><Relationship Id="rId1" Type="http://schemas.openxmlformats.org/officeDocument/2006/relationships/image" Target="../media/image261.emf"/><Relationship Id="rId6" Type="http://schemas.openxmlformats.org/officeDocument/2006/relationships/image" Target="../media/image266.emf"/><Relationship Id="rId11" Type="http://schemas.openxmlformats.org/officeDocument/2006/relationships/image" Target="../media/image271.emf"/><Relationship Id="rId5" Type="http://schemas.openxmlformats.org/officeDocument/2006/relationships/image" Target="../media/image265.emf"/><Relationship Id="rId10" Type="http://schemas.openxmlformats.org/officeDocument/2006/relationships/image" Target="../media/image270.emf"/><Relationship Id="rId4" Type="http://schemas.openxmlformats.org/officeDocument/2006/relationships/image" Target="../media/image264.emf"/><Relationship Id="rId9" Type="http://schemas.openxmlformats.org/officeDocument/2006/relationships/image" Target="../media/image269.emf"/><Relationship Id="rId14" Type="http://schemas.openxmlformats.org/officeDocument/2006/relationships/image" Target="../media/image274.e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94.emf"/><Relationship Id="rId3" Type="http://schemas.openxmlformats.org/officeDocument/2006/relationships/image" Target="../media/image289.emf"/><Relationship Id="rId7" Type="http://schemas.openxmlformats.org/officeDocument/2006/relationships/image" Target="../media/image293.emf"/><Relationship Id="rId2" Type="http://schemas.openxmlformats.org/officeDocument/2006/relationships/image" Target="../media/image288.emf"/><Relationship Id="rId1" Type="http://schemas.openxmlformats.org/officeDocument/2006/relationships/image" Target="../media/image287.emf"/><Relationship Id="rId6" Type="http://schemas.openxmlformats.org/officeDocument/2006/relationships/image" Target="../media/image292.emf"/><Relationship Id="rId11" Type="http://schemas.openxmlformats.org/officeDocument/2006/relationships/image" Target="../media/image264.emf"/><Relationship Id="rId5" Type="http://schemas.openxmlformats.org/officeDocument/2006/relationships/image" Target="../media/image291.emf"/><Relationship Id="rId10" Type="http://schemas.openxmlformats.org/officeDocument/2006/relationships/image" Target="../media/image296.emf"/><Relationship Id="rId4" Type="http://schemas.openxmlformats.org/officeDocument/2006/relationships/image" Target="../media/image290.emf"/><Relationship Id="rId9" Type="http://schemas.openxmlformats.org/officeDocument/2006/relationships/image" Target="../media/image29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304.emf"/><Relationship Id="rId3" Type="http://schemas.openxmlformats.org/officeDocument/2006/relationships/image" Target="../media/image299.emf"/><Relationship Id="rId7" Type="http://schemas.openxmlformats.org/officeDocument/2006/relationships/image" Target="../media/image303.emf"/><Relationship Id="rId2" Type="http://schemas.openxmlformats.org/officeDocument/2006/relationships/image" Target="../media/image298.emf"/><Relationship Id="rId1" Type="http://schemas.openxmlformats.org/officeDocument/2006/relationships/image" Target="../media/image297.emf"/><Relationship Id="rId6" Type="http://schemas.openxmlformats.org/officeDocument/2006/relationships/image" Target="../media/image302.emf"/><Relationship Id="rId5" Type="http://schemas.openxmlformats.org/officeDocument/2006/relationships/image" Target="../media/image301.emf"/><Relationship Id="rId4" Type="http://schemas.openxmlformats.org/officeDocument/2006/relationships/image" Target="../media/image300.emf"/><Relationship Id="rId9" Type="http://schemas.openxmlformats.org/officeDocument/2006/relationships/image" Target="../media/image30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6.wmf"/><Relationship Id="rId2" Type="http://schemas.openxmlformats.org/officeDocument/2006/relationships/image" Target="../media/image27.emf"/><Relationship Id="rId1" Type="http://schemas.openxmlformats.org/officeDocument/2006/relationships/image" Target="../media/image26.emf"/><Relationship Id="rId6" Type="http://schemas.openxmlformats.org/officeDocument/2006/relationships/image" Target="../media/image31.emf"/><Relationship Id="rId11" Type="http://schemas.openxmlformats.org/officeDocument/2006/relationships/image" Target="../media/image9.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p:spPr>
        <p:txBody>
          <a:bodyPr wrap="none" anchor="ctr"/>
          <a:lstStyle/>
          <a:p>
            <a:pPr>
              <a:defRPr/>
            </a:pPr>
            <a:endParaRPr lang="zh-CN" altLang="en-US"/>
          </a:p>
        </p:txBody>
      </p:sp>
      <p:sp>
        <p:nvSpPr>
          <p:cNvPr id="17411" name="Text Box 3"/>
          <p:cNvSpPr txBox="1">
            <a:spLocks noChangeArrowheads="1"/>
          </p:cNvSpPr>
          <p:nvPr/>
        </p:nvSpPr>
        <p:spPr bwMode="auto">
          <a:xfrm>
            <a:off x="0" y="0"/>
            <a:ext cx="2970213" cy="454025"/>
          </a:xfrm>
          <a:prstGeom prst="rect">
            <a:avLst/>
          </a:prstGeom>
          <a:noFill/>
          <a:ln w="9525">
            <a:noFill/>
            <a:miter lim="800000"/>
            <a:headEnd/>
            <a:tailEnd/>
          </a:ln>
        </p:spPr>
        <p:txBody>
          <a:bodyPr wrap="none" anchor="ctr"/>
          <a:lstStyle/>
          <a:p>
            <a:pPr>
              <a:defRPr/>
            </a:pPr>
            <a:endParaRPr lang="zh-CN" altLang="en-US"/>
          </a:p>
        </p:txBody>
      </p:sp>
      <p:sp>
        <p:nvSpPr>
          <p:cNvPr id="11268" name="Rectangle 4"/>
          <p:cNvSpPr>
            <a:spLocks noGrp="1" noChangeArrowheads="1"/>
          </p:cNvSpPr>
          <p:nvPr>
            <p:ph type="dt"/>
          </p:nvPr>
        </p:nvSpPr>
        <p:spPr bwMode="auto">
          <a:xfrm>
            <a:off x="3883025" y="0"/>
            <a:ext cx="2971800" cy="454025"/>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lvl1pPr algn="r">
              <a:buFontTx/>
              <a:buNone/>
              <a:tabLst>
                <a:tab pos="723900" algn="l"/>
                <a:tab pos="1447800" algn="l"/>
                <a:tab pos="2171700" algn="l"/>
                <a:tab pos="2895600" algn="l"/>
              </a:tabLst>
              <a:defRPr sz="1200" b="0">
                <a:latin typeface="Calibri" pitchFamily="34" charset="0"/>
                <a:ea typeface="宋体" pitchFamily="2" charset="-122"/>
              </a:defRPr>
            </a:lvl1pPr>
          </a:lstStyle>
          <a:p>
            <a:pPr>
              <a:defRPr/>
            </a:pPr>
            <a:endParaRPr lang="en-US"/>
          </a:p>
        </p:txBody>
      </p:sp>
      <p:sp>
        <p:nvSpPr>
          <p:cNvPr id="17413" name="Rectangle 5"/>
          <p:cNvSpPr>
            <a:spLocks noGrp="1" noRot="1" noChangeAspect="1" noChangeArrowheads="1"/>
          </p:cNvSpPr>
          <p:nvPr>
            <p:ph type="sldImg"/>
          </p:nvPr>
        </p:nvSpPr>
        <p:spPr bwMode="auto">
          <a:xfrm>
            <a:off x="1143000" y="682625"/>
            <a:ext cx="4570413"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1270" name="Rectangle 6"/>
          <p:cNvSpPr>
            <a:spLocks noGrp="1" noChangeArrowheads="1"/>
          </p:cNvSpPr>
          <p:nvPr>
            <p:ph type="body"/>
          </p:nvPr>
        </p:nvSpPr>
        <p:spPr bwMode="auto">
          <a:xfrm>
            <a:off x="684213" y="4341813"/>
            <a:ext cx="5483225" cy="4111625"/>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p>
            <a:pPr lvl="0"/>
            <a:endParaRPr lang="zh-CN" altLang="en-US" noProof="0"/>
          </a:p>
        </p:txBody>
      </p:sp>
      <p:sp>
        <p:nvSpPr>
          <p:cNvPr id="17415" name="Text Box 7"/>
          <p:cNvSpPr txBox="1">
            <a:spLocks noChangeArrowheads="1"/>
          </p:cNvSpPr>
          <p:nvPr/>
        </p:nvSpPr>
        <p:spPr bwMode="auto">
          <a:xfrm>
            <a:off x="0" y="8682038"/>
            <a:ext cx="2970213" cy="460375"/>
          </a:xfrm>
          <a:prstGeom prst="rect">
            <a:avLst/>
          </a:prstGeom>
          <a:noFill/>
          <a:ln w="9525">
            <a:noFill/>
            <a:miter lim="800000"/>
            <a:headEnd/>
            <a:tailEnd/>
          </a:ln>
        </p:spPr>
        <p:txBody>
          <a:bodyPr wrap="none" anchor="ctr"/>
          <a:lstStyle/>
          <a:p>
            <a:pPr>
              <a:defRPr/>
            </a:pPr>
            <a:endParaRPr lang="zh-CN" altLang="en-US"/>
          </a:p>
        </p:txBody>
      </p:sp>
      <p:sp>
        <p:nvSpPr>
          <p:cNvPr id="11272" name="Rectangle 8"/>
          <p:cNvSpPr>
            <a:spLocks noGrp="1" noChangeArrowheads="1"/>
          </p:cNvSpPr>
          <p:nvPr>
            <p:ph type="sldNum"/>
          </p:nvPr>
        </p:nvSpPr>
        <p:spPr bwMode="auto">
          <a:xfrm>
            <a:off x="3883025" y="8682038"/>
            <a:ext cx="2971800" cy="458787"/>
          </a:xfrm>
          <a:prstGeom prst="rect">
            <a:avLst/>
          </a:prstGeom>
          <a:noFill/>
          <a:ln w="9525">
            <a:noFill/>
            <a:miter lim="800000"/>
            <a:headEnd/>
            <a:tailEnd/>
          </a:ln>
        </p:spPr>
        <p:txBody>
          <a:bodyPr vert="horz" wrap="square" lIns="90000" tIns="46800" rIns="90000" bIns="46800" numCol="1" anchor="b" anchorCtr="0" compatLnSpc="1">
            <a:prstTxWarp prst="textNoShape">
              <a:avLst/>
            </a:prstTxWarp>
          </a:bodyPr>
          <a:lstStyle>
            <a:lvl1pPr algn="r">
              <a:buFontTx/>
              <a:buNone/>
              <a:tabLst>
                <a:tab pos="723900" algn="l"/>
                <a:tab pos="1447800" algn="l"/>
                <a:tab pos="2171700" algn="l"/>
                <a:tab pos="2895600" algn="l"/>
              </a:tabLst>
              <a:defRPr sz="1200" b="0">
                <a:latin typeface="Calibri" pitchFamily="34" charset="0"/>
                <a:ea typeface="宋体" pitchFamily="2" charset="-122"/>
              </a:defRPr>
            </a:lvl1pPr>
          </a:lstStyle>
          <a:p>
            <a:pPr>
              <a:defRPr/>
            </a:pPr>
            <a:fld id="{B6134F19-AE25-47C3-BDDD-CE780F2561B0}" type="slidenum">
              <a:rPr lang="en-US"/>
              <a:pPr>
                <a:defRPr/>
              </a:pPr>
              <a:t>‹#›</a:t>
            </a:fld>
            <a:endParaRPr lang="en-US"/>
          </a:p>
        </p:txBody>
      </p:sp>
    </p:spTree>
    <p:extLst>
      <p:ext uri="{BB962C8B-B14F-4D97-AF65-F5344CB8AC3E}">
        <p14:creationId xmlns:p14="http://schemas.microsoft.com/office/powerpoint/2010/main" val="1304068624"/>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SzPct val="100000"/>
      <a:buFont typeface="Times New Roman" pitchFamily="18" charset="0"/>
      <a:defRPr sz="1200" kern="1200">
        <a:solidFill>
          <a:schemeClr val="tx1"/>
        </a:solidFill>
        <a:latin typeface="Times New Roman" pitchFamily="18" charset="0"/>
        <a:ea typeface="+mn-ea"/>
        <a:cs typeface="+mn-cs"/>
      </a:defRPr>
    </a:lvl1pPr>
    <a:lvl2pPr marL="742950" indent="-285750" algn="l" defTabSz="449263" rtl="0" eaLnBrk="0" fontAlgn="base" hangingPunct="0">
      <a:spcBef>
        <a:spcPct val="30000"/>
      </a:spcBef>
      <a:spcAft>
        <a:spcPct val="0"/>
      </a:spcAft>
      <a:buSzPct val="100000"/>
      <a:buFont typeface="Times New Roman" pitchFamily="18" charset="0"/>
      <a:defRPr sz="1200" kern="1200">
        <a:solidFill>
          <a:schemeClr val="tx1"/>
        </a:solidFill>
        <a:latin typeface="Times New Roman" pitchFamily="18" charset="0"/>
        <a:ea typeface="+mn-ea"/>
        <a:cs typeface="+mn-cs"/>
      </a:defRPr>
    </a:lvl2pPr>
    <a:lvl3pPr marL="1143000" indent="-228600" algn="l" defTabSz="449263" rtl="0" eaLnBrk="0" fontAlgn="base" hangingPunct="0">
      <a:spcBef>
        <a:spcPct val="30000"/>
      </a:spcBef>
      <a:spcAft>
        <a:spcPct val="0"/>
      </a:spcAft>
      <a:buSzPct val="100000"/>
      <a:buFont typeface="Times New Roman" pitchFamily="18" charset="0"/>
      <a:defRPr sz="1200" kern="1200">
        <a:solidFill>
          <a:schemeClr val="tx1"/>
        </a:solidFill>
        <a:latin typeface="Times New Roman" pitchFamily="18" charset="0"/>
        <a:ea typeface="+mn-ea"/>
        <a:cs typeface="+mn-cs"/>
      </a:defRPr>
    </a:lvl3pPr>
    <a:lvl4pPr marL="1600200" indent="-228600" algn="l" defTabSz="449263" rtl="0" eaLnBrk="0" fontAlgn="base" hangingPunct="0">
      <a:spcBef>
        <a:spcPct val="30000"/>
      </a:spcBef>
      <a:spcAft>
        <a:spcPct val="0"/>
      </a:spcAft>
      <a:buSzPct val="100000"/>
      <a:buFont typeface="Times New Roman" pitchFamily="18" charset="0"/>
      <a:defRPr sz="1200" kern="1200">
        <a:solidFill>
          <a:schemeClr val="tx1"/>
        </a:solidFill>
        <a:latin typeface="Times New Roman" pitchFamily="18" charset="0"/>
        <a:ea typeface="+mn-ea"/>
        <a:cs typeface="+mn-cs"/>
      </a:defRPr>
    </a:lvl4pPr>
    <a:lvl5pPr marL="2057400" indent="-228600" algn="l" defTabSz="449263" rtl="0" eaLnBrk="0" fontAlgn="base" hangingPunct="0">
      <a:spcBef>
        <a:spcPct val="30000"/>
      </a:spcBef>
      <a:spcAft>
        <a:spcPct val="0"/>
      </a:spcAft>
      <a:buSzPct val="100000"/>
      <a:buFont typeface="Times New Roman" pitchFamily="18" charset="0"/>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18165" y="434442"/>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2072" y="5983112"/>
            <a:ext cx="2131717" cy="438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12183"/>
            <a:ext cx="914082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4091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5"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223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8150" y="758825"/>
            <a:ext cx="2019300" cy="5565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30250" y="758825"/>
            <a:ext cx="5905500" cy="5565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5"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63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5"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39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pic>
        <p:nvPicPr>
          <p:cNvPr id="5"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63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30250" y="1447800"/>
            <a:ext cx="396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45050" y="1447800"/>
            <a:ext cx="396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6"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273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8"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113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pic>
        <p:nvPicPr>
          <p:cNvPr id="4"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46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412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pic>
        <p:nvPicPr>
          <p:cNvPr id="6"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53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pic>
        <p:nvPicPr>
          <p:cNvPr id="6" name="Picture 114" descr="Content_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3740" y="411160"/>
            <a:ext cx="9140825"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2283" y="32160"/>
            <a:ext cx="213171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916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122" name="Picture 114" descr="Content_Bottom"/>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446838"/>
            <a:ext cx="914082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p:nvPr>
        </p:nvSpPr>
        <p:spPr bwMode="auto">
          <a:xfrm>
            <a:off x="730250" y="758825"/>
            <a:ext cx="78486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GB" altLang="zh-CN"/>
              <a:t>Click to edit Master title style</a:t>
            </a:r>
          </a:p>
        </p:txBody>
      </p:sp>
      <p:sp>
        <p:nvSpPr>
          <p:cNvPr id="5124" name="Rectangle 4"/>
          <p:cNvSpPr>
            <a:spLocks noGrp="1" noChangeArrowheads="1"/>
          </p:cNvSpPr>
          <p:nvPr>
            <p:ph type="body" idx="1"/>
          </p:nvPr>
        </p:nvSpPr>
        <p:spPr bwMode="auto">
          <a:xfrm>
            <a:off x="730250" y="1447800"/>
            <a:ext cx="8077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
        <p:nvSpPr>
          <p:cNvPr id="1029" name="Rectangle 36"/>
          <p:cNvSpPr>
            <a:spLocks noChangeArrowheads="1"/>
          </p:cNvSpPr>
          <p:nvPr/>
        </p:nvSpPr>
        <p:spPr bwMode="auto">
          <a:xfrm>
            <a:off x="8534400" y="6553200"/>
            <a:ext cx="228600" cy="122238"/>
          </a:xfrm>
          <a:prstGeom prst="rect">
            <a:avLst/>
          </a:prstGeom>
          <a:noFill/>
          <a:ln w="9525">
            <a:noFill/>
            <a:miter lim="800000"/>
            <a:headEnd/>
            <a:tailEnd/>
          </a:ln>
        </p:spPr>
        <p:txBody>
          <a:bodyPr wrap="none" lIns="0" tIns="0" rIns="0" bIns="0" anchor="ctr"/>
          <a:lstStyle/>
          <a:p>
            <a:pPr algn="r">
              <a:buFontTx/>
              <a:buNone/>
              <a:defRPr/>
            </a:pPr>
            <a:fld id="{1D47873D-12B0-4F01-A9BE-86A86A18ACBC}" type="slidenum">
              <a:rPr lang="zh-CN" altLang="en-US" sz="700">
                <a:latin typeface="Verdana" pitchFamily="34" charset="0"/>
              </a:rPr>
              <a:pPr algn="r">
                <a:buFontTx/>
                <a:buNone/>
                <a:defRPr/>
              </a:pPr>
              <a:t>‹#›</a:t>
            </a:fld>
            <a:endParaRPr lang="en-US" altLang="zh-CN" sz="700">
              <a:latin typeface="Verdana" pitchFamily="34" charset="0"/>
            </a:endParaRPr>
          </a:p>
        </p:txBody>
      </p:sp>
      <p:sp>
        <p:nvSpPr>
          <p:cNvPr id="3079" name="Text Box 7"/>
          <p:cNvSpPr txBox="1">
            <a:spLocks noChangeArrowheads="1"/>
          </p:cNvSpPr>
          <p:nvPr userDrawn="1"/>
        </p:nvSpPr>
        <p:spPr bwMode="auto">
          <a:xfrm>
            <a:off x="161706" y="6532791"/>
            <a:ext cx="8313958" cy="215444"/>
          </a:xfrm>
          <a:prstGeom prst="rect">
            <a:avLst/>
          </a:prstGeom>
          <a:noFill/>
          <a:ln>
            <a:noFill/>
          </a:ln>
          <a:extLst/>
        </p:spPr>
        <p:txBody>
          <a:bodyPr wrap="square" lIns="0" tIns="0" rIns="0" bIns="0" anchor="ctr">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5pPr>
            <a:lvl6pPr marL="2514600" indent="-228600" defTabSz="449263" eaLnBrk="0" fontAlgn="base" hangingPunct="0">
              <a:spcBef>
                <a:spcPct val="0"/>
              </a:spcBef>
              <a:spcAft>
                <a:spcPct val="0"/>
              </a:spcAft>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6pPr>
            <a:lvl7pPr marL="2971800" indent="-228600" defTabSz="449263" eaLnBrk="0" fontAlgn="base" hangingPunct="0">
              <a:spcBef>
                <a:spcPct val="0"/>
              </a:spcBef>
              <a:spcAft>
                <a:spcPct val="0"/>
              </a:spcAft>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7pPr>
            <a:lvl8pPr marL="3429000" indent="-228600" defTabSz="449263" eaLnBrk="0" fontAlgn="base" hangingPunct="0">
              <a:spcBef>
                <a:spcPct val="0"/>
              </a:spcBef>
              <a:spcAft>
                <a:spcPct val="0"/>
              </a:spcAft>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8pPr>
            <a:lvl9pPr marL="3886200" indent="-228600" defTabSz="449263" eaLnBrk="0" fontAlgn="base" hangingPunct="0">
              <a:spcBef>
                <a:spcPct val="0"/>
              </a:spcBef>
              <a:spcAft>
                <a:spcPct val="0"/>
              </a:spcAft>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bg1"/>
                </a:solidFill>
                <a:latin typeface="黑体" pitchFamily="49" charset="-122"/>
                <a:ea typeface="宋体" pitchFamily="2" charset="-122"/>
              </a:defRPr>
            </a:lvl9pPr>
          </a:lstStyle>
          <a:p>
            <a:pPr algn="r" eaLnBrk="1" hangingPunct="1">
              <a:buFontTx/>
              <a:buNone/>
              <a:defRPr/>
            </a:pPr>
            <a:r>
              <a:rPr lang="zh-CN" altLang="en-US" sz="1400" dirty="0">
                <a:solidFill>
                  <a:srgbClr val="FFC726"/>
                </a:solidFill>
                <a:latin typeface="黑体" pitchFamily="49" charset="-122"/>
                <a:ea typeface="宋体" pitchFamily="2" charset="-122"/>
              </a:rPr>
              <a:t>北京邮电大学计算机学院（国家示范性软件学院）</a:t>
            </a:r>
            <a:r>
              <a:rPr lang="en-US" altLang="zh-CN" sz="1400" dirty="0">
                <a:solidFill>
                  <a:srgbClr val="FFC726"/>
                </a:solidFill>
                <a:latin typeface="黑体" pitchFamily="49" charset="-122"/>
                <a:ea typeface="宋体" pitchFamily="2" charset="-122"/>
              </a:rPr>
              <a:t>----</a:t>
            </a:r>
            <a:r>
              <a:rPr lang="zh-CN" altLang="en-US" sz="1400" dirty="0">
                <a:solidFill>
                  <a:srgbClr val="FFC726"/>
                </a:solidFill>
                <a:latin typeface="黑体" pitchFamily="49" charset="-122"/>
                <a:ea typeface="宋体" pitchFamily="2" charset="-122"/>
              </a:rPr>
              <a:t>计算智能与可视化实验组</a:t>
            </a:r>
            <a:r>
              <a:rPr lang="en-US" altLang="zh-CN" sz="1400" dirty="0">
                <a:solidFill>
                  <a:srgbClr val="FFC726"/>
                </a:solidFill>
                <a:latin typeface="Verdana" pitchFamily="34" charset="0"/>
                <a:ea typeface="黑体" pitchFamily="49" charset="-122"/>
              </a:rPr>
              <a:t>© 2021Fall</a:t>
            </a:r>
          </a:p>
        </p:txBody>
      </p:sp>
      <p:sp>
        <p:nvSpPr>
          <p:cNvPr id="6" name="TextBox 5"/>
          <p:cNvSpPr txBox="1"/>
          <p:nvPr userDrawn="1"/>
        </p:nvSpPr>
        <p:spPr>
          <a:xfrm>
            <a:off x="21821" y="6477603"/>
            <a:ext cx="1120820" cy="369332"/>
          </a:xfrm>
          <a:prstGeom prst="rect">
            <a:avLst/>
          </a:prstGeom>
          <a:noFill/>
        </p:spPr>
        <p:txBody>
          <a:bodyPr wrap="none" rtlCol="0">
            <a:spAutoFit/>
          </a:bodyPr>
          <a:lstStyle/>
          <a:p>
            <a:fld id="{8788D7FC-694D-4976-9866-54E717C9E473}" type="datetime11">
              <a:rPr lang="zh-CN" altLang="en-US" smtClean="0">
                <a:solidFill>
                  <a:schemeClr val="bg1">
                    <a:lumMod val="50000"/>
                  </a:schemeClr>
                </a:solidFill>
              </a:rPr>
              <a:t>20:27:53</a:t>
            </a:fld>
            <a:endParaRPr lang="zh-CN" altLang="en-US" dirty="0">
              <a:solidFill>
                <a:schemeClr val="bg1">
                  <a:lumMod val="50000"/>
                </a:schemeClr>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sldNum="0" hdr="0" ftr="0"/>
  <p:txStyles>
    <p:title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p:titleStyle>
    <p:body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225.emf"/><Relationship Id="rId5" Type="http://schemas.openxmlformats.org/officeDocument/2006/relationships/oleObject" Target="../embeddings/oleObject179.bin"/><Relationship Id="rId4" Type="http://schemas.openxmlformats.org/officeDocument/2006/relationships/image" Target="../media/image224.emf"/></Relationships>
</file>

<file path=ppt/slides/_rels/slide108.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image" Target="../media/image226.emf"/><Relationship Id="rId1" Type="http://schemas.openxmlformats.org/officeDocument/2006/relationships/slideLayout" Target="../slideLayouts/slideLayout2.xml"/><Relationship Id="rId5" Type="http://schemas.openxmlformats.org/officeDocument/2006/relationships/image" Target="../media/image229.emf"/><Relationship Id="rId4" Type="http://schemas.openxmlformats.org/officeDocument/2006/relationships/image" Target="../media/image228.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1.wmf"/><Relationship Id="rId4" Type="http://schemas.openxmlformats.org/officeDocument/2006/relationships/oleObject" Target="../embeddings/oleObject3.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232.emf"/><Relationship Id="rId3" Type="http://schemas.openxmlformats.org/officeDocument/2006/relationships/oleObject" Target="../embeddings/oleObject180.bin"/><Relationship Id="rId7"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231.wmf"/><Relationship Id="rId5" Type="http://schemas.openxmlformats.org/officeDocument/2006/relationships/oleObject" Target="../embeddings/oleObject181.bin"/><Relationship Id="rId4" Type="http://schemas.openxmlformats.org/officeDocument/2006/relationships/image" Target="../media/image230.emf"/></Relationships>
</file>

<file path=ppt/slides/_rels/slide114.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5.png"/><Relationship Id="rId7" Type="http://schemas.openxmlformats.org/officeDocument/2006/relationships/image" Target="../media/image234.e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184.bin"/><Relationship Id="rId5" Type="http://schemas.openxmlformats.org/officeDocument/2006/relationships/image" Target="../media/image233.emf"/><Relationship Id="rId4" Type="http://schemas.openxmlformats.org/officeDocument/2006/relationships/oleObject" Target="../embeddings/oleObject183.bin"/></Relationships>
</file>

<file path=ppt/slides/_rels/slide115.x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240.emf"/><Relationship Id="rId13" Type="http://schemas.openxmlformats.org/officeDocument/2006/relationships/oleObject" Target="../embeddings/oleObject190.bin"/><Relationship Id="rId18" Type="http://schemas.openxmlformats.org/officeDocument/2006/relationships/image" Target="../media/image245.emf"/><Relationship Id="rId3" Type="http://schemas.openxmlformats.org/officeDocument/2006/relationships/oleObject" Target="../embeddings/oleObject185.bin"/><Relationship Id="rId7" Type="http://schemas.openxmlformats.org/officeDocument/2006/relationships/oleObject" Target="../embeddings/oleObject187.bin"/><Relationship Id="rId12" Type="http://schemas.openxmlformats.org/officeDocument/2006/relationships/image" Target="../media/image242.emf"/><Relationship Id="rId17" Type="http://schemas.openxmlformats.org/officeDocument/2006/relationships/oleObject" Target="../embeddings/oleObject192.bin"/><Relationship Id="rId2" Type="http://schemas.openxmlformats.org/officeDocument/2006/relationships/slideLayout" Target="../slideLayouts/slideLayout2.xml"/><Relationship Id="rId16" Type="http://schemas.openxmlformats.org/officeDocument/2006/relationships/image" Target="../media/image244.emf"/><Relationship Id="rId1" Type="http://schemas.openxmlformats.org/officeDocument/2006/relationships/vmlDrawing" Target="../drawings/vmlDrawing42.vml"/><Relationship Id="rId6" Type="http://schemas.openxmlformats.org/officeDocument/2006/relationships/image" Target="../media/image239.emf"/><Relationship Id="rId11" Type="http://schemas.openxmlformats.org/officeDocument/2006/relationships/oleObject" Target="../embeddings/oleObject189.bin"/><Relationship Id="rId5" Type="http://schemas.openxmlformats.org/officeDocument/2006/relationships/oleObject" Target="../embeddings/oleObject186.bin"/><Relationship Id="rId15" Type="http://schemas.openxmlformats.org/officeDocument/2006/relationships/oleObject" Target="../embeddings/oleObject191.bin"/><Relationship Id="rId10" Type="http://schemas.openxmlformats.org/officeDocument/2006/relationships/image" Target="../media/image241.emf"/><Relationship Id="rId4" Type="http://schemas.openxmlformats.org/officeDocument/2006/relationships/image" Target="../media/image238.emf"/><Relationship Id="rId9" Type="http://schemas.openxmlformats.org/officeDocument/2006/relationships/oleObject" Target="../embeddings/oleObject188.bin"/><Relationship Id="rId14" Type="http://schemas.openxmlformats.org/officeDocument/2006/relationships/image" Target="../media/image243.emf"/></Relationships>
</file>

<file path=ppt/slides/_rels/slide118.xml.rels><?xml version="1.0" encoding="UTF-8" standalone="yes"?>
<Relationships xmlns="http://schemas.openxmlformats.org/package/2006/relationships"><Relationship Id="rId8" Type="http://schemas.openxmlformats.org/officeDocument/2006/relationships/image" Target="../media/image248.emf"/><Relationship Id="rId3" Type="http://schemas.openxmlformats.org/officeDocument/2006/relationships/oleObject" Target="../embeddings/oleObject193.bin"/><Relationship Id="rId7"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247.emf"/><Relationship Id="rId5" Type="http://schemas.openxmlformats.org/officeDocument/2006/relationships/oleObject" Target="../embeddings/oleObject194.bin"/><Relationship Id="rId4" Type="http://schemas.openxmlformats.org/officeDocument/2006/relationships/image" Target="../media/image246.emf"/><Relationship Id="rId9" Type="http://schemas.openxmlformats.org/officeDocument/2006/relationships/image" Target="../media/image249.png"/></Relationships>
</file>

<file path=ppt/slides/_rels/slide11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6.bin"/><Relationship Id="rId4" Type="http://schemas.openxmlformats.org/officeDocument/2006/relationships/image" Target="../media/image14.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250.gi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1.g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image" Target="../media/image255.gif"/><Relationship Id="rId4" Type="http://schemas.openxmlformats.org/officeDocument/2006/relationships/image" Target="../media/image254.wmf"/></Relationships>
</file>

<file path=ppt/slides/_rels/slide127.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255.gi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wmf"/><Relationship Id="rId5" Type="http://schemas.openxmlformats.org/officeDocument/2006/relationships/oleObject" Target="../embeddings/oleObject9.bin"/><Relationship Id="rId4" Type="http://schemas.openxmlformats.org/officeDocument/2006/relationships/image" Target="../media/image16.wmf"/></Relationships>
</file>

<file path=ppt/slides/_rels/slide130.xml.rels><?xml version="1.0" encoding="UTF-8" standalone="yes"?>
<Relationships xmlns="http://schemas.openxmlformats.org/package/2006/relationships"><Relationship Id="rId8" Type="http://schemas.openxmlformats.org/officeDocument/2006/relationships/image" Target="../media/image259.emf"/><Relationship Id="rId3" Type="http://schemas.openxmlformats.org/officeDocument/2006/relationships/oleObject" Target="../embeddings/oleObject197.bin"/><Relationship Id="rId7"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258.emf"/><Relationship Id="rId5" Type="http://schemas.openxmlformats.org/officeDocument/2006/relationships/oleObject" Target="../embeddings/oleObject198.bin"/><Relationship Id="rId10" Type="http://schemas.openxmlformats.org/officeDocument/2006/relationships/image" Target="../media/image260.emf"/><Relationship Id="rId4" Type="http://schemas.openxmlformats.org/officeDocument/2006/relationships/image" Target="../media/image257.emf"/><Relationship Id="rId9" Type="http://schemas.openxmlformats.org/officeDocument/2006/relationships/oleObject" Target="../embeddings/oleObject200.bin"/></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263.emf"/><Relationship Id="rId3" Type="http://schemas.openxmlformats.org/officeDocument/2006/relationships/oleObject" Target="../embeddings/oleObject201.bin"/><Relationship Id="rId7"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262.emf"/><Relationship Id="rId5" Type="http://schemas.openxmlformats.org/officeDocument/2006/relationships/oleObject" Target="../embeddings/oleObject202.bin"/><Relationship Id="rId4" Type="http://schemas.openxmlformats.org/officeDocument/2006/relationships/image" Target="../media/image261.emf"/></Relationships>
</file>

<file path=ppt/slides/_rels/slide133.xml.rels><?xml version="1.0" encoding="UTF-8" standalone="yes"?>
<Relationships xmlns="http://schemas.openxmlformats.org/package/2006/relationships"><Relationship Id="rId8" Type="http://schemas.openxmlformats.org/officeDocument/2006/relationships/image" Target="../media/image263.emf"/><Relationship Id="rId13" Type="http://schemas.openxmlformats.org/officeDocument/2006/relationships/oleObject" Target="../embeddings/oleObject209.bin"/><Relationship Id="rId18" Type="http://schemas.openxmlformats.org/officeDocument/2006/relationships/image" Target="../media/image268.emf"/><Relationship Id="rId26" Type="http://schemas.openxmlformats.org/officeDocument/2006/relationships/image" Target="../media/image272.emf"/><Relationship Id="rId3" Type="http://schemas.openxmlformats.org/officeDocument/2006/relationships/oleObject" Target="../embeddings/oleObject204.bin"/><Relationship Id="rId21" Type="http://schemas.openxmlformats.org/officeDocument/2006/relationships/oleObject" Target="../embeddings/oleObject213.bin"/><Relationship Id="rId7" Type="http://schemas.openxmlformats.org/officeDocument/2006/relationships/oleObject" Target="../embeddings/oleObject206.bin"/><Relationship Id="rId12" Type="http://schemas.openxmlformats.org/officeDocument/2006/relationships/image" Target="../media/image265.emf"/><Relationship Id="rId17" Type="http://schemas.openxmlformats.org/officeDocument/2006/relationships/oleObject" Target="../embeddings/oleObject211.bin"/><Relationship Id="rId25" Type="http://schemas.openxmlformats.org/officeDocument/2006/relationships/oleObject" Target="../embeddings/oleObject215.bin"/><Relationship Id="rId2" Type="http://schemas.openxmlformats.org/officeDocument/2006/relationships/slideLayout" Target="../slideLayouts/slideLayout2.xml"/><Relationship Id="rId16" Type="http://schemas.openxmlformats.org/officeDocument/2006/relationships/image" Target="../media/image267.emf"/><Relationship Id="rId20" Type="http://schemas.openxmlformats.org/officeDocument/2006/relationships/image" Target="../media/image269.emf"/><Relationship Id="rId29" Type="http://schemas.openxmlformats.org/officeDocument/2006/relationships/oleObject" Target="../embeddings/oleObject217.bin"/><Relationship Id="rId1" Type="http://schemas.openxmlformats.org/officeDocument/2006/relationships/vmlDrawing" Target="../drawings/vmlDrawing47.vml"/><Relationship Id="rId6" Type="http://schemas.openxmlformats.org/officeDocument/2006/relationships/image" Target="../media/image262.emf"/><Relationship Id="rId11" Type="http://schemas.openxmlformats.org/officeDocument/2006/relationships/oleObject" Target="../embeddings/oleObject208.bin"/><Relationship Id="rId24" Type="http://schemas.openxmlformats.org/officeDocument/2006/relationships/image" Target="../media/image271.emf"/><Relationship Id="rId5" Type="http://schemas.openxmlformats.org/officeDocument/2006/relationships/oleObject" Target="../embeddings/oleObject205.bin"/><Relationship Id="rId15" Type="http://schemas.openxmlformats.org/officeDocument/2006/relationships/oleObject" Target="../embeddings/oleObject210.bin"/><Relationship Id="rId23" Type="http://schemas.openxmlformats.org/officeDocument/2006/relationships/oleObject" Target="../embeddings/oleObject214.bin"/><Relationship Id="rId28" Type="http://schemas.openxmlformats.org/officeDocument/2006/relationships/image" Target="../media/image273.emf"/><Relationship Id="rId10" Type="http://schemas.openxmlformats.org/officeDocument/2006/relationships/image" Target="../media/image264.emf"/><Relationship Id="rId19" Type="http://schemas.openxmlformats.org/officeDocument/2006/relationships/oleObject" Target="../embeddings/oleObject212.bin"/><Relationship Id="rId4" Type="http://schemas.openxmlformats.org/officeDocument/2006/relationships/image" Target="../media/image261.emf"/><Relationship Id="rId9" Type="http://schemas.openxmlformats.org/officeDocument/2006/relationships/oleObject" Target="../embeddings/oleObject207.bin"/><Relationship Id="rId14" Type="http://schemas.openxmlformats.org/officeDocument/2006/relationships/image" Target="../media/image266.emf"/><Relationship Id="rId22" Type="http://schemas.openxmlformats.org/officeDocument/2006/relationships/image" Target="../media/image270.emf"/><Relationship Id="rId27" Type="http://schemas.openxmlformats.org/officeDocument/2006/relationships/oleObject" Target="../embeddings/oleObject216.bin"/><Relationship Id="rId30" Type="http://schemas.openxmlformats.org/officeDocument/2006/relationships/image" Target="../media/image274.emf"/></Relationships>
</file>

<file path=ppt/slides/_rels/slide134.xml.rels><?xml version="1.0" encoding="UTF-8" standalone="yes"?>
<Relationships xmlns="http://schemas.openxmlformats.org/package/2006/relationships"><Relationship Id="rId8" Type="http://schemas.openxmlformats.org/officeDocument/2006/relationships/image" Target="../media/image263.emf"/><Relationship Id="rId13" Type="http://schemas.openxmlformats.org/officeDocument/2006/relationships/oleObject" Target="../embeddings/oleObject223.bin"/><Relationship Id="rId18" Type="http://schemas.openxmlformats.org/officeDocument/2006/relationships/image" Target="../media/image268.emf"/><Relationship Id="rId26" Type="http://schemas.openxmlformats.org/officeDocument/2006/relationships/image" Target="../media/image272.emf"/><Relationship Id="rId3" Type="http://schemas.openxmlformats.org/officeDocument/2006/relationships/oleObject" Target="../embeddings/oleObject218.bin"/><Relationship Id="rId21" Type="http://schemas.openxmlformats.org/officeDocument/2006/relationships/oleObject" Target="../embeddings/oleObject227.bin"/><Relationship Id="rId7" Type="http://schemas.openxmlformats.org/officeDocument/2006/relationships/oleObject" Target="../embeddings/oleObject220.bin"/><Relationship Id="rId12" Type="http://schemas.openxmlformats.org/officeDocument/2006/relationships/image" Target="../media/image265.emf"/><Relationship Id="rId17" Type="http://schemas.openxmlformats.org/officeDocument/2006/relationships/oleObject" Target="../embeddings/oleObject225.bin"/><Relationship Id="rId25" Type="http://schemas.openxmlformats.org/officeDocument/2006/relationships/oleObject" Target="../embeddings/oleObject229.bin"/><Relationship Id="rId2" Type="http://schemas.openxmlformats.org/officeDocument/2006/relationships/slideLayout" Target="../slideLayouts/slideLayout2.xml"/><Relationship Id="rId16" Type="http://schemas.openxmlformats.org/officeDocument/2006/relationships/image" Target="../media/image267.emf"/><Relationship Id="rId20" Type="http://schemas.openxmlformats.org/officeDocument/2006/relationships/image" Target="../media/image269.emf"/><Relationship Id="rId29" Type="http://schemas.openxmlformats.org/officeDocument/2006/relationships/oleObject" Target="../embeddings/oleObject231.bin"/><Relationship Id="rId1" Type="http://schemas.openxmlformats.org/officeDocument/2006/relationships/vmlDrawing" Target="../drawings/vmlDrawing48.vml"/><Relationship Id="rId6" Type="http://schemas.openxmlformats.org/officeDocument/2006/relationships/image" Target="../media/image262.emf"/><Relationship Id="rId11" Type="http://schemas.openxmlformats.org/officeDocument/2006/relationships/oleObject" Target="../embeddings/oleObject222.bin"/><Relationship Id="rId24" Type="http://schemas.openxmlformats.org/officeDocument/2006/relationships/image" Target="../media/image271.emf"/><Relationship Id="rId5" Type="http://schemas.openxmlformats.org/officeDocument/2006/relationships/oleObject" Target="../embeddings/oleObject219.bin"/><Relationship Id="rId15" Type="http://schemas.openxmlformats.org/officeDocument/2006/relationships/oleObject" Target="../embeddings/oleObject224.bin"/><Relationship Id="rId23" Type="http://schemas.openxmlformats.org/officeDocument/2006/relationships/oleObject" Target="../embeddings/oleObject228.bin"/><Relationship Id="rId28" Type="http://schemas.openxmlformats.org/officeDocument/2006/relationships/image" Target="../media/image273.emf"/><Relationship Id="rId10" Type="http://schemas.openxmlformats.org/officeDocument/2006/relationships/image" Target="../media/image264.emf"/><Relationship Id="rId19" Type="http://schemas.openxmlformats.org/officeDocument/2006/relationships/oleObject" Target="../embeddings/oleObject226.bin"/><Relationship Id="rId4" Type="http://schemas.openxmlformats.org/officeDocument/2006/relationships/image" Target="../media/image261.emf"/><Relationship Id="rId9" Type="http://schemas.openxmlformats.org/officeDocument/2006/relationships/oleObject" Target="../embeddings/oleObject221.bin"/><Relationship Id="rId14" Type="http://schemas.openxmlformats.org/officeDocument/2006/relationships/image" Target="../media/image266.emf"/><Relationship Id="rId22" Type="http://schemas.openxmlformats.org/officeDocument/2006/relationships/image" Target="../media/image270.emf"/><Relationship Id="rId27" Type="http://schemas.openxmlformats.org/officeDocument/2006/relationships/oleObject" Target="../embeddings/oleObject230.bin"/><Relationship Id="rId30" Type="http://schemas.openxmlformats.org/officeDocument/2006/relationships/image" Target="../media/image274.emf"/></Relationships>
</file>

<file path=ppt/slides/_rels/slide13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283.emf"/><Relationship Id="rId3" Type="http://schemas.openxmlformats.org/officeDocument/2006/relationships/image" Target="../media/image278.emf"/><Relationship Id="rId7" Type="http://schemas.openxmlformats.org/officeDocument/2006/relationships/image" Target="../media/image282.emf"/><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81.emf"/><Relationship Id="rId11" Type="http://schemas.openxmlformats.org/officeDocument/2006/relationships/image" Target="../media/image286.emf"/><Relationship Id="rId5" Type="http://schemas.openxmlformats.org/officeDocument/2006/relationships/image" Target="../media/image280.emf"/><Relationship Id="rId10" Type="http://schemas.openxmlformats.org/officeDocument/2006/relationships/image" Target="../media/image285.emf"/><Relationship Id="rId4" Type="http://schemas.openxmlformats.org/officeDocument/2006/relationships/image" Target="../media/image279.emf"/><Relationship Id="rId9" Type="http://schemas.openxmlformats.org/officeDocument/2006/relationships/image" Target="../media/image284.emf"/></Relationships>
</file>

<file path=ppt/slides/_rels/slide137.xml.rels><?xml version="1.0" encoding="UTF-8" standalone="yes"?>
<Relationships xmlns="http://schemas.openxmlformats.org/package/2006/relationships"><Relationship Id="rId8" Type="http://schemas.openxmlformats.org/officeDocument/2006/relationships/image" Target="../media/image289.emf"/><Relationship Id="rId13" Type="http://schemas.openxmlformats.org/officeDocument/2006/relationships/oleObject" Target="../embeddings/oleObject237.bin"/><Relationship Id="rId18" Type="http://schemas.openxmlformats.org/officeDocument/2006/relationships/image" Target="../media/image294.emf"/><Relationship Id="rId3" Type="http://schemas.openxmlformats.org/officeDocument/2006/relationships/oleObject" Target="../embeddings/oleObject232.bin"/><Relationship Id="rId21" Type="http://schemas.openxmlformats.org/officeDocument/2006/relationships/oleObject" Target="../embeddings/oleObject241.bin"/><Relationship Id="rId7" Type="http://schemas.openxmlformats.org/officeDocument/2006/relationships/oleObject" Target="../embeddings/oleObject234.bin"/><Relationship Id="rId12" Type="http://schemas.openxmlformats.org/officeDocument/2006/relationships/image" Target="../media/image291.emf"/><Relationship Id="rId17" Type="http://schemas.openxmlformats.org/officeDocument/2006/relationships/oleObject" Target="../embeddings/oleObject239.bin"/><Relationship Id="rId2" Type="http://schemas.openxmlformats.org/officeDocument/2006/relationships/slideLayout" Target="../slideLayouts/slideLayout2.xml"/><Relationship Id="rId16" Type="http://schemas.openxmlformats.org/officeDocument/2006/relationships/image" Target="../media/image293.emf"/><Relationship Id="rId20" Type="http://schemas.openxmlformats.org/officeDocument/2006/relationships/image" Target="../media/image295.emf"/><Relationship Id="rId1" Type="http://schemas.openxmlformats.org/officeDocument/2006/relationships/vmlDrawing" Target="../drawings/vmlDrawing49.vml"/><Relationship Id="rId6" Type="http://schemas.openxmlformats.org/officeDocument/2006/relationships/image" Target="../media/image288.emf"/><Relationship Id="rId11" Type="http://schemas.openxmlformats.org/officeDocument/2006/relationships/oleObject" Target="../embeddings/oleObject236.bin"/><Relationship Id="rId24" Type="http://schemas.openxmlformats.org/officeDocument/2006/relationships/image" Target="../media/image264.emf"/><Relationship Id="rId5" Type="http://schemas.openxmlformats.org/officeDocument/2006/relationships/oleObject" Target="../embeddings/oleObject233.bin"/><Relationship Id="rId15" Type="http://schemas.openxmlformats.org/officeDocument/2006/relationships/oleObject" Target="../embeddings/oleObject238.bin"/><Relationship Id="rId23" Type="http://schemas.openxmlformats.org/officeDocument/2006/relationships/oleObject" Target="../embeddings/oleObject242.bin"/><Relationship Id="rId10" Type="http://schemas.openxmlformats.org/officeDocument/2006/relationships/image" Target="../media/image290.emf"/><Relationship Id="rId19" Type="http://schemas.openxmlformats.org/officeDocument/2006/relationships/oleObject" Target="../embeddings/oleObject240.bin"/><Relationship Id="rId4" Type="http://schemas.openxmlformats.org/officeDocument/2006/relationships/image" Target="../media/image287.emf"/><Relationship Id="rId9" Type="http://schemas.openxmlformats.org/officeDocument/2006/relationships/oleObject" Target="../embeddings/oleObject235.bin"/><Relationship Id="rId14" Type="http://schemas.openxmlformats.org/officeDocument/2006/relationships/image" Target="../media/image292.emf"/><Relationship Id="rId22" Type="http://schemas.openxmlformats.org/officeDocument/2006/relationships/image" Target="../media/image296.emf"/></Relationships>
</file>

<file path=ppt/slides/_rels/slide138.xml.rels><?xml version="1.0" encoding="UTF-8" standalone="yes"?>
<Relationships xmlns="http://schemas.openxmlformats.org/package/2006/relationships"><Relationship Id="rId8" Type="http://schemas.openxmlformats.org/officeDocument/2006/relationships/image" Target="../media/image299.emf"/><Relationship Id="rId13" Type="http://schemas.openxmlformats.org/officeDocument/2006/relationships/oleObject" Target="../embeddings/oleObject248.bin"/><Relationship Id="rId18" Type="http://schemas.openxmlformats.org/officeDocument/2006/relationships/image" Target="../media/image304.emf"/><Relationship Id="rId3" Type="http://schemas.openxmlformats.org/officeDocument/2006/relationships/oleObject" Target="../embeddings/oleObject243.bin"/><Relationship Id="rId7" Type="http://schemas.openxmlformats.org/officeDocument/2006/relationships/oleObject" Target="../embeddings/oleObject245.bin"/><Relationship Id="rId12" Type="http://schemas.openxmlformats.org/officeDocument/2006/relationships/image" Target="../media/image301.emf"/><Relationship Id="rId17" Type="http://schemas.openxmlformats.org/officeDocument/2006/relationships/oleObject" Target="../embeddings/oleObject250.bin"/><Relationship Id="rId2" Type="http://schemas.openxmlformats.org/officeDocument/2006/relationships/slideLayout" Target="../slideLayouts/slideLayout2.xml"/><Relationship Id="rId16" Type="http://schemas.openxmlformats.org/officeDocument/2006/relationships/image" Target="../media/image303.emf"/><Relationship Id="rId20" Type="http://schemas.openxmlformats.org/officeDocument/2006/relationships/image" Target="../media/image305.emf"/><Relationship Id="rId1" Type="http://schemas.openxmlformats.org/officeDocument/2006/relationships/vmlDrawing" Target="../drawings/vmlDrawing50.vml"/><Relationship Id="rId6" Type="http://schemas.openxmlformats.org/officeDocument/2006/relationships/image" Target="../media/image298.emf"/><Relationship Id="rId11" Type="http://schemas.openxmlformats.org/officeDocument/2006/relationships/oleObject" Target="../embeddings/oleObject247.bin"/><Relationship Id="rId5" Type="http://schemas.openxmlformats.org/officeDocument/2006/relationships/oleObject" Target="../embeddings/oleObject244.bin"/><Relationship Id="rId15" Type="http://schemas.openxmlformats.org/officeDocument/2006/relationships/oleObject" Target="../embeddings/oleObject249.bin"/><Relationship Id="rId10" Type="http://schemas.openxmlformats.org/officeDocument/2006/relationships/image" Target="../media/image300.emf"/><Relationship Id="rId19" Type="http://schemas.openxmlformats.org/officeDocument/2006/relationships/oleObject" Target="../embeddings/oleObject251.bin"/><Relationship Id="rId4" Type="http://schemas.openxmlformats.org/officeDocument/2006/relationships/image" Target="../media/image297.emf"/><Relationship Id="rId9" Type="http://schemas.openxmlformats.org/officeDocument/2006/relationships/oleObject" Target="../embeddings/oleObject246.bin"/><Relationship Id="rId14" Type="http://schemas.openxmlformats.org/officeDocument/2006/relationships/image" Target="../media/image302.emf"/></Relationships>
</file>

<file path=ppt/slides/_rels/slide139.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13.bin"/></Relationships>
</file>

<file path=ppt/slides/_rels/slide14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4.wmf"/><Relationship Id="rId5" Type="http://schemas.openxmlformats.org/officeDocument/2006/relationships/oleObject" Target="../embeddings/oleObject16.bin"/><Relationship Id="rId4" Type="http://schemas.openxmlformats.org/officeDocument/2006/relationships/image" Target="../media/image23.wmf"/></Relationships>
</file>

<file path=ppt/slides/_rels/slide16.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oleObject" Target="../embeddings/oleObject23.bin"/><Relationship Id="rId18" Type="http://schemas.openxmlformats.org/officeDocument/2006/relationships/image" Target="../media/image33.emf"/><Relationship Id="rId26" Type="http://schemas.openxmlformats.org/officeDocument/2006/relationships/image" Target="../media/image36.wmf"/><Relationship Id="rId3" Type="http://schemas.openxmlformats.org/officeDocument/2006/relationships/oleObject" Target="../embeddings/oleObject18.bin"/><Relationship Id="rId21" Type="http://schemas.openxmlformats.org/officeDocument/2006/relationships/oleObject" Target="../embeddings/oleObject27.bin"/><Relationship Id="rId7" Type="http://schemas.openxmlformats.org/officeDocument/2006/relationships/oleObject" Target="../embeddings/oleObject20.bin"/><Relationship Id="rId12" Type="http://schemas.openxmlformats.org/officeDocument/2006/relationships/image" Target="../media/image30.emf"/><Relationship Id="rId17" Type="http://schemas.openxmlformats.org/officeDocument/2006/relationships/oleObject" Target="../embeddings/oleObject25.bin"/><Relationship Id="rId25" Type="http://schemas.openxmlformats.org/officeDocument/2006/relationships/oleObject" Target="../embeddings/oleObject29.bin"/><Relationship Id="rId2" Type="http://schemas.openxmlformats.org/officeDocument/2006/relationships/slideLayout" Target="../slideLayouts/slideLayout2.xml"/><Relationship Id="rId16" Type="http://schemas.openxmlformats.org/officeDocument/2006/relationships/image" Target="../media/image32.emf"/><Relationship Id="rId20" Type="http://schemas.openxmlformats.org/officeDocument/2006/relationships/image" Target="../media/image34.emf"/><Relationship Id="rId1" Type="http://schemas.openxmlformats.org/officeDocument/2006/relationships/vmlDrawing" Target="../drawings/vmlDrawing8.vml"/><Relationship Id="rId6" Type="http://schemas.openxmlformats.org/officeDocument/2006/relationships/image" Target="../media/image27.emf"/><Relationship Id="rId11" Type="http://schemas.openxmlformats.org/officeDocument/2006/relationships/oleObject" Target="../embeddings/oleObject22.bin"/><Relationship Id="rId24" Type="http://schemas.openxmlformats.org/officeDocument/2006/relationships/image" Target="../media/image9.emf"/><Relationship Id="rId5" Type="http://schemas.openxmlformats.org/officeDocument/2006/relationships/oleObject" Target="../embeddings/oleObject19.bin"/><Relationship Id="rId15" Type="http://schemas.openxmlformats.org/officeDocument/2006/relationships/oleObject" Target="../embeddings/oleObject24.bin"/><Relationship Id="rId23" Type="http://schemas.openxmlformats.org/officeDocument/2006/relationships/oleObject" Target="../embeddings/oleObject28.bin"/><Relationship Id="rId10" Type="http://schemas.openxmlformats.org/officeDocument/2006/relationships/image" Target="../media/image29.emf"/><Relationship Id="rId19" Type="http://schemas.openxmlformats.org/officeDocument/2006/relationships/oleObject" Target="../embeddings/oleObject26.bin"/><Relationship Id="rId4" Type="http://schemas.openxmlformats.org/officeDocument/2006/relationships/image" Target="../media/image26.emf"/><Relationship Id="rId9" Type="http://schemas.openxmlformats.org/officeDocument/2006/relationships/oleObject" Target="../embeddings/oleObject21.bin"/><Relationship Id="rId14" Type="http://schemas.openxmlformats.org/officeDocument/2006/relationships/image" Target="../media/image31.emf"/><Relationship Id="rId22" Type="http://schemas.openxmlformats.org/officeDocument/2006/relationships/image" Target="../media/image3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7.emf"/></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0.emf"/><Relationship Id="rId5" Type="http://schemas.openxmlformats.org/officeDocument/2006/relationships/oleObject" Target="../embeddings/oleObject32.bin"/><Relationship Id="rId10" Type="http://schemas.openxmlformats.org/officeDocument/2006/relationships/image" Target="../media/image42.wmf"/><Relationship Id="rId4" Type="http://schemas.openxmlformats.org/officeDocument/2006/relationships/image" Target="../media/image39.emf"/><Relationship Id="rId9"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8.png"/><Relationship Id="rId4" Type="http://schemas.openxmlformats.org/officeDocument/2006/relationships/image" Target="../media/image47.wmf"/></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51.png"/><Relationship Id="rId4" Type="http://schemas.openxmlformats.org/officeDocument/2006/relationships/image" Target="../media/image50.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3.emf"/><Relationship Id="rId5" Type="http://schemas.openxmlformats.org/officeDocument/2006/relationships/oleObject" Target="../embeddings/oleObject38.bin"/><Relationship Id="rId4" Type="http://schemas.openxmlformats.org/officeDocument/2006/relationships/image" Target="../media/image52.emf"/></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7.png"/><Relationship Id="rId5" Type="http://schemas.openxmlformats.org/officeDocument/2006/relationships/image" Target="../media/image55.emf"/><Relationship Id="rId4" Type="http://schemas.openxmlformats.org/officeDocument/2006/relationships/oleObject" Target="../embeddings/oleObject39.bin"/></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oleObject" Target="../embeddings/oleObject45.bin"/><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65.emf"/><Relationship Id="rId2" Type="http://schemas.openxmlformats.org/officeDocument/2006/relationships/slideLayout" Target="../slideLayouts/slideLayout2.xml"/><Relationship Id="rId16" Type="http://schemas.openxmlformats.org/officeDocument/2006/relationships/image" Target="../media/image67.wmf"/><Relationship Id="rId1" Type="http://schemas.openxmlformats.org/officeDocument/2006/relationships/vmlDrawing" Target="../drawings/vmlDrawing15.vml"/><Relationship Id="rId6" Type="http://schemas.openxmlformats.org/officeDocument/2006/relationships/image" Target="../media/image62.e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oleObject" Target="../embeddings/oleObject46.bin"/><Relationship Id="rId10" Type="http://schemas.openxmlformats.org/officeDocument/2006/relationships/image" Target="../media/image64.emf"/><Relationship Id="rId4" Type="http://schemas.openxmlformats.org/officeDocument/2006/relationships/image" Target="../media/image61.emf"/><Relationship Id="rId9" Type="http://schemas.openxmlformats.org/officeDocument/2006/relationships/oleObject" Target="../embeddings/oleObject43.bin"/><Relationship Id="rId14" Type="http://schemas.openxmlformats.org/officeDocument/2006/relationships/image" Target="../media/image66.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0.wmf"/></Relationships>
</file>

<file path=ppt/slides/_rels/slide36.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55.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9.emf"/><Relationship Id="rId11" Type="http://schemas.openxmlformats.org/officeDocument/2006/relationships/oleObject" Target="../embeddings/oleObject52.bin"/><Relationship Id="rId5" Type="http://schemas.openxmlformats.org/officeDocument/2006/relationships/oleObject" Target="../embeddings/oleObject49.bin"/><Relationship Id="rId10" Type="http://schemas.openxmlformats.org/officeDocument/2006/relationships/image" Target="../media/image71.emf"/><Relationship Id="rId4" Type="http://schemas.openxmlformats.org/officeDocument/2006/relationships/image" Target="../media/image68.emf"/><Relationship Id="rId9" Type="http://schemas.openxmlformats.org/officeDocument/2006/relationships/oleObject" Target="../embeddings/oleObject51.bin"/></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gif"/></Relationships>
</file>

<file path=ppt/slides/_rels/slide3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39.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image" Target="../media/image80.emf"/><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oleObject" Target="../embeddings/oleObject58.bin"/><Relationship Id="rId18" Type="http://schemas.openxmlformats.org/officeDocument/2006/relationships/image" Target="../media/image93.emf"/><Relationship Id="rId26" Type="http://schemas.openxmlformats.org/officeDocument/2006/relationships/image" Target="../media/image97.emf"/><Relationship Id="rId3" Type="http://schemas.openxmlformats.org/officeDocument/2006/relationships/oleObject" Target="../embeddings/oleObject53.bin"/><Relationship Id="rId21" Type="http://schemas.openxmlformats.org/officeDocument/2006/relationships/oleObject" Target="../embeddings/oleObject62.bin"/><Relationship Id="rId34" Type="http://schemas.openxmlformats.org/officeDocument/2006/relationships/image" Target="../media/image101.wmf"/><Relationship Id="rId7" Type="http://schemas.openxmlformats.org/officeDocument/2006/relationships/oleObject" Target="../embeddings/oleObject55.bin"/><Relationship Id="rId12" Type="http://schemas.openxmlformats.org/officeDocument/2006/relationships/image" Target="../media/image90.emf"/><Relationship Id="rId17" Type="http://schemas.openxmlformats.org/officeDocument/2006/relationships/oleObject" Target="../embeddings/oleObject60.bin"/><Relationship Id="rId25" Type="http://schemas.openxmlformats.org/officeDocument/2006/relationships/oleObject" Target="../embeddings/oleObject64.bin"/><Relationship Id="rId33" Type="http://schemas.openxmlformats.org/officeDocument/2006/relationships/oleObject" Target="../embeddings/oleObject68.bin"/><Relationship Id="rId2" Type="http://schemas.openxmlformats.org/officeDocument/2006/relationships/slideLayout" Target="../slideLayouts/slideLayout2.xml"/><Relationship Id="rId16" Type="http://schemas.openxmlformats.org/officeDocument/2006/relationships/image" Target="../media/image92.emf"/><Relationship Id="rId20" Type="http://schemas.openxmlformats.org/officeDocument/2006/relationships/image" Target="../media/image94.emf"/><Relationship Id="rId29" Type="http://schemas.openxmlformats.org/officeDocument/2006/relationships/oleObject" Target="../embeddings/oleObject66.bin"/><Relationship Id="rId1" Type="http://schemas.openxmlformats.org/officeDocument/2006/relationships/vmlDrawing" Target="../drawings/vmlDrawing18.vml"/><Relationship Id="rId6" Type="http://schemas.openxmlformats.org/officeDocument/2006/relationships/image" Target="../media/image87.emf"/><Relationship Id="rId11" Type="http://schemas.openxmlformats.org/officeDocument/2006/relationships/oleObject" Target="../embeddings/oleObject57.bin"/><Relationship Id="rId24" Type="http://schemas.openxmlformats.org/officeDocument/2006/relationships/image" Target="../media/image96.emf"/><Relationship Id="rId32" Type="http://schemas.openxmlformats.org/officeDocument/2006/relationships/image" Target="../media/image100.wmf"/><Relationship Id="rId5" Type="http://schemas.openxmlformats.org/officeDocument/2006/relationships/oleObject" Target="../embeddings/oleObject54.bin"/><Relationship Id="rId15" Type="http://schemas.openxmlformats.org/officeDocument/2006/relationships/oleObject" Target="../embeddings/oleObject59.bin"/><Relationship Id="rId23" Type="http://schemas.openxmlformats.org/officeDocument/2006/relationships/oleObject" Target="../embeddings/oleObject63.bin"/><Relationship Id="rId28" Type="http://schemas.openxmlformats.org/officeDocument/2006/relationships/image" Target="../media/image98.emf"/><Relationship Id="rId36" Type="http://schemas.openxmlformats.org/officeDocument/2006/relationships/image" Target="../media/image102.wmf"/><Relationship Id="rId10" Type="http://schemas.openxmlformats.org/officeDocument/2006/relationships/image" Target="../media/image89.emf"/><Relationship Id="rId19" Type="http://schemas.openxmlformats.org/officeDocument/2006/relationships/oleObject" Target="../embeddings/oleObject61.bin"/><Relationship Id="rId31" Type="http://schemas.openxmlformats.org/officeDocument/2006/relationships/oleObject" Target="../embeddings/oleObject67.bin"/><Relationship Id="rId4" Type="http://schemas.openxmlformats.org/officeDocument/2006/relationships/image" Target="../media/image86.emf"/><Relationship Id="rId9" Type="http://schemas.openxmlformats.org/officeDocument/2006/relationships/oleObject" Target="../embeddings/oleObject56.bin"/><Relationship Id="rId14" Type="http://schemas.openxmlformats.org/officeDocument/2006/relationships/image" Target="../media/image91.emf"/><Relationship Id="rId22" Type="http://schemas.openxmlformats.org/officeDocument/2006/relationships/image" Target="../media/image95.emf"/><Relationship Id="rId27" Type="http://schemas.openxmlformats.org/officeDocument/2006/relationships/oleObject" Target="../embeddings/oleObject65.bin"/><Relationship Id="rId30" Type="http://schemas.openxmlformats.org/officeDocument/2006/relationships/image" Target="../media/image99.wmf"/><Relationship Id="rId35" Type="http://schemas.openxmlformats.org/officeDocument/2006/relationships/oleObject" Target="../embeddings/oleObject69.bin"/><Relationship Id="rId8" Type="http://schemas.openxmlformats.org/officeDocument/2006/relationships/image" Target="../media/image88.emf"/></Relationships>
</file>

<file path=ppt/slides/_rels/slide41.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03.wmf"/><Relationship Id="rId5" Type="http://schemas.openxmlformats.org/officeDocument/2006/relationships/oleObject" Target="../embeddings/oleObject71.bin"/><Relationship Id="rId4" Type="http://schemas.openxmlformats.org/officeDocument/2006/relationships/image" Target="../media/image86.emf"/></Relationships>
</file>

<file path=ppt/slides/_rels/slide42.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109.wmf"/><Relationship Id="rId2" Type="http://schemas.openxmlformats.org/officeDocument/2006/relationships/slideLayout" Target="../slideLayouts/slideLayout4.xml"/><Relationship Id="rId16" Type="http://schemas.openxmlformats.org/officeDocument/2006/relationships/image" Target="../media/image111.wmf"/><Relationship Id="rId1" Type="http://schemas.openxmlformats.org/officeDocument/2006/relationships/vmlDrawing" Target="../drawings/vmlDrawing20.vml"/><Relationship Id="rId6" Type="http://schemas.openxmlformats.org/officeDocument/2006/relationships/image" Target="../media/image106.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oleObject" Target="../embeddings/oleObject79.bin"/><Relationship Id="rId10" Type="http://schemas.openxmlformats.org/officeDocument/2006/relationships/image" Target="../media/image108.emf"/><Relationship Id="rId4" Type="http://schemas.openxmlformats.org/officeDocument/2006/relationships/image" Target="../media/image105.wmf"/><Relationship Id="rId9" Type="http://schemas.openxmlformats.org/officeDocument/2006/relationships/oleObject" Target="../embeddings/oleObject76.bin"/><Relationship Id="rId14" Type="http://schemas.openxmlformats.org/officeDocument/2006/relationships/image" Target="../media/image110.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oleObject" Target="../embeddings/oleObject80.bin"/><Relationship Id="rId7" Type="http://schemas.openxmlformats.org/officeDocument/2006/relationships/image" Target="../media/image112.w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81.bin"/><Relationship Id="rId11" Type="http://schemas.openxmlformats.org/officeDocument/2006/relationships/image" Target="../media/image114.emf"/><Relationship Id="rId5" Type="http://schemas.openxmlformats.org/officeDocument/2006/relationships/image" Target="../media/image115.png"/><Relationship Id="rId10" Type="http://schemas.openxmlformats.org/officeDocument/2006/relationships/oleObject" Target="../embeddings/oleObject83.bin"/><Relationship Id="rId4" Type="http://schemas.openxmlformats.org/officeDocument/2006/relationships/image" Target="../media/image107.emf"/><Relationship Id="rId9" Type="http://schemas.openxmlformats.org/officeDocument/2006/relationships/image" Target="../media/image113.wmf"/></Relationships>
</file>

<file path=ppt/slides/_rels/slide44.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oleObject" Target="../embeddings/oleObject89.bin"/><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120.wmf"/><Relationship Id="rId2" Type="http://schemas.openxmlformats.org/officeDocument/2006/relationships/slideLayout" Target="../slideLayouts/slideLayout4.xml"/><Relationship Id="rId16" Type="http://schemas.openxmlformats.org/officeDocument/2006/relationships/image" Target="../media/image122.wmf"/><Relationship Id="rId1" Type="http://schemas.openxmlformats.org/officeDocument/2006/relationships/vmlDrawing" Target="../drawings/vmlDrawing22.vml"/><Relationship Id="rId6" Type="http://schemas.openxmlformats.org/officeDocument/2006/relationships/image" Target="../media/image117.wmf"/><Relationship Id="rId11" Type="http://schemas.openxmlformats.org/officeDocument/2006/relationships/oleObject" Target="../embeddings/oleObject88.bin"/><Relationship Id="rId5" Type="http://schemas.openxmlformats.org/officeDocument/2006/relationships/oleObject" Target="../embeddings/oleObject85.bin"/><Relationship Id="rId15" Type="http://schemas.openxmlformats.org/officeDocument/2006/relationships/oleObject" Target="../embeddings/oleObject90.bin"/><Relationship Id="rId10" Type="http://schemas.openxmlformats.org/officeDocument/2006/relationships/image" Target="../media/image119.emf"/><Relationship Id="rId4" Type="http://schemas.openxmlformats.org/officeDocument/2006/relationships/image" Target="../media/image116.emf"/><Relationship Id="rId9" Type="http://schemas.openxmlformats.org/officeDocument/2006/relationships/oleObject" Target="../embeddings/oleObject87.bin"/><Relationship Id="rId14" Type="http://schemas.openxmlformats.org/officeDocument/2006/relationships/image" Target="../media/image121.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91.bin"/><Relationship Id="rId7" Type="http://schemas.openxmlformats.org/officeDocument/2006/relationships/image" Target="../media/image123.emf"/><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oleObject" Target="../embeddings/oleObject92.bin"/><Relationship Id="rId5" Type="http://schemas.openxmlformats.org/officeDocument/2006/relationships/image" Target="../media/image124.png"/><Relationship Id="rId4" Type="http://schemas.openxmlformats.org/officeDocument/2006/relationships/image" Target="../media/image116.emf"/></Relationships>
</file>

<file path=ppt/slides/_rels/slide46.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126.wmf"/><Relationship Id="rId5" Type="http://schemas.openxmlformats.org/officeDocument/2006/relationships/oleObject" Target="../embeddings/oleObject94.bin"/><Relationship Id="rId10" Type="http://schemas.openxmlformats.org/officeDocument/2006/relationships/image" Target="../media/image128.wmf"/><Relationship Id="rId4" Type="http://schemas.openxmlformats.org/officeDocument/2006/relationships/image" Target="../media/image125.emf"/><Relationship Id="rId9" Type="http://schemas.openxmlformats.org/officeDocument/2006/relationships/oleObject" Target="../embeddings/oleObject96.bin"/></Relationships>
</file>

<file path=ppt/slides/_rels/slide47.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102.bin"/><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132.wmf"/><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129.w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131.wmf"/><Relationship Id="rId4" Type="http://schemas.openxmlformats.org/officeDocument/2006/relationships/image" Target="../media/image125.emf"/><Relationship Id="rId9" Type="http://schemas.openxmlformats.org/officeDocument/2006/relationships/oleObject" Target="../embeddings/oleObject100.bin"/><Relationship Id="rId14" Type="http://schemas.openxmlformats.org/officeDocument/2006/relationships/image" Target="../media/image133.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oleObject" Target="../embeddings/oleObject103.bin"/><Relationship Id="rId7" Type="http://schemas.openxmlformats.org/officeDocument/2006/relationships/image" Target="../media/image135.png"/><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129.wmf"/><Relationship Id="rId5" Type="http://schemas.openxmlformats.org/officeDocument/2006/relationships/oleObject" Target="../embeddings/oleObject104.bin"/><Relationship Id="rId4" Type="http://schemas.openxmlformats.org/officeDocument/2006/relationships/image" Target="../media/image125.emf"/><Relationship Id="rId9" Type="http://schemas.openxmlformats.org/officeDocument/2006/relationships/image" Target="../media/image134.emf"/></Relationships>
</file>

<file path=ppt/slides/_rels/slide49.xml.rels><?xml version="1.0" encoding="UTF-8" standalone="yes"?>
<Relationships xmlns="http://schemas.openxmlformats.org/package/2006/relationships"><Relationship Id="rId8" Type="http://schemas.openxmlformats.org/officeDocument/2006/relationships/image" Target="../media/image138.wmf"/><Relationship Id="rId13" Type="http://schemas.openxmlformats.org/officeDocument/2006/relationships/oleObject" Target="../embeddings/oleObject111.bin"/><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40.wmf"/><Relationship Id="rId2" Type="http://schemas.openxmlformats.org/officeDocument/2006/relationships/slideLayout" Target="../slideLayouts/slideLayout4.xml"/><Relationship Id="rId16" Type="http://schemas.openxmlformats.org/officeDocument/2006/relationships/image" Target="../media/image142.wmf"/><Relationship Id="rId1" Type="http://schemas.openxmlformats.org/officeDocument/2006/relationships/vmlDrawing" Target="../drawings/vmlDrawing27.vml"/><Relationship Id="rId6" Type="http://schemas.openxmlformats.org/officeDocument/2006/relationships/image" Target="../media/image137.w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139.wmf"/><Relationship Id="rId4" Type="http://schemas.openxmlformats.org/officeDocument/2006/relationships/image" Target="../media/image136.emf"/><Relationship Id="rId9" Type="http://schemas.openxmlformats.org/officeDocument/2006/relationships/oleObject" Target="../embeddings/oleObject109.bin"/><Relationship Id="rId14" Type="http://schemas.openxmlformats.org/officeDocument/2006/relationships/image" Target="../media/image141.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oleObject" Target="../embeddings/oleObject118.bin"/><Relationship Id="rId3" Type="http://schemas.openxmlformats.org/officeDocument/2006/relationships/oleObject" Target="../embeddings/oleObject113.bin"/><Relationship Id="rId7" Type="http://schemas.openxmlformats.org/officeDocument/2006/relationships/oleObject" Target="../embeddings/oleObject115.bin"/><Relationship Id="rId12" Type="http://schemas.openxmlformats.org/officeDocument/2006/relationships/image" Target="../media/image146.wmf"/><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image" Target="../media/image143.emf"/><Relationship Id="rId11" Type="http://schemas.openxmlformats.org/officeDocument/2006/relationships/oleObject" Target="../embeddings/oleObject117.bin"/><Relationship Id="rId5" Type="http://schemas.openxmlformats.org/officeDocument/2006/relationships/oleObject" Target="../embeddings/oleObject114.bin"/><Relationship Id="rId10" Type="http://schemas.openxmlformats.org/officeDocument/2006/relationships/image" Target="../media/image145.wmf"/><Relationship Id="rId4" Type="http://schemas.openxmlformats.org/officeDocument/2006/relationships/image" Target="../media/image136.emf"/><Relationship Id="rId9" Type="http://schemas.openxmlformats.org/officeDocument/2006/relationships/oleObject" Target="../embeddings/oleObject116.bin"/><Relationship Id="rId14" Type="http://schemas.openxmlformats.org/officeDocument/2006/relationships/image" Target="../media/image147.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oleObject" Target="../embeddings/oleObject119.bin"/><Relationship Id="rId7" Type="http://schemas.openxmlformats.org/officeDocument/2006/relationships/image" Target="../media/image150.png"/><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image" Target="../media/image148.wmf"/><Relationship Id="rId5" Type="http://schemas.openxmlformats.org/officeDocument/2006/relationships/oleObject" Target="../embeddings/oleObject120.bin"/><Relationship Id="rId4" Type="http://schemas.openxmlformats.org/officeDocument/2006/relationships/image" Target="../media/image136.emf"/><Relationship Id="rId9" Type="http://schemas.openxmlformats.org/officeDocument/2006/relationships/image" Target="../media/image14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image" Target="../media/image159.png"/><Relationship Id="rId7" Type="http://schemas.openxmlformats.org/officeDocument/2006/relationships/image" Target="../media/image156.e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123.bin"/><Relationship Id="rId11" Type="http://schemas.openxmlformats.org/officeDocument/2006/relationships/image" Target="../media/image158.emf"/><Relationship Id="rId5" Type="http://schemas.openxmlformats.org/officeDocument/2006/relationships/image" Target="../media/image155.e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57.emf"/></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73.emf"/><Relationship Id="rId13" Type="http://schemas.openxmlformats.org/officeDocument/2006/relationships/oleObject" Target="../embeddings/oleObject131.bin"/><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175.e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72.emf"/><Relationship Id="rId11" Type="http://schemas.openxmlformats.org/officeDocument/2006/relationships/oleObject" Target="../embeddings/oleObject130.bin"/><Relationship Id="rId5" Type="http://schemas.openxmlformats.org/officeDocument/2006/relationships/oleObject" Target="../embeddings/oleObject127.bin"/><Relationship Id="rId10" Type="http://schemas.openxmlformats.org/officeDocument/2006/relationships/image" Target="../media/image174.emf"/><Relationship Id="rId4" Type="http://schemas.openxmlformats.org/officeDocument/2006/relationships/image" Target="../media/image171.emf"/><Relationship Id="rId9" Type="http://schemas.openxmlformats.org/officeDocument/2006/relationships/oleObject" Target="../embeddings/oleObject129.bin"/><Relationship Id="rId14" Type="http://schemas.openxmlformats.org/officeDocument/2006/relationships/image" Target="../media/image176.emf"/></Relationships>
</file>

<file path=ppt/slides/_rels/slide68.xml.rels><?xml version="1.0" encoding="UTF-8" standalone="yes"?>
<Relationships xmlns="http://schemas.openxmlformats.org/package/2006/relationships"><Relationship Id="rId8" Type="http://schemas.openxmlformats.org/officeDocument/2006/relationships/image" Target="../media/image173.emf"/><Relationship Id="rId13" Type="http://schemas.openxmlformats.org/officeDocument/2006/relationships/oleObject" Target="../embeddings/oleObject137.bin"/><Relationship Id="rId18" Type="http://schemas.openxmlformats.org/officeDocument/2006/relationships/image" Target="../media/image178.emf"/><Relationship Id="rId3" Type="http://schemas.openxmlformats.org/officeDocument/2006/relationships/oleObject" Target="../embeddings/oleObject132.bin"/><Relationship Id="rId21" Type="http://schemas.openxmlformats.org/officeDocument/2006/relationships/oleObject" Target="../embeddings/oleObject141.bin"/><Relationship Id="rId7" Type="http://schemas.openxmlformats.org/officeDocument/2006/relationships/oleObject" Target="../embeddings/oleObject134.bin"/><Relationship Id="rId12" Type="http://schemas.openxmlformats.org/officeDocument/2006/relationships/image" Target="../media/image175.emf"/><Relationship Id="rId17" Type="http://schemas.openxmlformats.org/officeDocument/2006/relationships/oleObject" Target="../embeddings/oleObject139.bin"/><Relationship Id="rId2" Type="http://schemas.openxmlformats.org/officeDocument/2006/relationships/slideLayout" Target="../slideLayouts/slideLayout2.xml"/><Relationship Id="rId16" Type="http://schemas.openxmlformats.org/officeDocument/2006/relationships/image" Target="../media/image177.emf"/><Relationship Id="rId20" Type="http://schemas.openxmlformats.org/officeDocument/2006/relationships/image" Target="../media/image179.emf"/><Relationship Id="rId1" Type="http://schemas.openxmlformats.org/officeDocument/2006/relationships/vmlDrawing" Target="../drawings/vmlDrawing32.vml"/><Relationship Id="rId6" Type="http://schemas.openxmlformats.org/officeDocument/2006/relationships/image" Target="../media/image172.emf"/><Relationship Id="rId11" Type="http://schemas.openxmlformats.org/officeDocument/2006/relationships/oleObject" Target="../embeddings/oleObject136.bin"/><Relationship Id="rId5" Type="http://schemas.openxmlformats.org/officeDocument/2006/relationships/oleObject" Target="../embeddings/oleObject133.bin"/><Relationship Id="rId15" Type="http://schemas.openxmlformats.org/officeDocument/2006/relationships/oleObject" Target="../embeddings/oleObject138.bin"/><Relationship Id="rId10" Type="http://schemas.openxmlformats.org/officeDocument/2006/relationships/image" Target="../media/image174.emf"/><Relationship Id="rId19" Type="http://schemas.openxmlformats.org/officeDocument/2006/relationships/oleObject" Target="../embeddings/oleObject140.bin"/><Relationship Id="rId4" Type="http://schemas.openxmlformats.org/officeDocument/2006/relationships/image" Target="../media/image171.emf"/><Relationship Id="rId9" Type="http://schemas.openxmlformats.org/officeDocument/2006/relationships/oleObject" Target="../embeddings/oleObject135.bin"/><Relationship Id="rId14" Type="http://schemas.openxmlformats.org/officeDocument/2006/relationships/image" Target="../media/image176.emf"/><Relationship Id="rId22" Type="http://schemas.openxmlformats.org/officeDocument/2006/relationships/image" Target="../media/image180.emf"/></Relationships>
</file>

<file path=ppt/slides/_rels/slide69.xml.rels><?xml version="1.0" encoding="UTF-8" standalone="yes"?>
<Relationships xmlns="http://schemas.openxmlformats.org/package/2006/relationships"><Relationship Id="rId8" Type="http://schemas.openxmlformats.org/officeDocument/2006/relationships/image" Target="../media/image173.emf"/><Relationship Id="rId13" Type="http://schemas.openxmlformats.org/officeDocument/2006/relationships/oleObject" Target="../embeddings/oleObject147.bin"/><Relationship Id="rId18" Type="http://schemas.openxmlformats.org/officeDocument/2006/relationships/image" Target="../media/image178.emf"/><Relationship Id="rId26" Type="http://schemas.openxmlformats.org/officeDocument/2006/relationships/image" Target="../media/image182.emf"/><Relationship Id="rId3" Type="http://schemas.openxmlformats.org/officeDocument/2006/relationships/oleObject" Target="../embeddings/oleObject142.bin"/><Relationship Id="rId21" Type="http://schemas.openxmlformats.org/officeDocument/2006/relationships/oleObject" Target="../embeddings/oleObject151.bin"/><Relationship Id="rId7" Type="http://schemas.openxmlformats.org/officeDocument/2006/relationships/oleObject" Target="../embeddings/oleObject144.bin"/><Relationship Id="rId12" Type="http://schemas.openxmlformats.org/officeDocument/2006/relationships/image" Target="../media/image175.emf"/><Relationship Id="rId17" Type="http://schemas.openxmlformats.org/officeDocument/2006/relationships/oleObject" Target="../embeddings/oleObject149.bin"/><Relationship Id="rId25" Type="http://schemas.openxmlformats.org/officeDocument/2006/relationships/oleObject" Target="../embeddings/oleObject153.bin"/><Relationship Id="rId2" Type="http://schemas.openxmlformats.org/officeDocument/2006/relationships/slideLayout" Target="../slideLayouts/slideLayout2.xml"/><Relationship Id="rId16" Type="http://schemas.openxmlformats.org/officeDocument/2006/relationships/image" Target="../media/image177.emf"/><Relationship Id="rId20" Type="http://schemas.openxmlformats.org/officeDocument/2006/relationships/image" Target="../media/image179.emf"/><Relationship Id="rId1" Type="http://schemas.openxmlformats.org/officeDocument/2006/relationships/vmlDrawing" Target="../drawings/vmlDrawing33.vml"/><Relationship Id="rId6" Type="http://schemas.openxmlformats.org/officeDocument/2006/relationships/image" Target="../media/image172.emf"/><Relationship Id="rId11" Type="http://schemas.openxmlformats.org/officeDocument/2006/relationships/oleObject" Target="../embeddings/oleObject146.bin"/><Relationship Id="rId24" Type="http://schemas.openxmlformats.org/officeDocument/2006/relationships/image" Target="../media/image181.emf"/><Relationship Id="rId5" Type="http://schemas.openxmlformats.org/officeDocument/2006/relationships/oleObject" Target="../embeddings/oleObject143.bin"/><Relationship Id="rId15" Type="http://schemas.openxmlformats.org/officeDocument/2006/relationships/oleObject" Target="../embeddings/oleObject148.bin"/><Relationship Id="rId23" Type="http://schemas.openxmlformats.org/officeDocument/2006/relationships/oleObject" Target="../embeddings/oleObject152.bin"/><Relationship Id="rId10" Type="http://schemas.openxmlformats.org/officeDocument/2006/relationships/image" Target="../media/image174.emf"/><Relationship Id="rId19" Type="http://schemas.openxmlformats.org/officeDocument/2006/relationships/oleObject" Target="../embeddings/oleObject150.bin"/><Relationship Id="rId4" Type="http://schemas.openxmlformats.org/officeDocument/2006/relationships/image" Target="../media/image171.emf"/><Relationship Id="rId9" Type="http://schemas.openxmlformats.org/officeDocument/2006/relationships/oleObject" Target="../embeddings/oleObject145.bin"/><Relationship Id="rId14" Type="http://schemas.openxmlformats.org/officeDocument/2006/relationships/image" Target="../media/image176.emf"/><Relationship Id="rId22" Type="http://schemas.openxmlformats.org/officeDocument/2006/relationships/image" Target="../media/image180.em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73.emf"/><Relationship Id="rId13" Type="http://schemas.openxmlformats.org/officeDocument/2006/relationships/oleObject" Target="../embeddings/oleObject159.bin"/><Relationship Id="rId18" Type="http://schemas.openxmlformats.org/officeDocument/2006/relationships/image" Target="../media/image184.emf"/><Relationship Id="rId3" Type="http://schemas.openxmlformats.org/officeDocument/2006/relationships/oleObject" Target="../embeddings/oleObject154.bin"/><Relationship Id="rId21" Type="http://schemas.openxmlformats.org/officeDocument/2006/relationships/oleObject" Target="../embeddings/oleObject163.bin"/><Relationship Id="rId7" Type="http://schemas.openxmlformats.org/officeDocument/2006/relationships/oleObject" Target="../embeddings/oleObject156.bin"/><Relationship Id="rId12" Type="http://schemas.openxmlformats.org/officeDocument/2006/relationships/image" Target="../media/image175.emf"/><Relationship Id="rId17" Type="http://schemas.openxmlformats.org/officeDocument/2006/relationships/oleObject" Target="../embeddings/oleObject161.bin"/><Relationship Id="rId2" Type="http://schemas.openxmlformats.org/officeDocument/2006/relationships/slideLayout" Target="../slideLayouts/slideLayout2.xml"/><Relationship Id="rId16" Type="http://schemas.openxmlformats.org/officeDocument/2006/relationships/image" Target="../media/image183.emf"/><Relationship Id="rId20" Type="http://schemas.openxmlformats.org/officeDocument/2006/relationships/image" Target="../media/image185.emf"/><Relationship Id="rId1" Type="http://schemas.openxmlformats.org/officeDocument/2006/relationships/vmlDrawing" Target="../drawings/vmlDrawing34.vml"/><Relationship Id="rId6" Type="http://schemas.openxmlformats.org/officeDocument/2006/relationships/image" Target="../media/image172.emf"/><Relationship Id="rId11" Type="http://schemas.openxmlformats.org/officeDocument/2006/relationships/oleObject" Target="../embeddings/oleObject158.bin"/><Relationship Id="rId5" Type="http://schemas.openxmlformats.org/officeDocument/2006/relationships/oleObject" Target="../embeddings/oleObject155.bin"/><Relationship Id="rId15" Type="http://schemas.openxmlformats.org/officeDocument/2006/relationships/oleObject" Target="../embeddings/oleObject160.bin"/><Relationship Id="rId10" Type="http://schemas.openxmlformats.org/officeDocument/2006/relationships/image" Target="../media/image174.emf"/><Relationship Id="rId19" Type="http://schemas.openxmlformats.org/officeDocument/2006/relationships/oleObject" Target="../embeddings/oleObject162.bin"/><Relationship Id="rId4" Type="http://schemas.openxmlformats.org/officeDocument/2006/relationships/image" Target="../media/image171.emf"/><Relationship Id="rId9" Type="http://schemas.openxmlformats.org/officeDocument/2006/relationships/oleObject" Target="../embeddings/oleObject157.bin"/><Relationship Id="rId14" Type="http://schemas.openxmlformats.org/officeDocument/2006/relationships/image" Target="../media/image176.emf"/><Relationship Id="rId22" Type="http://schemas.openxmlformats.org/officeDocument/2006/relationships/image" Target="../media/image186.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88.emf"/><Relationship Id="rId5" Type="http://schemas.openxmlformats.org/officeDocument/2006/relationships/oleObject" Target="../embeddings/oleObject165.bin"/><Relationship Id="rId4" Type="http://schemas.openxmlformats.org/officeDocument/2006/relationships/image" Target="../media/image187.emf"/></Relationships>
</file>

<file path=ppt/slides/_rels/slide7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68.bin"/><Relationship Id="rId3" Type="http://schemas.openxmlformats.org/officeDocument/2006/relationships/image" Target="../media/image194.png"/><Relationship Id="rId7" Type="http://schemas.openxmlformats.org/officeDocument/2006/relationships/image" Target="../media/image192.e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67.bin"/><Relationship Id="rId5" Type="http://schemas.openxmlformats.org/officeDocument/2006/relationships/image" Target="../media/image191.emf"/><Relationship Id="rId4" Type="http://schemas.openxmlformats.org/officeDocument/2006/relationships/oleObject" Target="../embeddings/oleObject166.bin"/><Relationship Id="rId9" Type="http://schemas.openxmlformats.org/officeDocument/2006/relationships/image" Target="../media/image193.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99.wmf"/><Relationship Id="rId5" Type="http://schemas.openxmlformats.org/officeDocument/2006/relationships/oleObject" Target="../embeddings/oleObject170.bin"/><Relationship Id="rId4" Type="http://schemas.openxmlformats.org/officeDocument/2006/relationships/image" Target="../media/image198.wmf"/></Relationships>
</file>

<file path=ppt/slides/_rels/slide7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73.bin"/><Relationship Id="rId13" Type="http://schemas.openxmlformats.org/officeDocument/2006/relationships/image" Target="../media/image206.emf"/><Relationship Id="rId3" Type="http://schemas.openxmlformats.org/officeDocument/2006/relationships/image" Target="../media/image209.png"/><Relationship Id="rId7" Type="http://schemas.openxmlformats.org/officeDocument/2006/relationships/image" Target="../media/image203.emf"/><Relationship Id="rId12" Type="http://schemas.openxmlformats.org/officeDocument/2006/relationships/oleObject" Target="../embeddings/oleObject175.bin"/><Relationship Id="rId17" Type="http://schemas.openxmlformats.org/officeDocument/2006/relationships/image" Target="../media/image208.emf"/><Relationship Id="rId2" Type="http://schemas.openxmlformats.org/officeDocument/2006/relationships/slideLayout" Target="../slideLayouts/slideLayout2.xml"/><Relationship Id="rId16" Type="http://schemas.openxmlformats.org/officeDocument/2006/relationships/oleObject" Target="../embeddings/oleObject177.bin"/><Relationship Id="rId1" Type="http://schemas.openxmlformats.org/officeDocument/2006/relationships/vmlDrawing" Target="../drawings/vmlDrawing38.vml"/><Relationship Id="rId6" Type="http://schemas.openxmlformats.org/officeDocument/2006/relationships/oleObject" Target="../embeddings/oleObject172.bin"/><Relationship Id="rId11" Type="http://schemas.openxmlformats.org/officeDocument/2006/relationships/image" Target="../media/image205.emf"/><Relationship Id="rId5" Type="http://schemas.openxmlformats.org/officeDocument/2006/relationships/image" Target="../media/image202.emf"/><Relationship Id="rId15" Type="http://schemas.openxmlformats.org/officeDocument/2006/relationships/image" Target="../media/image207.emf"/><Relationship Id="rId10" Type="http://schemas.openxmlformats.org/officeDocument/2006/relationships/oleObject" Target="../embeddings/oleObject174.bin"/><Relationship Id="rId4" Type="http://schemas.openxmlformats.org/officeDocument/2006/relationships/oleObject" Target="../embeddings/oleObject171.bin"/><Relationship Id="rId9" Type="http://schemas.openxmlformats.org/officeDocument/2006/relationships/image" Target="../media/image204.emf"/><Relationship Id="rId14" Type="http://schemas.openxmlformats.org/officeDocument/2006/relationships/oleObject" Target="../embeddings/oleObject176.bin"/></Relationships>
</file>

<file path=ppt/slides/_rels/slide8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1700" y="593811"/>
            <a:ext cx="8955597" cy="1218795"/>
          </a:xfrm>
          <a:prstGeom prst="rect">
            <a:avLst/>
          </a:prstGeom>
          <a:noFill/>
          <a:ln w="9525">
            <a:noFill/>
            <a:miter lim="800000"/>
            <a:headEnd/>
            <a:tailEnd/>
          </a:ln>
        </p:spPr>
        <p:txBody>
          <a:bodyPr wrap="square" lIns="0" tIns="0" rIns="0" bIns="0" anchor="b">
            <a:spAutoFit/>
          </a:bodyPr>
          <a:lstStyle>
            <a:lvl1pPr marL="342900" indent="-342900" eaLnBrk="0" hangingPunct="0">
              <a:defRPr b="1">
                <a:solidFill>
                  <a:schemeClr val="bg1"/>
                </a:solidFill>
                <a:latin typeface="黑体" pitchFamily="49" charset="-122"/>
                <a:ea typeface="宋体" pitchFamily="2" charset="-122"/>
              </a:defRPr>
            </a:lvl1pPr>
            <a:lvl2pPr eaLnBrk="0" hangingPunct="0">
              <a:defRPr b="1">
                <a:solidFill>
                  <a:schemeClr val="bg1"/>
                </a:solidFill>
                <a:latin typeface="黑体" pitchFamily="49" charset="-122"/>
                <a:ea typeface="宋体" pitchFamily="2" charset="-122"/>
              </a:defRPr>
            </a:lvl2pPr>
            <a:lvl3pPr eaLnBrk="0" hangingPunct="0">
              <a:defRPr b="1">
                <a:solidFill>
                  <a:schemeClr val="bg1"/>
                </a:solidFill>
                <a:latin typeface="黑体" pitchFamily="49" charset="-122"/>
                <a:ea typeface="宋体" pitchFamily="2" charset="-122"/>
              </a:defRPr>
            </a:lvl3pPr>
            <a:lvl4pPr eaLnBrk="0" hangingPunct="0">
              <a:defRPr b="1">
                <a:solidFill>
                  <a:schemeClr val="bg1"/>
                </a:solidFill>
                <a:latin typeface="黑体" pitchFamily="49" charset="-122"/>
                <a:ea typeface="宋体" pitchFamily="2" charset="-122"/>
              </a:defRPr>
            </a:lvl4pPr>
            <a:lvl5pPr eaLnBrk="0" hangingPunct="0">
              <a:defRPr b="1">
                <a:solidFill>
                  <a:schemeClr val="bg1"/>
                </a:solidFill>
                <a:latin typeface="黑体" pitchFamily="49" charset="-122"/>
                <a:ea typeface="宋体" pitchFamily="2" charset="-122"/>
              </a:defRPr>
            </a:lvl5pPr>
            <a:lvl6pPr marL="2514600" indent="-228600" defTabSz="449263" eaLnBrk="0" fontAlgn="base" hangingPunct="0">
              <a:spcBef>
                <a:spcPct val="0"/>
              </a:spcBef>
              <a:spcAft>
                <a:spcPct val="0"/>
              </a:spcAft>
              <a:buSzPct val="100000"/>
              <a:buFont typeface="Times New Roman" pitchFamily="18" charset="0"/>
              <a:defRPr b="1">
                <a:solidFill>
                  <a:schemeClr val="bg1"/>
                </a:solidFill>
                <a:latin typeface="黑体" pitchFamily="49" charset="-122"/>
                <a:ea typeface="宋体" pitchFamily="2" charset="-122"/>
              </a:defRPr>
            </a:lvl6pPr>
            <a:lvl7pPr marL="2971800" indent="-228600" defTabSz="449263" eaLnBrk="0" fontAlgn="base" hangingPunct="0">
              <a:spcBef>
                <a:spcPct val="0"/>
              </a:spcBef>
              <a:spcAft>
                <a:spcPct val="0"/>
              </a:spcAft>
              <a:buSzPct val="100000"/>
              <a:buFont typeface="Times New Roman" pitchFamily="18" charset="0"/>
              <a:defRPr b="1">
                <a:solidFill>
                  <a:schemeClr val="bg1"/>
                </a:solidFill>
                <a:latin typeface="黑体" pitchFamily="49" charset="-122"/>
                <a:ea typeface="宋体" pitchFamily="2" charset="-122"/>
              </a:defRPr>
            </a:lvl7pPr>
            <a:lvl8pPr marL="3429000" indent="-228600" defTabSz="449263" eaLnBrk="0" fontAlgn="base" hangingPunct="0">
              <a:spcBef>
                <a:spcPct val="0"/>
              </a:spcBef>
              <a:spcAft>
                <a:spcPct val="0"/>
              </a:spcAft>
              <a:buSzPct val="100000"/>
              <a:buFont typeface="Times New Roman" pitchFamily="18" charset="0"/>
              <a:defRPr b="1">
                <a:solidFill>
                  <a:schemeClr val="bg1"/>
                </a:solidFill>
                <a:latin typeface="黑体" pitchFamily="49" charset="-122"/>
                <a:ea typeface="宋体" pitchFamily="2" charset="-122"/>
              </a:defRPr>
            </a:lvl8pPr>
            <a:lvl9pPr marL="3886200" indent="-228600" defTabSz="449263" eaLnBrk="0" fontAlgn="base" hangingPunct="0">
              <a:spcBef>
                <a:spcPct val="0"/>
              </a:spcBef>
              <a:spcAft>
                <a:spcPct val="0"/>
              </a:spcAft>
              <a:buSzPct val="100000"/>
              <a:buFont typeface="Times New Roman" pitchFamily="18" charset="0"/>
              <a:defRPr b="1">
                <a:solidFill>
                  <a:schemeClr val="bg1"/>
                </a:solidFill>
                <a:latin typeface="黑体" pitchFamily="49" charset="-122"/>
                <a:ea typeface="宋体" pitchFamily="2" charset="-122"/>
              </a:defRPr>
            </a:lvl9pPr>
          </a:lstStyle>
          <a:p>
            <a:pPr lvl="1" eaLnBrk="1" hangingPunct="1">
              <a:lnSpc>
                <a:spcPct val="110000"/>
              </a:lnSpc>
              <a:buClr>
                <a:srgbClr val="FF9900"/>
              </a:buClr>
            </a:pPr>
            <a:r>
              <a:rPr lang="zh-CN" altLang="en-US" sz="7200" dirty="0">
                <a:solidFill>
                  <a:srgbClr val="00529B"/>
                </a:solidFill>
                <a:effectLst>
                  <a:outerShdw blurRad="38100" dist="38100" dir="2700000" algn="tl">
                    <a:srgbClr val="C0C0C0"/>
                  </a:outerShdw>
                </a:effectLst>
                <a:latin typeface="Times New Roman" pitchFamily="18" charset="0"/>
                <a:ea typeface="黑体" pitchFamily="49" charset="-122"/>
                <a:sym typeface="Arial" charset="0"/>
              </a:rPr>
              <a:t>数字逻辑与数字系统</a:t>
            </a:r>
            <a:endParaRPr lang="en-US" altLang="zh-CN" sz="7200" dirty="0">
              <a:solidFill>
                <a:srgbClr val="00529B"/>
              </a:solidFill>
              <a:effectLst>
                <a:outerShdw blurRad="38100" dist="38100" dir="2700000" algn="tl">
                  <a:srgbClr val="C0C0C0"/>
                </a:outerShdw>
              </a:effectLst>
              <a:latin typeface="Times New Roman" pitchFamily="18" charset="0"/>
              <a:ea typeface="黑体" pitchFamily="49" charset="-122"/>
              <a:sym typeface="Arial" charset="0"/>
            </a:endParaRPr>
          </a:p>
        </p:txBody>
      </p:sp>
      <p:sp>
        <p:nvSpPr>
          <p:cNvPr id="5" name="副标题 1"/>
          <p:cNvSpPr txBox="1">
            <a:spLocks/>
          </p:cNvSpPr>
          <p:nvPr/>
        </p:nvSpPr>
        <p:spPr>
          <a:xfrm>
            <a:off x="1241778" y="2076982"/>
            <a:ext cx="7241955" cy="537391"/>
          </a:xfrm>
          <a:prstGeom prst="rect">
            <a:avLst/>
          </a:prstGeom>
          <a:noFill/>
          <a:ln w="9525">
            <a:noFill/>
            <a:miter lim="800000"/>
            <a:headEnd/>
            <a:tailEnd/>
          </a:ln>
        </p:spPr>
        <p:txBody>
          <a:bodyPr wrap="square" lIns="0" tIns="0" rIns="0" bIns="0" anchor="b">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defTabSz="449263">
              <a:spcBef>
                <a:spcPct val="0"/>
              </a:spcBef>
              <a:spcAft>
                <a:spcPct val="0"/>
              </a:spcAft>
              <a:buSzPct val="100000"/>
              <a:buNone/>
            </a:pPr>
            <a:r>
              <a:rPr lang="en-US" altLang="zh-CN" sz="36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( 2021-2022</a:t>
            </a:r>
            <a:r>
              <a:rPr lang="zh-CN" altLang="en-US" sz="36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 第一学期（秋季）</a:t>
            </a:r>
            <a:r>
              <a:rPr lang="en-US" altLang="zh-CN" sz="36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a:t>
            </a:r>
          </a:p>
        </p:txBody>
      </p:sp>
      <p:sp>
        <p:nvSpPr>
          <p:cNvPr id="7" name="副标题 1"/>
          <p:cNvSpPr txBox="1">
            <a:spLocks/>
          </p:cNvSpPr>
          <p:nvPr/>
        </p:nvSpPr>
        <p:spPr>
          <a:xfrm>
            <a:off x="72932" y="154822"/>
            <a:ext cx="5444131" cy="238848"/>
          </a:xfrm>
          <a:prstGeom prst="rect">
            <a:avLst/>
          </a:prstGeom>
          <a:noFill/>
          <a:ln w="9525">
            <a:noFill/>
            <a:miter lim="800000"/>
            <a:headEnd/>
            <a:tailEnd/>
          </a:ln>
        </p:spPr>
        <p:txBody>
          <a:bodyPr wrap="square" lIns="0" tIns="0" rIns="0" bIns="0" anchor="b">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defTabSz="449263">
              <a:spcBef>
                <a:spcPct val="0"/>
              </a:spcBef>
              <a:spcAft>
                <a:spcPct val="0"/>
              </a:spcAft>
              <a:buSzPct val="100000"/>
              <a:buNone/>
            </a:pPr>
            <a:r>
              <a:rPr lang="zh-CN" altLang="en-US"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计算机类本科生授课内容</a:t>
            </a:r>
            <a:endParaRPr lang="en-US" altLang="zh-CN"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724" y="4743158"/>
            <a:ext cx="2251874" cy="14651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313" y="4685284"/>
            <a:ext cx="2614370" cy="13751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117" y="4673162"/>
            <a:ext cx="2516640" cy="15351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副标题 1">
            <a:extLst>
              <a:ext uri="{FF2B5EF4-FFF2-40B4-BE49-F238E27FC236}">
                <a16:creationId xmlns:a16="http://schemas.microsoft.com/office/drawing/2014/main" id="{217ABCF0-61AA-4823-8EEE-160A2527228A}"/>
              </a:ext>
            </a:extLst>
          </p:cNvPr>
          <p:cNvSpPr txBox="1">
            <a:spLocks/>
          </p:cNvSpPr>
          <p:nvPr/>
        </p:nvSpPr>
        <p:spPr>
          <a:xfrm>
            <a:off x="1743854" y="3941391"/>
            <a:ext cx="3965433" cy="477695"/>
          </a:xfrm>
          <a:prstGeom prst="rect">
            <a:avLst/>
          </a:prstGeom>
          <a:noFill/>
          <a:ln w="9525">
            <a:noFill/>
            <a:miter lim="800000"/>
            <a:headEnd/>
            <a:tailEnd/>
          </a:ln>
        </p:spPr>
        <p:txBody>
          <a:bodyPr wrap="square" lIns="0" tIns="0" rIns="0" bIns="0" anchor="b">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spcBef>
                <a:spcPct val="0"/>
              </a:spcBef>
              <a:spcAft>
                <a:spcPct val="0"/>
              </a:spcAft>
              <a:buNone/>
            </a:pPr>
            <a:r>
              <a:rPr lang="zh-CN" alt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联系方式：</a:t>
            </a:r>
            <a:r>
              <a:rPr lang="en-US" altLang="zh-CN"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QQ</a:t>
            </a:r>
            <a:r>
              <a:rPr lang="zh-CN" altLang="en-US"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群：</a:t>
            </a:r>
            <a:r>
              <a:rPr lang="en-US" altLang="zh-CN"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 558608839</a:t>
            </a:r>
            <a:r>
              <a:rPr lang="en-US" altLang="zh-CN"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          </a:t>
            </a:r>
          </a:p>
          <a:p>
            <a:pPr marL="0" indent="0" defTabSz="449263">
              <a:spcBef>
                <a:spcPct val="0"/>
              </a:spcBef>
              <a:spcAft>
                <a:spcPct val="0"/>
              </a:spcAft>
              <a:buSzPct val="100000"/>
              <a:buNone/>
            </a:pPr>
            <a:r>
              <a:rPr lang="zh-CN" altLang="en-US"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          教三楼</a:t>
            </a:r>
            <a:r>
              <a:rPr lang="en-US" altLang="zh-CN"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1017</a:t>
            </a:r>
          </a:p>
        </p:txBody>
      </p:sp>
      <p:sp>
        <p:nvSpPr>
          <p:cNvPr id="14" name="副标题 1">
            <a:extLst>
              <a:ext uri="{FF2B5EF4-FFF2-40B4-BE49-F238E27FC236}">
                <a16:creationId xmlns:a16="http://schemas.microsoft.com/office/drawing/2014/main" id="{EB09ACF7-34D8-44EA-9997-9875BEF8B190}"/>
              </a:ext>
            </a:extLst>
          </p:cNvPr>
          <p:cNvSpPr txBox="1">
            <a:spLocks/>
          </p:cNvSpPr>
          <p:nvPr/>
        </p:nvSpPr>
        <p:spPr>
          <a:xfrm>
            <a:off x="1743854" y="2970804"/>
            <a:ext cx="6237799" cy="880690"/>
          </a:xfrm>
          <a:prstGeom prst="rect">
            <a:avLst/>
          </a:prstGeom>
          <a:noFill/>
          <a:ln w="9525">
            <a:noFill/>
            <a:miter lim="800000"/>
            <a:headEnd/>
            <a:tailEnd/>
          </a:ln>
        </p:spPr>
        <p:txBody>
          <a:bodyPr wrap="square" lIns="0" tIns="0" rIns="0" bIns="0" anchor="b">
            <a:spAutoFit/>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marL="0" indent="0" algn="ctr" defTabSz="449263">
              <a:spcBef>
                <a:spcPct val="0"/>
              </a:spcBef>
              <a:spcAft>
                <a:spcPct val="0"/>
              </a:spcAft>
              <a:buSzPct val="100000"/>
              <a:buNone/>
            </a:pPr>
            <a:r>
              <a:rPr lang="zh-CN" altLang="en-US" sz="28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主讲：黄智濒</a:t>
            </a:r>
            <a:endParaRPr lang="en-US" altLang="zh-CN" sz="28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endParaRPr>
          </a:p>
          <a:p>
            <a:pPr marL="0" indent="0" algn="ctr" defTabSz="449263">
              <a:spcBef>
                <a:spcPct val="0"/>
              </a:spcBef>
              <a:spcAft>
                <a:spcPct val="0"/>
              </a:spcAft>
              <a:buSzPct val="100000"/>
              <a:buNone/>
            </a:pPr>
            <a:endParaRPr lang="en-US" altLang="zh-CN" sz="11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endParaRPr>
          </a:p>
          <a:p>
            <a:pPr marL="0" indent="0">
              <a:spcBef>
                <a:spcPct val="0"/>
              </a:spcBef>
              <a:spcAft>
                <a:spcPct val="0"/>
              </a:spcAft>
              <a:buNone/>
            </a:pPr>
            <a:r>
              <a:rPr lang="zh-CN" altLang="en-US" sz="2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rPr>
              <a:t>北京邮电大学计算机学院（国家示范性软件学院）</a:t>
            </a:r>
            <a:endParaRPr lang="en-US" altLang="zh-CN" sz="2000" kern="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黑体" pitchFamily="49" charset="-122"/>
              <a:ea typeface="宋体" pitchFamily="2" charset="-122"/>
            </a:endParaRPr>
          </a:p>
        </p:txBody>
      </p:sp>
    </p:spTree>
    <p:extLst>
      <p:ext uri="{BB962C8B-B14F-4D97-AF65-F5344CB8AC3E}">
        <p14:creationId xmlns:p14="http://schemas.microsoft.com/office/powerpoint/2010/main" val="1797006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r>
              <a:rPr lang="en-US" altLang="zh-CN" dirty="0"/>
              <a:t>(Latch)</a:t>
            </a:r>
            <a:endParaRPr lang="zh-CN" altLang="en-US" dirty="0"/>
          </a:p>
        </p:txBody>
      </p:sp>
      <p:sp>
        <p:nvSpPr>
          <p:cNvPr id="5" name="内容占位符 4"/>
          <p:cNvSpPr>
            <a:spLocks noGrp="1"/>
          </p:cNvSpPr>
          <p:nvPr>
            <p:ph idx="1"/>
          </p:nvPr>
        </p:nvSpPr>
        <p:spPr>
          <a:xfrm>
            <a:off x="71700" y="503804"/>
            <a:ext cx="9000600" cy="5895393"/>
          </a:xfrm>
        </p:spPr>
        <p:txBody>
          <a:bodyPr/>
          <a:lstStyle/>
          <a:p>
            <a:r>
              <a:rPr kumimoji="1" lang="zh-CN" altLang="en-US" sz="2400" dirty="0"/>
              <a:t>锁存器的基本特性</a:t>
            </a:r>
            <a:endParaRPr kumimoji="1" lang="en-US" altLang="zh-CN" sz="2400" dirty="0"/>
          </a:p>
          <a:p>
            <a:r>
              <a:rPr kumimoji="1" lang="zh-CN" altLang="en-US" sz="2400" dirty="0"/>
              <a:t>基本</a:t>
            </a:r>
            <a:r>
              <a:rPr kumimoji="1" lang="en-US" altLang="zh-CN" sz="2400" dirty="0"/>
              <a:t>SR</a:t>
            </a:r>
            <a:r>
              <a:rPr kumimoji="1" lang="zh-CN" altLang="en-US" sz="2400" dirty="0"/>
              <a:t>锁存器（</a:t>
            </a:r>
            <a:r>
              <a:rPr kumimoji="1" lang="en-US" altLang="zh-CN" sz="2400" dirty="0"/>
              <a:t>Set-Reset</a:t>
            </a:r>
            <a:r>
              <a:rPr kumimoji="1" lang="zh-CN" altLang="en-US" sz="2400" dirty="0"/>
              <a:t>）</a:t>
            </a:r>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sp>
        <p:nvSpPr>
          <p:cNvPr id="106" name="Text Box 151"/>
          <p:cNvSpPr txBox="1">
            <a:spLocks noChangeArrowheads="1"/>
          </p:cNvSpPr>
          <p:nvPr/>
        </p:nvSpPr>
        <p:spPr bwMode="auto">
          <a:xfrm>
            <a:off x="221707" y="1458672"/>
            <a:ext cx="2614613" cy="385763"/>
          </a:xfrm>
          <a:prstGeom prst="rect">
            <a:avLst/>
          </a:prstGeom>
          <a:ln>
            <a:headEnd/>
            <a:tailEnd/>
          </a:ln>
          <a:extLst/>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kumimoji="1" lang="zh-CN" altLang="en-US" sz="1800" dirty="0">
                <a:latin typeface="Arial" charset="0"/>
              </a:rPr>
              <a:t>不同门构成的</a:t>
            </a:r>
            <a:r>
              <a:rPr kumimoji="1" lang="en-US" altLang="zh-CN" sz="1800" dirty="0">
                <a:latin typeface="Arial" charset="0"/>
              </a:rPr>
              <a:t>SR</a:t>
            </a:r>
            <a:r>
              <a:rPr kumimoji="1" lang="zh-CN" altLang="en-US" sz="1800" dirty="0">
                <a:latin typeface="Arial" charset="0"/>
              </a:rPr>
              <a:t>锁存器</a:t>
            </a:r>
          </a:p>
        </p:txBody>
      </p:sp>
      <p:graphicFrame>
        <p:nvGraphicFramePr>
          <p:cNvPr id="9" name="对象 8"/>
          <p:cNvGraphicFramePr>
            <a:graphicFrameLocks noChangeAspect="1"/>
          </p:cNvGraphicFramePr>
          <p:nvPr>
            <p:extLst>
              <p:ext uri="{D42A27DB-BD31-4B8C-83A1-F6EECF244321}">
                <p14:modId xmlns:p14="http://schemas.microsoft.com/office/powerpoint/2010/main" val="1750439223"/>
              </p:ext>
            </p:extLst>
          </p:nvPr>
        </p:nvGraphicFramePr>
        <p:xfrm>
          <a:off x="148617" y="2402013"/>
          <a:ext cx="8923683" cy="2565171"/>
        </p:xfrm>
        <a:graphic>
          <a:graphicData uri="http://schemas.openxmlformats.org/presentationml/2006/ole">
            <mc:AlternateContent xmlns:mc="http://schemas.openxmlformats.org/markup-compatibility/2006">
              <mc:Choice xmlns:v="urn:schemas-microsoft-com:vml" Requires="v">
                <p:oleObj spid="_x0000_s169691" name="Equation" r:id="rId3" imgW="2031840" imgH="583920" progId="Equation.DSMT4">
                  <p:embed/>
                </p:oleObj>
              </mc:Choice>
              <mc:Fallback>
                <p:oleObj name="Equation" r:id="rId3" imgW="2031840" imgH="583920" progId="Equation.DSMT4">
                  <p:embed/>
                  <p:pic>
                    <p:nvPicPr>
                      <p:cNvPr id="0" name=""/>
                      <p:cNvPicPr/>
                      <p:nvPr/>
                    </p:nvPicPr>
                    <p:blipFill>
                      <a:blip r:embed="rId4"/>
                      <a:stretch>
                        <a:fillRect/>
                      </a:stretch>
                    </p:blipFill>
                    <p:spPr>
                      <a:xfrm>
                        <a:off x="148617" y="2402013"/>
                        <a:ext cx="8923683" cy="2565171"/>
                      </a:xfrm>
                      <a:prstGeom prst="rect">
                        <a:avLst/>
                      </a:prstGeom>
                    </p:spPr>
                  </p:pic>
                </p:oleObj>
              </mc:Fallback>
            </mc:AlternateContent>
          </a:graphicData>
        </a:graphic>
      </p:graphicFrame>
      <p:grpSp>
        <p:nvGrpSpPr>
          <p:cNvPr id="107" name="Group 28"/>
          <p:cNvGrpSpPr>
            <a:grpSpLocks/>
          </p:cNvGrpSpPr>
          <p:nvPr/>
        </p:nvGrpSpPr>
        <p:grpSpPr bwMode="auto">
          <a:xfrm>
            <a:off x="6867153" y="572053"/>
            <a:ext cx="1676400" cy="1773238"/>
            <a:chOff x="340" y="436"/>
            <a:chExt cx="1056" cy="1117"/>
          </a:xfrm>
        </p:grpSpPr>
        <p:grpSp>
          <p:nvGrpSpPr>
            <p:cNvPr id="108" name="Group 7"/>
            <p:cNvGrpSpPr>
              <a:grpSpLocks/>
            </p:cNvGrpSpPr>
            <p:nvPr/>
          </p:nvGrpSpPr>
          <p:grpSpPr bwMode="auto">
            <a:xfrm>
              <a:off x="340" y="436"/>
              <a:ext cx="1056" cy="1117"/>
              <a:chOff x="1104" y="1968"/>
              <a:chExt cx="1056" cy="1117"/>
            </a:xfrm>
          </p:grpSpPr>
          <p:sp>
            <p:nvSpPr>
              <p:cNvPr id="110" name="Text Box 8"/>
              <p:cNvSpPr txBox="1">
                <a:spLocks noChangeArrowheads="1"/>
              </p:cNvSpPr>
              <p:nvPr/>
            </p:nvSpPr>
            <p:spPr bwMode="auto">
              <a:xfrm>
                <a:off x="1104" y="1968"/>
                <a:ext cx="2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11" name="Rectangle 9"/>
              <p:cNvSpPr>
                <a:spLocks noChangeArrowheads="1"/>
              </p:cNvSpPr>
              <p:nvPr/>
            </p:nvSpPr>
            <p:spPr bwMode="auto">
              <a:xfrm>
                <a:off x="1248" y="2256"/>
                <a:ext cx="816"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11" name="Line 10"/>
              <p:cNvSpPr>
                <a:spLocks noChangeShapeType="1"/>
              </p:cNvSpPr>
              <p:nvPr/>
            </p:nvSpPr>
            <p:spPr bwMode="auto">
              <a:xfrm>
                <a:off x="1392" y="206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3" name="Line 11"/>
              <p:cNvSpPr>
                <a:spLocks noChangeShapeType="1"/>
              </p:cNvSpPr>
              <p:nvPr/>
            </p:nvSpPr>
            <p:spPr bwMode="auto">
              <a:xfrm>
                <a:off x="1872" y="206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4" name="Line 12"/>
              <p:cNvSpPr>
                <a:spLocks noChangeShapeType="1"/>
              </p:cNvSpPr>
              <p:nvPr/>
            </p:nvSpPr>
            <p:spPr bwMode="auto">
              <a:xfrm>
                <a:off x="1824" y="264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5" name="Line 13"/>
              <p:cNvSpPr>
                <a:spLocks noChangeShapeType="1"/>
              </p:cNvSpPr>
              <p:nvPr/>
            </p:nvSpPr>
            <p:spPr bwMode="auto">
              <a:xfrm>
                <a:off x="1440" y="264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216" name="Group 14"/>
              <p:cNvGrpSpPr>
                <a:grpSpLocks/>
              </p:cNvGrpSpPr>
              <p:nvPr/>
            </p:nvGrpSpPr>
            <p:grpSpPr bwMode="auto">
              <a:xfrm>
                <a:off x="1872" y="1968"/>
                <a:ext cx="288" cy="253"/>
                <a:chOff x="3360" y="2928"/>
                <a:chExt cx="288" cy="253"/>
              </a:xfrm>
            </p:grpSpPr>
            <p:sp>
              <p:nvSpPr>
                <p:cNvPr id="219" name="Text Box 15"/>
                <p:cNvSpPr txBox="1">
                  <a:spLocks noChangeArrowheads="1"/>
                </p:cNvSpPr>
                <p:nvPr/>
              </p:nvSpPr>
              <p:spPr bwMode="auto">
                <a:xfrm>
                  <a:off x="3360" y="2928"/>
                  <a:ext cx="2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220" name="Line 16"/>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217" name="Text Box 17"/>
              <p:cNvSpPr txBox="1">
                <a:spLocks noChangeArrowheads="1"/>
              </p:cNvSpPr>
              <p:nvPr/>
            </p:nvSpPr>
            <p:spPr bwMode="auto">
              <a:xfrm>
                <a:off x="1296" y="2832"/>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r>
                  <a:rPr kumimoji="1" lang="en-US" altLang="zh-CN" sz="2000" baseline="-25000"/>
                  <a:t>1</a:t>
                </a:r>
              </a:p>
            </p:txBody>
          </p:sp>
          <p:sp>
            <p:nvSpPr>
              <p:cNvPr id="218" name="Text Box 18"/>
              <p:cNvSpPr txBox="1">
                <a:spLocks noChangeArrowheads="1"/>
              </p:cNvSpPr>
              <p:nvPr/>
            </p:nvSpPr>
            <p:spPr bwMode="auto">
              <a:xfrm>
                <a:off x="1728" y="2832"/>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r>
                  <a:rPr kumimoji="1" lang="en-US" altLang="zh-CN" sz="2000" baseline="-25000"/>
                  <a:t>2</a:t>
                </a:r>
              </a:p>
            </p:txBody>
          </p:sp>
        </p:grpSp>
        <p:sp>
          <p:nvSpPr>
            <p:cNvPr id="109" name="Oval 27"/>
            <p:cNvSpPr>
              <a:spLocks noChangeArrowheads="1"/>
            </p:cNvSpPr>
            <p:nvPr/>
          </p:nvSpPr>
          <p:spPr bwMode="auto">
            <a:xfrm>
              <a:off x="1084" y="657"/>
              <a:ext cx="64" cy="57"/>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spTree>
    <p:extLst>
      <p:ext uri="{BB962C8B-B14F-4D97-AF65-F5344CB8AC3E}">
        <p14:creationId xmlns:p14="http://schemas.microsoft.com/office/powerpoint/2010/main" val="36884373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6" y="6466375"/>
            <a:ext cx="7848600" cy="384175"/>
          </a:xfrm>
        </p:spPr>
        <p:txBody>
          <a:bodyPr/>
          <a:lstStyle/>
          <a:p>
            <a:endParaRPr lang="zh-CN" altLang="en-US" dirty="0"/>
          </a:p>
        </p:txBody>
      </p:sp>
      <p:sp>
        <p:nvSpPr>
          <p:cNvPr id="3" name="内容占位符 2"/>
          <p:cNvSpPr>
            <a:spLocks noGrp="1"/>
          </p:cNvSpPr>
          <p:nvPr>
            <p:ph idx="1"/>
          </p:nvPr>
        </p:nvSpPr>
        <p:spPr>
          <a:xfrm>
            <a:off x="116703" y="503805"/>
            <a:ext cx="8910594" cy="5985399"/>
          </a:xfrm>
        </p:spPr>
        <p:txBody>
          <a:bodyPr/>
          <a:lstStyle/>
          <a:p>
            <a:r>
              <a:rPr lang="zh-CN" altLang="en-US" sz="2400" dirty="0"/>
              <a:t>一个数字系统之所以有条不紊的工作，完全是受到定时脉冲的指挥。定时脉冲，也称为节拍脉冲，按固定时间顺序再现的脉冲序列。</a:t>
            </a:r>
            <a:endParaRPr lang="en-US" altLang="zh-CN" sz="2400" dirty="0"/>
          </a:p>
          <a:p>
            <a:r>
              <a:rPr lang="zh-CN" altLang="en-US" sz="2400" dirty="0"/>
              <a:t>时钟脉冲源电路</a:t>
            </a:r>
            <a:endParaRPr lang="en-US" altLang="zh-CN" sz="2400" dirty="0"/>
          </a:p>
          <a:p>
            <a:pPr lvl="1"/>
            <a:r>
              <a:rPr lang="zh-CN" altLang="en-US" sz="2000" dirty="0"/>
              <a:t>时钟脉冲源是提供方波脉冲信号的来源之处。通常使用时基芯片</a:t>
            </a:r>
            <a:r>
              <a:rPr lang="en-US" altLang="zh-CN" sz="2000" dirty="0"/>
              <a:t>555</a:t>
            </a:r>
            <a:r>
              <a:rPr lang="zh-CN" altLang="en-US" sz="2000" dirty="0"/>
              <a:t>。</a:t>
            </a:r>
            <a:endParaRPr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第五节  定时脉冲产生器</a:t>
            </a:r>
          </a:p>
        </p:txBody>
      </p:sp>
    </p:spTree>
    <p:extLst>
      <p:ext uri="{BB962C8B-B14F-4D97-AF65-F5344CB8AC3E}">
        <p14:creationId xmlns:p14="http://schemas.microsoft.com/office/powerpoint/2010/main" val="33686268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3"/>
          <p:cNvSpPr txBox="1">
            <a:spLocks noChangeArrowheads="1"/>
          </p:cNvSpPr>
          <p:nvPr/>
        </p:nvSpPr>
        <p:spPr bwMode="auto">
          <a:xfrm>
            <a:off x="-18412" y="6119192"/>
            <a:ext cx="9162412"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r>
              <a:rPr kumimoji="1" lang="en-US" altLang="zh-CN" sz="2000" dirty="0"/>
              <a:t>       </a:t>
            </a:r>
          </a:p>
        </p:txBody>
      </p:sp>
      <p:pic>
        <p:nvPicPr>
          <p:cNvPr id="43010"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746745" y="1313859"/>
            <a:ext cx="4371594" cy="1956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2566" y="6466375"/>
            <a:ext cx="7848600" cy="384175"/>
          </a:xfrm>
        </p:spPr>
        <p:txBody>
          <a:bodyPr/>
          <a:lstStyle/>
          <a:p>
            <a:endParaRPr lang="zh-CN" altLang="en-US" dirty="0"/>
          </a:p>
        </p:txBody>
      </p:sp>
      <p:sp>
        <p:nvSpPr>
          <p:cNvPr id="3" name="内容占位符 2"/>
          <p:cNvSpPr>
            <a:spLocks noGrp="1"/>
          </p:cNvSpPr>
          <p:nvPr>
            <p:ph idx="1"/>
          </p:nvPr>
        </p:nvSpPr>
        <p:spPr>
          <a:xfrm>
            <a:off x="116703" y="503805"/>
            <a:ext cx="8910594" cy="5985399"/>
          </a:xfrm>
        </p:spPr>
        <p:txBody>
          <a:bodyPr/>
          <a:lstStyle/>
          <a:p>
            <a:r>
              <a:rPr lang="zh-CN" altLang="en-US" sz="2400" dirty="0"/>
              <a:t>时钟脉冲源电路</a:t>
            </a:r>
            <a:endParaRPr lang="en-US" altLang="zh-CN" sz="2400" dirty="0"/>
          </a:p>
          <a:p>
            <a:r>
              <a:rPr lang="zh-CN" altLang="en-US" sz="2400" dirty="0"/>
              <a:t>石英晶体振荡器</a:t>
            </a:r>
            <a:endParaRPr lang="en-US" altLang="zh-CN" sz="24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2000" dirty="0"/>
              <a:t>石英晶体振荡器，石英谐振器，简称为晶振，</a:t>
            </a:r>
            <a:endParaRPr lang="en-US" altLang="zh-CN" sz="2000" dirty="0"/>
          </a:p>
          <a:p>
            <a:pPr lvl="1"/>
            <a:r>
              <a:rPr lang="zh-CN" altLang="en-US" dirty="0"/>
              <a:t>它是利用具有压电效应的石英晶体片制成的。</a:t>
            </a:r>
            <a:endParaRPr lang="en-US" altLang="zh-CN" dirty="0"/>
          </a:p>
          <a:p>
            <a:pPr lvl="1"/>
            <a:r>
              <a:rPr lang="zh-CN" altLang="en-US" dirty="0"/>
              <a:t>这种石英晶体薄片受到外加交变电场的作用时会产生机械振动。</a:t>
            </a:r>
            <a:endParaRPr lang="en-US" altLang="zh-CN" dirty="0"/>
          </a:p>
          <a:p>
            <a:pPr lvl="1"/>
            <a:r>
              <a:rPr lang="zh-CN" altLang="en-US" dirty="0"/>
              <a:t>当交变电场的频率与石英晶体的固有频率相同时，振动便变得很强烈，这就是晶体谐振特性的反应。利用这种特性，就可以用石英谐振器取代</a:t>
            </a:r>
            <a:r>
              <a:rPr lang="en-US" altLang="zh-CN" dirty="0"/>
              <a:t>LC(</a:t>
            </a:r>
            <a:r>
              <a:rPr lang="zh-CN" altLang="en-US" dirty="0"/>
              <a:t>线圈和电容</a:t>
            </a:r>
            <a:r>
              <a:rPr lang="en-US" altLang="zh-CN" dirty="0"/>
              <a:t>)</a:t>
            </a:r>
            <a:r>
              <a:rPr lang="zh-CN" altLang="en-US" dirty="0"/>
              <a:t>谐振回路、滤波器等。</a:t>
            </a:r>
            <a:endParaRPr lang="en-US" altLang="zh-CN" dirty="0"/>
          </a:p>
          <a:p>
            <a:pPr lvl="1"/>
            <a:r>
              <a:rPr lang="zh-CN" altLang="en-US" dirty="0"/>
              <a:t>由于石英谐振器具有体积小、重量轻、可靠性高、频率稳定度高等优点，被应用于家用电器和通信设备中。石英谐振器因具有极高的频率稳定性，故主要用在要求频率十分稳定的振荡电路中作谐振元件。</a:t>
            </a:r>
            <a:endParaRPr lang="en-US" altLang="zh-CN" dirty="0"/>
          </a:p>
          <a:p>
            <a:r>
              <a:rPr lang="zh-CN" altLang="en-US" dirty="0">
                <a:solidFill>
                  <a:srgbClr val="FF0000"/>
                </a:solidFill>
              </a:rPr>
              <a:t>其作用在于产生原始的时钟频率，这个频率经过频率发生器的放大或缩小后就成了电脑中各种不同的总线频率。</a:t>
            </a:r>
            <a:endParaRPr lang="en-US" altLang="zh-CN" dirty="0">
              <a:solidFill>
                <a:srgbClr val="FF0000"/>
              </a:solidFill>
            </a:endParaRPr>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第五节  定时脉冲产生器</a:t>
            </a:r>
          </a:p>
        </p:txBody>
      </p:sp>
      <p:sp>
        <p:nvSpPr>
          <p:cNvPr id="8" name="矩形 7"/>
          <p:cNvSpPr/>
          <p:nvPr/>
        </p:nvSpPr>
        <p:spPr>
          <a:xfrm>
            <a:off x="882953" y="3270266"/>
            <a:ext cx="3438762" cy="369332"/>
          </a:xfrm>
          <a:prstGeom prst="rect">
            <a:avLst/>
          </a:prstGeom>
        </p:spPr>
        <p:txBody>
          <a:bodyPr wrap="none">
            <a:spAutoFit/>
          </a:bodyPr>
          <a:lstStyle/>
          <a:p>
            <a:r>
              <a:rPr lang="zh-CN" altLang="en-US" dirty="0">
                <a:solidFill>
                  <a:schemeClr val="tx1"/>
                </a:solidFill>
              </a:rPr>
              <a:t>石英晶体构成的时钟源电路结构</a:t>
            </a:r>
          </a:p>
        </p:txBody>
      </p:sp>
      <p:sp>
        <p:nvSpPr>
          <p:cNvPr id="5" name="矩形 4"/>
          <p:cNvSpPr/>
          <p:nvPr/>
        </p:nvSpPr>
        <p:spPr>
          <a:xfrm>
            <a:off x="5549772" y="818826"/>
            <a:ext cx="3432522" cy="258532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dirty="0">
                <a:solidFill>
                  <a:schemeClr val="tx1"/>
                </a:solidFill>
              </a:rPr>
              <a:t>压电效应 </a:t>
            </a:r>
            <a:r>
              <a:rPr lang="en-US" altLang="zh-CN" dirty="0">
                <a:solidFill>
                  <a:schemeClr val="tx1"/>
                </a:solidFill>
              </a:rPr>
              <a:t>piezoelectric effect</a:t>
            </a:r>
            <a:r>
              <a:rPr lang="zh-CN" altLang="en-US" dirty="0">
                <a:solidFill>
                  <a:schemeClr val="tx1"/>
                </a:solidFill>
              </a:rPr>
              <a:t>，是电介质材料中一种机械能与电能互换的现象。正压电效应实质上是机械能转化为电能的过程。逆压电效应实质上是电能转化为机械能的过程。压电材料会有压电效应是因晶格内原子间特殊排列方式，使得材料有应力场与电场耦合的效应。</a:t>
            </a:r>
            <a:endParaRPr lang="en-US" altLang="zh-CN" dirty="0">
              <a:solidFill>
                <a:schemeClr val="tx1"/>
              </a:solidFill>
            </a:endParaRPr>
          </a:p>
        </p:txBody>
      </p:sp>
    </p:spTree>
    <p:extLst>
      <p:ext uri="{BB962C8B-B14F-4D97-AF65-F5344CB8AC3E}">
        <p14:creationId xmlns:p14="http://schemas.microsoft.com/office/powerpoint/2010/main" val="12597500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910594" cy="5985399"/>
          </a:xfrm>
        </p:spPr>
        <p:txBody>
          <a:bodyPr/>
          <a:lstStyle/>
          <a:p>
            <a:r>
              <a:rPr lang="zh-CN" altLang="en-US" sz="2400" dirty="0"/>
              <a:t>时钟脉冲源电路</a:t>
            </a:r>
            <a:endParaRPr lang="en-US" altLang="zh-CN" sz="2400" dirty="0"/>
          </a:p>
          <a:p>
            <a:r>
              <a:rPr lang="zh-CN" altLang="en-US" sz="2400" dirty="0"/>
              <a:t>石英晶体振荡器</a:t>
            </a:r>
            <a:endParaRPr lang="en-US" altLang="zh-CN" sz="2400" dirty="0"/>
          </a:p>
          <a:p>
            <a:r>
              <a:rPr lang="zh-CN" altLang="en-US" sz="2400" dirty="0"/>
              <a:t>节拍脉冲产生器</a:t>
            </a:r>
            <a:endParaRPr lang="en-US" altLang="zh-CN" sz="24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第五节  定时脉冲产生器</a:t>
            </a:r>
          </a:p>
        </p:txBody>
      </p:sp>
      <p:grpSp>
        <p:nvGrpSpPr>
          <p:cNvPr id="9" name="Group 10"/>
          <p:cNvGrpSpPr>
            <a:grpSpLocks/>
          </p:cNvGrpSpPr>
          <p:nvPr/>
        </p:nvGrpSpPr>
        <p:grpSpPr bwMode="auto">
          <a:xfrm>
            <a:off x="366836" y="1898898"/>
            <a:ext cx="2520950" cy="381000"/>
            <a:chOff x="0" y="1200"/>
            <a:chExt cx="2423" cy="240"/>
          </a:xfrm>
        </p:grpSpPr>
        <p:sp>
          <p:nvSpPr>
            <p:cNvPr id="10" name="AutoShape 11"/>
            <p:cNvSpPr>
              <a:spLocks noChangeArrowheads="1"/>
            </p:cNvSpPr>
            <p:nvPr/>
          </p:nvSpPr>
          <p:spPr bwMode="auto">
            <a:xfrm>
              <a:off x="0" y="1200"/>
              <a:ext cx="1819"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zh-CN" altLang="en-US" sz="1800" dirty="0">
                  <a:solidFill>
                    <a:schemeClr val="bg1"/>
                  </a:solidFill>
                </a:rPr>
                <a:t>节拍脉冲产生器</a:t>
              </a:r>
            </a:p>
          </p:txBody>
        </p:sp>
        <p:sp>
          <p:nvSpPr>
            <p:cNvPr id="11" name="Line 12"/>
            <p:cNvSpPr>
              <a:spLocks noChangeShapeType="1"/>
            </p:cNvSpPr>
            <p:nvPr/>
          </p:nvSpPr>
          <p:spPr bwMode="auto">
            <a:xfrm flipV="1">
              <a:off x="1854" y="1326"/>
              <a:ext cx="569" cy="1"/>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sp>
        <p:nvSpPr>
          <p:cNvPr id="12" name="Text Box 17"/>
          <p:cNvSpPr txBox="1">
            <a:spLocks noChangeArrowheads="1"/>
          </p:cNvSpPr>
          <p:nvPr/>
        </p:nvSpPr>
        <p:spPr bwMode="auto">
          <a:xfrm>
            <a:off x="2861886" y="1898898"/>
            <a:ext cx="419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将时钟脉冲经过分频产生节拍信号</a:t>
            </a:r>
          </a:p>
        </p:txBody>
      </p:sp>
      <p:sp>
        <p:nvSpPr>
          <p:cNvPr id="13" name="Text Box 20"/>
          <p:cNvSpPr txBox="1">
            <a:spLocks noChangeArrowheads="1"/>
          </p:cNvSpPr>
          <p:nvPr/>
        </p:nvSpPr>
        <p:spPr bwMode="auto">
          <a:xfrm>
            <a:off x="511175" y="3069173"/>
            <a:ext cx="105568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目的：</a:t>
            </a:r>
          </a:p>
        </p:txBody>
      </p:sp>
      <p:sp>
        <p:nvSpPr>
          <p:cNvPr id="14" name="Text Box 21"/>
          <p:cNvSpPr txBox="1">
            <a:spLocks noChangeArrowheads="1"/>
          </p:cNvSpPr>
          <p:nvPr/>
        </p:nvSpPr>
        <p:spPr bwMode="auto">
          <a:xfrm>
            <a:off x="1158875" y="3061235"/>
            <a:ext cx="2057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产生定时信号</a:t>
            </a:r>
          </a:p>
        </p:txBody>
      </p:sp>
      <p:grpSp>
        <p:nvGrpSpPr>
          <p:cNvPr id="15" name="Group 298"/>
          <p:cNvGrpSpPr>
            <a:grpSpLocks/>
          </p:cNvGrpSpPr>
          <p:nvPr/>
        </p:nvGrpSpPr>
        <p:grpSpPr bwMode="auto">
          <a:xfrm>
            <a:off x="6026150" y="3104098"/>
            <a:ext cx="2743200" cy="1219200"/>
            <a:chOff x="3792" y="2342"/>
            <a:chExt cx="1728" cy="768"/>
          </a:xfrm>
        </p:grpSpPr>
        <p:sp>
          <p:nvSpPr>
            <p:cNvPr id="16" name="Rectangle 22"/>
            <p:cNvSpPr>
              <a:spLocks noChangeArrowheads="1"/>
            </p:cNvSpPr>
            <p:nvPr/>
          </p:nvSpPr>
          <p:spPr bwMode="auto">
            <a:xfrm>
              <a:off x="4543" y="2342"/>
              <a:ext cx="564"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eaLnBrk="1" hangingPunct="1">
                <a:spcBef>
                  <a:spcPct val="0"/>
                </a:spcBef>
              </a:pPr>
              <a:r>
                <a:rPr kumimoji="1" lang="zh-CN" altLang="en-US" sz="2000">
                  <a:solidFill>
                    <a:schemeClr val="tx1"/>
                  </a:solidFill>
                </a:rPr>
                <a:t>节拍</a:t>
              </a:r>
            </a:p>
            <a:p>
              <a:pPr eaLnBrk="1" hangingPunct="1">
                <a:spcBef>
                  <a:spcPct val="0"/>
                </a:spcBef>
              </a:pPr>
              <a:r>
                <a:rPr kumimoji="1" lang="zh-CN" altLang="en-US" sz="2000">
                  <a:solidFill>
                    <a:schemeClr val="tx1"/>
                  </a:solidFill>
                </a:rPr>
                <a:t>脉冲</a:t>
              </a:r>
            </a:p>
            <a:p>
              <a:pPr eaLnBrk="1" hangingPunct="1">
                <a:spcBef>
                  <a:spcPct val="0"/>
                </a:spcBef>
              </a:pPr>
              <a:r>
                <a:rPr kumimoji="1" lang="zh-CN" altLang="en-US" sz="2000">
                  <a:solidFill>
                    <a:schemeClr val="tx1"/>
                  </a:solidFill>
                </a:rPr>
                <a:t>产生器</a:t>
              </a:r>
            </a:p>
          </p:txBody>
        </p:sp>
        <p:sp>
          <p:nvSpPr>
            <p:cNvPr id="17" name="Line 23"/>
            <p:cNvSpPr>
              <a:spLocks noChangeShapeType="1"/>
            </p:cNvSpPr>
            <p:nvPr/>
          </p:nvSpPr>
          <p:spPr bwMode="auto">
            <a:xfrm>
              <a:off x="4055" y="2706"/>
              <a:ext cx="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18" name="Group 56"/>
            <p:cNvGrpSpPr>
              <a:grpSpLocks/>
            </p:cNvGrpSpPr>
            <p:nvPr/>
          </p:nvGrpSpPr>
          <p:grpSpPr bwMode="auto">
            <a:xfrm>
              <a:off x="3792" y="2468"/>
              <a:ext cx="726" cy="174"/>
              <a:chOff x="2448" y="1590"/>
              <a:chExt cx="928" cy="206"/>
            </a:xfrm>
          </p:grpSpPr>
          <p:sp>
            <p:nvSpPr>
              <p:cNvPr id="23" name="Line 27"/>
              <p:cNvSpPr>
                <a:spLocks noChangeShapeType="1"/>
              </p:cNvSpPr>
              <p:nvPr/>
            </p:nvSpPr>
            <p:spPr bwMode="auto">
              <a:xfrm>
                <a:off x="2448" y="177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4" name="Line 26"/>
              <p:cNvSpPr>
                <a:spLocks noChangeShapeType="1"/>
              </p:cNvSpPr>
              <p:nvPr/>
            </p:nvSpPr>
            <p:spPr bwMode="auto">
              <a:xfrm>
                <a:off x="2544" y="159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5" name="Line 28"/>
              <p:cNvSpPr>
                <a:spLocks noChangeShapeType="1"/>
              </p:cNvSpPr>
              <p:nvPr/>
            </p:nvSpPr>
            <p:spPr bwMode="auto">
              <a:xfrm flipV="1">
                <a:off x="2544"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6" name="Line 31"/>
              <p:cNvSpPr>
                <a:spLocks noChangeShapeType="1"/>
              </p:cNvSpPr>
              <p:nvPr/>
            </p:nvSpPr>
            <p:spPr bwMode="auto">
              <a:xfrm>
                <a:off x="2731" y="1595"/>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7" name="Line 32"/>
              <p:cNvSpPr>
                <a:spLocks noChangeShapeType="1"/>
              </p:cNvSpPr>
              <p:nvPr/>
            </p:nvSpPr>
            <p:spPr bwMode="auto">
              <a:xfrm>
                <a:off x="2635" y="1787"/>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8" name="Line 33"/>
              <p:cNvSpPr>
                <a:spLocks noChangeShapeType="1"/>
              </p:cNvSpPr>
              <p:nvPr/>
            </p:nvSpPr>
            <p:spPr bwMode="auto">
              <a:xfrm flipV="1">
                <a:off x="2731" y="159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9" name="Line 34"/>
              <p:cNvSpPr>
                <a:spLocks noChangeShapeType="1"/>
              </p:cNvSpPr>
              <p:nvPr/>
            </p:nvSpPr>
            <p:spPr bwMode="auto">
              <a:xfrm>
                <a:off x="2635" y="1595"/>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0" name="Line 43"/>
              <p:cNvSpPr>
                <a:spLocks noChangeShapeType="1"/>
              </p:cNvSpPr>
              <p:nvPr/>
            </p:nvSpPr>
            <p:spPr bwMode="auto">
              <a:xfrm>
                <a:off x="2913" y="159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1" name="Line 44"/>
              <p:cNvSpPr>
                <a:spLocks noChangeShapeType="1"/>
              </p:cNvSpPr>
              <p:nvPr/>
            </p:nvSpPr>
            <p:spPr bwMode="auto">
              <a:xfrm>
                <a:off x="2817" y="178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2" name="Line 45"/>
              <p:cNvSpPr>
                <a:spLocks noChangeShapeType="1"/>
              </p:cNvSpPr>
              <p:nvPr/>
            </p:nvSpPr>
            <p:spPr bwMode="auto">
              <a:xfrm flipV="1">
                <a:off x="2913"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3" name="Line 46"/>
              <p:cNvSpPr>
                <a:spLocks noChangeShapeType="1"/>
              </p:cNvSpPr>
              <p:nvPr/>
            </p:nvSpPr>
            <p:spPr bwMode="auto">
              <a:xfrm>
                <a:off x="2817" y="159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4" name="Line 47"/>
              <p:cNvSpPr>
                <a:spLocks noChangeShapeType="1"/>
              </p:cNvSpPr>
              <p:nvPr/>
            </p:nvSpPr>
            <p:spPr bwMode="auto">
              <a:xfrm>
                <a:off x="3098" y="1593"/>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 name="Line 48"/>
              <p:cNvSpPr>
                <a:spLocks noChangeShapeType="1"/>
              </p:cNvSpPr>
              <p:nvPr/>
            </p:nvSpPr>
            <p:spPr bwMode="auto">
              <a:xfrm>
                <a:off x="3002" y="1785"/>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6" name="Line 49"/>
              <p:cNvSpPr>
                <a:spLocks noChangeShapeType="1"/>
              </p:cNvSpPr>
              <p:nvPr/>
            </p:nvSpPr>
            <p:spPr bwMode="auto">
              <a:xfrm flipV="1">
                <a:off x="3098" y="159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7" name="Line 50"/>
              <p:cNvSpPr>
                <a:spLocks noChangeShapeType="1"/>
              </p:cNvSpPr>
              <p:nvPr/>
            </p:nvSpPr>
            <p:spPr bwMode="auto">
              <a:xfrm>
                <a:off x="3002"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8" name="Line 51"/>
              <p:cNvSpPr>
                <a:spLocks noChangeShapeType="1"/>
              </p:cNvSpPr>
              <p:nvPr/>
            </p:nvSpPr>
            <p:spPr bwMode="auto">
              <a:xfrm>
                <a:off x="3280" y="160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9" name="Line 52"/>
              <p:cNvSpPr>
                <a:spLocks noChangeShapeType="1"/>
              </p:cNvSpPr>
              <p:nvPr/>
            </p:nvSpPr>
            <p:spPr bwMode="auto">
              <a:xfrm>
                <a:off x="3184" y="179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 name="Line 53"/>
              <p:cNvSpPr>
                <a:spLocks noChangeShapeType="1"/>
              </p:cNvSpPr>
              <p:nvPr/>
            </p:nvSpPr>
            <p:spPr bwMode="auto">
              <a:xfrm flipV="1">
                <a:off x="3280" y="160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1" name="Line 54"/>
              <p:cNvSpPr>
                <a:spLocks noChangeShapeType="1"/>
              </p:cNvSpPr>
              <p:nvPr/>
            </p:nvSpPr>
            <p:spPr bwMode="auto">
              <a:xfrm>
                <a:off x="3184" y="160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19" name="Line 57"/>
            <p:cNvSpPr>
              <a:spLocks noChangeShapeType="1"/>
            </p:cNvSpPr>
            <p:nvPr/>
          </p:nvSpPr>
          <p:spPr bwMode="auto">
            <a:xfrm>
              <a:off x="5107" y="2625"/>
              <a:ext cx="41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 name="Line 58"/>
            <p:cNvSpPr>
              <a:spLocks noChangeShapeType="1"/>
            </p:cNvSpPr>
            <p:nvPr/>
          </p:nvSpPr>
          <p:spPr bwMode="auto">
            <a:xfrm>
              <a:off x="5107" y="2463"/>
              <a:ext cx="41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 name="Line 60"/>
            <p:cNvSpPr>
              <a:spLocks noChangeShapeType="1"/>
            </p:cNvSpPr>
            <p:nvPr/>
          </p:nvSpPr>
          <p:spPr bwMode="auto">
            <a:xfrm>
              <a:off x="5107" y="2989"/>
              <a:ext cx="41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 name="Text Box 61"/>
            <p:cNvSpPr txBox="1">
              <a:spLocks noChangeArrowheads="1"/>
            </p:cNvSpPr>
            <p:nvPr/>
          </p:nvSpPr>
          <p:spPr bwMode="auto">
            <a:xfrm>
              <a:off x="5219" y="2707"/>
              <a:ext cx="22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a:t>
              </a:r>
            </a:p>
          </p:txBody>
        </p:sp>
      </p:grpSp>
      <p:sp>
        <p:nvSpPr>
          <p:cNvPr id="42" name="Text Box 294"/>
          <p:cNvSpPr txBox="1">
            <a:spLocks noChangeArrowheads="1"/>
          </p:cNvSpPr>
          <p:nvPr/>
        </p:nvSpPr>
        <p:spPr bwMode="auto">
          <a:xfrm>
            <a:off x="498475" y="2557998"/>
            <a:ext cx="771683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功能：是把输入的脉冲序列转换成一组在时间上顺序出现的脉冲。</a:t>
            </a:r>
          </a:p>
        </p:txBody>
      </p:sp>
      <p:sp>
        <p:nvSpPr>
          <p:cNvPr id="43" name="Text Box 377"/>
          <p:cNvSpPr txBox="1">
            <a:spLocks noChangeArrowheads="1"/>
          </p:cNvSpPr>
          <p:nvPr/>
        </p:nvSpPr>
        <p:spPr bwMode="auto">
          <a:xfrm>
            <a:off x="1303338" y="3566060"/>
            <a:ext cx="45354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zh-CN" altLang="en-US" sz="2000"/>
              <a:t>数字系统中，通常由控制器向系统中各功能部件发出一系列节拍脉冲，控制各功能部件协调有序地完成一些操作。</a:t>
            </a:r>
          </a:p>
        </p:txBody>
      </p:sp>
      <p:sp>
        <p:nvSpPr>
          <p:cNvPr id="44" name="Text Box 378"/>
          <p:cNvSpPr txBox="1">
            <a:spLocks noChangeArrowheads="1"/>
          </p:cNvSpPr>
          <p:nvPr/>
        </p:nvSpPr>
        <p:spPr bwMode="auto">
          <a:xfrm>
            <a:off x="511175" y="3566060"/>
            <a:ext cx="105568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应用：</a:t>
            </a:r>
          </a:p>
        </p:txBody>
      </p:sp>
      <p:sp>
        <p:nvSpPr>
          <p:cNvPr id="45" name="Text Box 65"/>
          <p:cNvSpPr txBox="1">
            <a:spLocks noChangeArrowheads="1"/>
          </p:cNvSpPr>
          <p:nvPr/>
        </p:nvSpPr>
        <p:spPr bwMode="auto">
          <a:xfrm>
            <a:off x="619384" y="4915133"/>
            <a:ext cx="1676400"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hlink"/>
                </a:solidFill>
              </a:rPr>
              <a:t>脉冲发生电路构成：</a:t>
            </a:r>
          </a:p>
        </p:txBody>
      </p:sp>
      <p:sp>
        <p:nvSpPr>
          <p:cNvPr id="46" name="Text Box 86"/>
          <p:cNvSpPr txBox="1">
            <a:spLocks noChangeArrowheads="1"/>
          </p:cNvSpPr>
          <p:nvPr/>
        </p:nvSpPr>
        <p:spPr bwMode="auto">
          <a:xfrm>
            <a:off x="2101975" y="4683992"/>
            <a:ext cx="1066800"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计数型</a:t>
            </a:r>
            <a:endParaRPr kumimoji="1" lang="en-US" altLang="zh-CN" sz="2000" dirty="0"/>
          </a:p>
          <a:p>
            <a:pPr eaLnBrk="1" hangingPunct="1"/>
            <a:endParaRPr kumimoji="1" lang="zh-CN" altLang="en-US" sz="2000" dirty="0"/>
          </a:p>
          <a:p>
            <a:pPr eaLnBrk="1" hangingPunct="1"/>
            <a:r>
              <a:rPr kumimoji="1" lang="zh-CN" altLang="en-US" sz="2000" dirty="0"/>
              <a:t>移位型</a:t>
            </a:r>
          </a:p>
        </p:txBody>
      </p:sp>
      <p:sp>
        <p:nvSpPr>
          <p:cNvPr id="47" name="AutoShape 297"/>
          <p:cNvSpPr>
            <a:spLocks/>
          </p:cNvSpPr>
          <p:nvPr/>
        </p:nvSpPr>
        <p:spPr bwMode="auto">
          <a:xfrm>
            <a:off x="2010034" y="4835758"/>
            <a:ext cx="144463" cy="690563"/>
          </a:xfrm>
          <a:prstGeom prst="leftBrace">
            <a:avLst>
              <a:gd name="adj1" fmla="val 3983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zh-CN" altLang="en-US"/>
          </a:p>
        </p:txBody>
      </p:sp>
      <p:sp>
        <p:nvSpPr>
          <p:cNvPr id="48" name="Text Box 85"/>
          <p:cNvSpPr txBox="1">
            <a:spLocks noChangeArrowheads="1"/>
          </p:cNvSpPr>
          <p:nvPr/>
        </p:nvSpPr>
        <p:spPr bwMode="auto">
          <a:xfrm>
            <a:off x="3482020" y="5426762"/>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 </a:t>
            </a:r>
            <a:r>
              <a:rPr kumimoji="1" lang="zh-CN" altLang="en-US" sz="2000" dirty="0"/>
              <a:t>移位寄存器</a:t>
            </a:r>
            <a:r>
              <a:rPr kumimoji="1" lang="en-US" altLang="zh-CN" sz="2000" dirty="0"/>
              <a:t>+</a:t>
            </a:r>
            <a:r>
              <a:rPr kumimoji="1" lang="zh-CN" altLang="en-US" sz="2000" dirty="0"/>
              <a:t>译码电路</a:t>
            </a:r>
          </a:p>
        </p:txBody>
      </p:sp>
      <p:sp>
        <p:nvSpPr>
          <p:cNvPr id="49" name="Text Box 64"/>
          <p:cNvSpPr txBox="1">
            <a:spLocks noChangeArrowheads="1"/>
          </p:cNvSpPr>
          <p:nvPr/>
        </p:nvSpPr>
        <p:spPr bwMode="auto">
          <a:xfrm>
            <a:off x="3478377" y="4482984"/>
            <a:ext cx="266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a:t>
            </a:r>
            <a:r>
              <a:rPr kumimoji="1" lang="en-US" altLang="zh-CN" sz="2000" dirty="0"/>
              <a:t> </a:t>
            </a:r>
            <a:r>
              <a:rPr kumimoji="1" lang="zh-CN" altLang="en-US" sz="2000" dirty="0"/>
              <a:t>计数器</a:t>
            </a:r>
            <a:r>
              <a:rPr kumimoji="1" lang="en-US" altLang="zh-CN" sz="2000" dirty="0"/>
              <a:t>+</a:t>
            </a:r>
            <a:r>
              <a:rPr kumimoji="1" lang="zh-CN" altLang="en-US" sz="2000" dirty="0"/>
              <a:t>译码电路</a:t>
            </a:r>
          </a:p>
        </p:txBody>
      </p:sp>
      <p:sp>
        <p:nvSpPr>
          <p:cNvPr id="50" name="Text Box 66"/>
          <p:cNvSpPr txBox="1">
            <a:spLocks noChangeArrowheads="1"/>
          </p:cNvSpPr>
          <p:nvPr/>
        </p:nvSpPr>
        <p:spPr bwMode="auto">
          <a:xfrm>
            <a:off x="3482020" y="4873290"/>
            <a:ext cx="164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spcBef>
                <a:spcPct val="0"/>
              </a:spcBef>
            </a:pPr>
            <a:r>
              <a:rPr kumimoji="1" lang="en-US" altLang="zh-CN" sz="2000" dirty="0">
                <a:solidFill>
                  <a:srgbClr val="FF3300"/>
                </a:solidFill>
              </a:rPr>
              <a:t>* </a:t>
            </a:r>
            <a:r>
              <a:rPr kumimoji="1" lang="zh-CN" altLang="en-US" sz="2000" dirty="0"/>
              <a:t>环型计数器</a:t>
            </a:r>
          </a:p>
        </p:txBody>
      </p:sp>
    </p:spTree>
    <p:extLst>
      <p:ext uri="{BB962C8B-B14F-4D97-AF65-F5344CB8AC3E}">
        <p14:creationId xmlns:p14="http://schemas.microsoft.com/office/powerpoint/2010/main" val="37533837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6" y="6466375"/>
            <a:ext cx="7848600" cy="384175"/>
          </a:xfrm>
        </p:spPr>
        <p:txBody>
          <a:bodyPr/>
          <a:lstStyle/>
          <a:p>
            <a:endParaRPr lang="zh-CN" altLang="en-US" dirty="0"/>
          </a:p>
        </p:txBody>
      </p:sp>
      <p:sp>
        <p:nvSpPr>
          <p:cNvPr id="3" name="内容占位符 2"/>
          <p:cNvSpPr>
            <a:spLocks noGrp="1"/>
          </p:cNvSpPr>
          <p:nvPr>
            <p:ph idx="1"/>
          </p:nvPr>
        </p:nvSpPr>
        <p:spPr>
          <a:xfrm>
            <a:off x="116703" y="503805"/>
            <a:ext cx="8910594" cy="5985399"/>
          </a:xfrm>
        </p:spPr>
        <p:txBody>
          <a:bodyPr/>
          <a:lstStyle/>
          <a:p>
            <a:r>
              <a:rPr lang="zh-CN" altLang="en-US" sz="2400" dirty="0"/>
              <a:t>节拍脉冲产生器</a:t>
            </a:r>
            <a:endParaRPr lang="en-US" altLang="zh-CN" sz="24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第五节  定时脉冲产生器</a:t>
            </a:r>
          </a:p>
        </p:txBody>
      </p:sp>
      <p:sp>
        <p:nvSpPr>
          <p:cNvPr id="12" name="Text Box 79"/>
          <p:cNvSpPr txBox="1">
            <a:spLocks noChangeArrowheads="1"/>
          </p:cNvSpPr>
          <p:nvPr/>
        </p:nvSpPr>
        <p:spPr bwMode="auto">
          <a:xfrm>
            <a:off x="431724" y="1718886"/>
            <a:ext cx="3195213" cy="586957"/>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1600" dirty="0"/>
              <a:t>每一个计数器的脉冲输出频率等于其输入时钟频率除以计数模值。</a:t>
            </a:r>
          </a:p>
        </p:txBody>
      </p:sp>
      <p:grpSp>
        <p:nvGrpSpPr>
          <p:cNvPr id="13" name="Group 183"/>
          <p:cNvGrpSpPr>
            <a:grpSpLocks/>
          </p:cNvGrpSpPr>
          <p:nvPr/>
        </p:nvGrpSpPr>
        <p:grpSpPr bwMode="auto">
          <a:xfrm>
            <a:off x="148103" y="1057745"/>
            <a:ext cx="1819275" cy="381000"/>
            <a:chOff x="0" y="1200"/>
            <a:chExt cx="2423" cy="240"/>
          </a:xfrm>
        </p:grpSpPr>
        <p:sp>
          <p:nvSpPr>
            <p:cNvPr id="14" name="AutoShape 184"/>
            <p:cNvSpPr>
              <a:spLocks noChangeArrowheads="1"/>
            </p:cNvSpPr>
            <p:nvPr/>
          </p:nvSpPr>
          <p:spPr bwMode="auto">
            <a:xfrm>
              <a:off x="0" y="1200"/>
              <a:ext cx="1819"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zh-CN" altLang="en-US" sz="2000" dirty="0">
                  <a:solidFill>
                    <a:schemeClr val="bg1"/>
                  </a:solidFill>
                </a:rPr>
                <a:t>分频</a:t>
              </a:r>
            </a:p>
          </p:txBody>
        </p:sp>
        <p:sp>
          <p:nvSpPr>
            <p:cNvPr id="15" name="Line 185"/>
            <p:cNvSpPr>
              <a:spLocks noChangeShapeType="1"/>
            </p:cNvSpPr>
            <p:nvPr/>
          </p:nvSpPr>
          <p:spPr bwMode="auto">
            <a:xfrm flipV="1">
              <a:off x="1854" y="1326"/>
              <a:ext cx="569" cy="1"/>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sp>
        <p:nvSpPr>
          <p:cNvPr id="16" name="Text Box 4"/>
          <p:cNvSpPr txBox="1">
            <a:spLocks noChangeArrowheads="1"/>
          </p:cNvSpPr>
          <p:nvPr/>
        </p:nvSpPr>
        <p:spPr bwMode="auto">
          <a:xfrm>
            <a:off x="2978944" y="2650548"/>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r>
              <a:rPr kumimoji="1" lang="zh-CN" altLang="en-US" sz="2000"/>
              <a:t>分频</a:t>
            </a:r>
          </a:p>
        </p:txBody>
      </p:sp>
      <p:grpSp>
        <p:nvGrpSpPr>
          <p:cNvPr id="17" name="Group 5"/>
          <p:cNvGrpSpPr>
            <a:grpSpLocks/>
          </p:cNvGrpSpPr>
          <p:nvPr/>
        </p:nvGrpSpPr>
        <p:grpSpPr bwMode="auto">
          <a:xfrm>
            <a:off x="143669" y="3428423"/>
            <a:ext cx="3008313" cy="319088"/>
            <a:chOff x="3471" y="1289"/>
            <a:chExt cx="1895" cy="201"/>
          </a:xfrm>
        </p:grpSpPr>
        <p:grpSp>
          <p:nvGrpSpPr>
            <p:cNvPr id="18" name="Group 6"/>
            <p:cNvGrpSpPr>
              <a:grpSpLocks/>
            </p:cNvGrpSpPr>
            <p:nvPr/>
          </p:nvGrpSpPr>
          <p:grpSpPr bwMode="auto">
            <a:xfrm>
              <a:off x="3471" y="1289"/>
              <a:ext cx="726" cy="174"/>
              <a:chOff x="2448" y="1590"/>
              <a:chExt cx="928" cy="206"/>
            </a:xfrm>
          </p:grpSpPr>
          <p:sp>
            <p:nvSpPr>
              <p:cNvPr id="71" name="Line 7"/>
              <p:cNvSpPr>
                <a:spLocks noChangeShapeType="1"/>
              </p:cNvSpPr>
              <p:nvPr/>
            </p:nvSpPr>
            <p:spPr bwMode="auto">
              <a:xfrm>
                <a:off x="2448" y="177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2" name="Line 8"/>
              <p:cNvSpPr>
                <a:spLocks noChangeShapeType="1"/>
              </p:cNvSpPr>
              <p:nvPr/>
            </p:nvSpPr>
            <p:spPr bwMode="auto">
              <a:xfrm>
                <a:off x="2544" y="159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 name="Line 9"/>
              <p:cNvSpPr>
                <a:spLocks noChangeShapeType="1"/>
              </p:cNvSpPr>
              <p:nvPr/>
            </p:nvSpPr>
            <p:spPr bwMode="auto">
              <a:xfrm flipV="1">
                <a:off x="2544"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 name="Line 10"/>
              <p:cNvSpPr>
                <a:spLocks noChangeShapeType="1"/>
              </p:cNvSpPr>
              <p:nvPr/>
            </p:nvSpPr>
            <p:spPr bwMode="auto">
              <a:xfrm>
                <a:off x="2731" y="1595"/>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5" name="Line 11"/>
              <p:cNvSpPr>
                <a:spLocks noChangeShapeType="1"/>
              </p:cNvSpPr>
              <p:nvPr/>
            </p:nvSpPr>
            <p:spPr bwMode="auto">
              <a:xfrm>
                <a:off x="2635" y="1787"/>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 name="Line 12"/>
              <p:cNvSpPr>
                <a:spLocks noChangeShapeType="1"/>
              </p:cNvSpPr>
              <p:nvPr/>
            </p:nvSpPr>
            <p:spPr bwMode="auto">
              <a:xfrm flipV="1">
                <a:off x="2731" y="159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 name="Line 13"/>
              <p:cNvSpPr>
                <a:spLocks noChangeShapeType="1"/>
              </p:cNvSpPr>
              <p:nvPr/>
            </p:nvSpPr>
            <p:spPr bwMode="auto">
              <a:xfrm>
                <a:off x="2635" y="1595"/>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 name="Line 14"/>
              <p:cNvSpPr>
                <a:spLocks noChangeShapeType="1"/>
              </p:cNvSpPr>
              <p:nvPr/>
            </p:nvSpPr>
            <p:spPr bwMode="auto">
              <a:xfrm>
                <a:off x="2913" y="159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9" name="Line 15"/>
              <p:cNvSpPr>
                <a:spLocks noChangeShapeType="1"/>
              </p:cNvSpPr>
              <p:nvPr/>
            </p:nvSpPr>
            <p:spPr bwMode="auto">
              <a:xfrm>
                <a:off x="2817" y="178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0" name="Line 16"/>
              <p:cNvSpPr>
                <a:spLocks noChangeShapeType="1"/>
              </p:cNvSpPr>
              <p:nvPr/>
            </p:nvSpPr>
            <p:spPr bwMode="auto">
              <a:xfrm flipV="1">
                <a:off x="2913"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1" name="Line 17"/>
              <p:cNvSpPr>
                <a:spLocks noChangeShapeType="1"/>
              </p:cNvSpPr>
              <p:nvPr/>
            </p:nvSpPr>
            <p:spPr bwMode="auto">
              <a:xfrm>
                <a:off x="2817" y="159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2" name="Line 18"/>
              <p:cNvSpPr>
                <a:spLocks noChangeShapeType="1"/>
              </p:cNvSpPr>
              <p:nvPr/>
            </p:nvSpPr>
            <p:spPr bwMode="auto">
              <a:xfrm>
                <a:off x="3098" y="1593"/>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3" name="Line 19"/>
              <p:cNvSpPr>
                <a:spLocks noChangeShapeType="1"/>
              </p:cNvSpPr>
              <p:nvPr/>
            </p:nvSpPr>
            <p:spPr bwMode="auto">
              <a:xfrm>
                <a:off x="3002" y="1785"/>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4" name="Line 20"/>
              <p:cNvSpPr>
                <a:spLocks noChangeShapeType="1"/>
              </p:cNvSpPr>
              <p:nvPr/>
            </p:nvSpPr>
            <p:spPr bwMode="auto">
              <a:xfrm flipV="1">
                <a:off x="3098" y="159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5" name="Line 21"/>
              <p:cNvSpPr>
                <a:spLocks noChangeShapeType="1"/>
              </p:cNvSpPr>
              <p:nvPr/>
            </p:nvSpPr>
            <p:spPr bwMode="auto">
              <a:xfrm>
                <a:off x="3002"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6" name="Line 22"/>
              <p:cNvSpPr>
                <a:spLocks noChangeShapeType="1"/>
              </p:cNvSpPr>
              <p:nvPr/>
            </p:nvSpPr>
            <p:spPr bwMode="auto">
              <a:xfrm>
                <a:off x="3280" y="160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7" name="Line 23"/>
              <p:cNvSpPr>
                <a:spLocks noChangeShapeType="1"/>
              </p:cNvSpPr>
              <p:nvPr/>
            </p:nvSpPr>
            <p:spPr bwMode="auto">
              <a:xfrm>
                <a:off x="3184" y="179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 name="Line 24"/>
              <p:cNvSpPr>
                <a:spLocks noChangeShapeType="1"/>
              </p:cNvSpPr>
              <p:nvPr/>
            </p:nvSpPr>
            <p:spPr bwMode="auto">
              <a:xfrm flipV="1">
                <a:off x="3280" y="160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 name="Line 25"/>
              <p:cNvSpPr>
                <a:spLocks noChangeShapeType="1"/>
              </p:cNvSpPr>
              <p:nvPr/>
            </p:nvSpPr>
            <p:spPr bwMode="auto">
              <a:xfrm>
                <a:off x="3184" y="160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9" name="Line 26"/>
            <p:cNvSpPr>
              <a:spLocks noChangeShapeType="1"/>
            </p:cNvSpPr>
            <p:nvPr/>
          </p:nvSpPr>
          <p:spPr bwMode="auto">
            <a:xfrm>
              <a:off x="4273" y="1311"/>
              <a:ext cx="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 name="Line 27"/>
            <p:cNvSpPr>
              <a:spLocks noChangeShapeType="1"/>
            </p:cNvSpPr>
            <p:nvPr/>
          </p:nvSpPr>
          <p:spPr bwMode="auto">
            <a:xfrm>
              <a:off x="4198" y="1473"/>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 name="Line 28"/>
            <p:cNvSpPr>
              <a:spLocks noChangeShapeType="1"/>
            </p:cNvSpPr>
            <p:nvPr/>
          </p:nvSpPr>
          <p:spPr bwMode="auto">
            <a:xfrm flipV="1">
              <a:off x="4273" y="1310"/>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 name="Line 29"/>
            <p:cNvSpPr>
              <a:spLocks noChangeShapeType="1"/>
            </p:cNvSpPr>
            <p:nvPr/>
          </p:nvSpPr>
          <p:spPr bwMode="auto">
            <a:xfrm>
              <a:off x="4198" y="1311"/>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3" name="Line 30"/>
            <p:cNvSpPr>
              <a:spLocks noChangeShapeType="1"/>
            </p:cNvSpPr>
            <p:nvPr/>
          </p:nvSpPr>
          <p:spPr bwMode="auto">
            <a:xfrm>
              <a:off x="4416" y="1310"/>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4" name="Line 31"/>
            <p:cNvSpPr>
              <a:spLocks noChangeShapeType="1"/>
            </p:cNvSpPr>
            <p:nvPr/>
          </p:nvSpPr>
          <p:spPr bwMode="auto">
            <a:xfrm>
              <a:off x="4341" y="1473"/>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5" name="Line 32"/>
            <p:cNvSpPr>
              <a:spLocks noChangeShapeType="1"/>
            </p:cNvSpPr>
            <p:nvPr/>
          </p:nvSpPr>
          <p:spPr bwMode="auto">
            <a:xfrm flipV="1">
              <a:off x="4416" y="1310"/>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 name="Line 33"/>
            <p:cNvSpPr>
              <a:spLocks noChangeShapeType="1"/>
            </p:cNvSpPr>
            <p:nvPr/>
          </p:nvSpPr>
          <p:spPr bwMode="auto">
            <a:xfrm>
              <a:off x="4341" y="1310"/>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 name="Line 34"/>
            <p:cNvSpPr>
              <a:spLocks noChangeShapeType="1"/>
            </p:cNvSpPr>
            <p:nvPr/>
          </p:nvSpPr>
          <p:spPr bwMode="auto">
            <a:xfrm>
              <a:off x="4561" y="1310"/>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 name="Line 35"/>
            <p:cNvSpPr>
              <a:spLocks noChangeShapeType="1"/>
            </p:cNvSpPr>
            <p:nvPr/>
          </p:nvSpPr>
          <p:spPr bwMode="auto">
            <a:xfrm>
              <a:off x="4485" y="1472"/>
              <a:ext cx="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 name="Line 36"/>
            <p:cNvSpPr>
              <a:spLocks noChangeShapeType="1"/>
            </p:cNvSpPr>
            <p:nvPr/>
          </p:nvSpPr>
          <p:spPr bwMode="auto">
            <a:xfrm flipV="1">
              <a:off x="4561" y="1309"/>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0" name="Line 37"/>
            <p:cNvSpPr>
              <a:spLocks noChangeShapeType="1"/>
            </p:cNvSpPr>
            <p:nvPr/>
          </p:nvSpPr>
          <p:spPr bwMode="auto">
            <a:xfrm>
              <a:off x="4485" y="1310"/>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 name="Line 38"/>
            <p:cNvSpPr>
              <a:spLocks noChangeShapeType="1"/>
            </p:cNvSpPr>
            <p:nvPr/>
          </p:nvSpPr>
          <p:spPr bwMode="auto">
            <a:xfrm>
              <a:off x="4712" y="1310"/>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2" name="Line 39"/>
            <p:cNvSpPr>
              <a:spLocks noChangeShapeType="1"/>
            </p:cNvSpPr>
            <p:nvPr/>
          </p:nvSpPr>
          <p:spPr bwMode="auto">
            <a:xfrm>
              <a:off x="4628" y="1481"/>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 name="Line 40"/>
            <p:cNvSpPr>
              <a:spLocks noChangeShapeType="1"/>
            </p:cNvSpPr>
            <p:nvPr/>
          </p:nvSpPr>
          <p:spPr bwMode="auto">
            <a:xfrm flipV="1">
              <a:off x="4712" y="1309"/>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4" name="Line 41"/>
            <p:cNvSpPr>
              <a:spLocks noChangeShapeType="1"/>
            </p:cNvSpPr>
            <p:nvPr/>
          </p:nvSpPr>
          <p:spPr bwMode="auto">
            <a:xfrm>
              <a:off x="4628" y="1319"/>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35" name="Group 42"/>
            <p:cNvGrpSpPr>
              <a:grpSpLocks/>
            </p:cNvGrpSpPr>
            <p:nvPr/>
          </p:nvGrpSpPr>
          <p:grpSpPr bwMode="auto">
            <a:xfrm>
              <a:off x="3471" y="1289"/>
              <a:ext cx="726" cy="174"/>
              <a:chOff x="2448" y="1590"/>
              <a:chExt cx="928" cy="206"/>
            </a:xfrm>
          </p:grpSpPr>
          <p:sp>
            <p:nvSpPr>
              <p:cNvPr id="52" name="Line 43"/>
              <p:cNvSpPr>
                <a:spLocks noChangeShapeType="1"/>
              </p:cNvSpPr>
              <p:nvPr/>
            </p:nvSpPr>
            <p:spPr bwMode="auto">
              <a:xfrm>
                <a:off x="2448" y="177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 name="Line 44"/>
              <p:cNvSpPr>
                <a:spLocks noChangeShapeType="1"/>
              </p:cNvSpPr>
              <p:nvPr/>
            </p:nvSpPr>
            <p:spPr bwMode="auto">
              <a:xfrm>
                <a:off x="2544" y="159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4" name="Line 45"/>
              <p:cNvSpPr>
                <a:spLocks noChangeShapeType="1"/>
              </p:cNvSpPr>
              <p:nvPr/>
            </p:nvSpPr>
            <p:spPr bwMode="auto">
              <a:xfrm flipV="1">
                <a:off x="2544"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5" name="Line 46"/>
              <p:cNvSpPr>
                <a:spLocks noChangeShapeType="1"/>
              </p:cNvSpPr>
              <p:nvPr/>
            </p:nvSpPr>
            <p:spPr bwMode="auto">
              <a:xfrm>
                <a:off x="2731" y="1595"/>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Line 47"/>
              <p:cNvSpPr>
                <a:spLocks noChangeShapeType="1"/>
              </p:cNvSpPr>
              <p:nvPr/>
            </p:nvSpPr>
            <p:spPr bwMode="auto">
              <a:xfrm>
                <a:off x="2635" y="1787"/>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7" name="Line 48"/>
              <p:cNvSpPr>
                <a:spLocks noChangeShapeType="1"/>
              </p:cNvSpPr>
              <p:nvPr/>
            </p:nvSpPr>
            <p:spPr bwMode="auto">
              <a:xfrm flipV="1">
                <a:off x="2731" y="159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8" name="Line 49"/>
              <p:cNvSpPr>
                <a:spLocks noChangeShapeType="1"/>
              </p:cNvSpPr>
              <p:nvPr/>
            </p:nvSpPr>
            <p:spPr bwMode="auto">
              <a:xfrm>
                <a:off x="2635" y="1595"/>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9" name="Line 50"/>
              <p:cNvSpPr>
                <a:spLocks noChangeShapeType="1"/>
              </p:cNvSpPr>
              <p:nvPr/>
            </p:nvSpPr>
            <p:spPr bwMode="auto">
              <a:xfrm>
                <a:off x="2913" y="159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 name="Line 51"/>
              <p:cNvSpPr>
                <a:spLocks noChangeShapeType="1"/>
              </p:cNvSpPr>
              <p:nvPr/>
            </p:nvSpPr>
            <p:spPr bwMode="auto">
              <a:xfrm>
                <a:off x="2817" y="178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 name="Line 52"/>
              <p:cNvSpPr>
                <a:spLocks noChangeShapeType="1"/>
              </p:cNvSpPr>
              <p:nvPr/>
            </p:nvSpPr>
            <p:spPr bwMode="auto">
              <a:xfrm flipV="1">
                <a:off x="2913"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 name="Line 53"/>
              <p:cNvSpPr>
                <a:spLocks noChangeShapeType="1"/>
              </p:cNvSpPr>
              <p:nvPr/>
            </p:nvSpPr>
            <p:spPr bwMode="auto">
              <a:xfrm>
                <a:off x="2817" y="159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3" name="Line 54"/>
              <p:cNvSpPr>
                <a:spLocks noChangeShapeType="1"/>
              </p:cNvSpPr>
              <p:nvPr/>
            </p:nvSpPr>
            <p:spPr bwMode="auto">
              <a:xfrm>
                <a:off x="3098" y="1593"/>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4" name="Line 55"/>
              <p:cNvSpPr>
                <a:spLocks noChangeShapeType="1"/>
              </p:cNvSpPr>
              <p:nvPr/>
            </p:nvSpPr>
            <p:spPr bwMode="auto">
              <a:xfrm>
                <a:off x="3002" y="1785"/>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5" name="Line 56"/>
              <p:cNvSpPr>
                <a:spLocks noChangeShapeType="1"/>
              </p:cNvSpPr>
              <p:nvPr/>
            </p:nvSpPr>
            <p:spPr bwMode="auto">
              <a:xfrm flipV="1">
                <a:off x="3098" y="159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6" name="Line 57"/>
              <p:cNvSpPr>
                <a:spLocks noChangeShapeType="1"/>
              </p:cNvSpPr>
              <p:nvPr/>
            </p:nvSpPr>
            <p:spPr bwMode="auto">
              <a:xfrm>
                <a:off x="3002"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7" name="Line 58"/>
              <p:cNvSpPr>
                <a:spLocks noChangeShapeType="1"/>
              </p:cNvSpPr>
              <p:nvPr/>
            </p:nvSpPr>
            <p:spPr bwMode="auto">
              <a:xfrm>
                <a:off x="3280" y="160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8" name="Line 59"/>
              <p:cNvSpPr>
                <a:spLocks noChangeShapeType="1"/>
              </p:cNvSpPr>
              <p:nvPr/>
            </p:nvSpPr>
            <p:spPr bwMode="auto">
              <a:xfrm>
                <a:off x="3184" y="179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9" name="Line 60"/>
              <p:cNvSpPr>
                <a:spLocks noChangeShapeType="1"/>
              </p:cNvSpPr>
              <p:nvPr/>
            </p:nvSpPr>
            <p:spPr bwMode="auto">
              <a:xfrm flipV="1">
                <a:off x="3280" y="160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0" name="Line 61"/>
              <p:cNvSpPr>
                <a:spLocks noChangeShapeType="1"/>
              </p:cNvSpPr>
              <p:nvPr/>
            </p:nvSpPr>
            <p:spPr bwMode="auto">
              <a:xfrm>
                <a:off x="3184" y="160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6" name="Line 62"/>
            <p:cNvSpPr>
              <a:spLocks noChangeShapeType="1"/>
            </p:cNvSpPr>
            <p:nvPr/>
          </p:nvSpPr>
          <p:spPr bwMode="auto">
            <a:xfrm>
              <a:off x="4861" y="1320"/>
              <a:ext cx="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7" name="Line 63"/>
            <p:cNvSpPr>
              <a:spLocks noChangeShapeType="1"/>
            </p:cNvSpPr>
            <p:nvPr/>
          </p:nvSpPr>
          <p:spPr bwMode="auto">
            <a:xfrm>
              <a:off x="4786" y="1482"/>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 name="Line 64"/>
            <p:cNvSpPr>
              <a:spLocks noChangeShapeType="1"/>
            </p:cNvSpPr>
            <p:nvPr/>
          </p:nvSpPr>
          <p:spPr bwMode="auto">
            <a:xfrm flipV="1">
              <a:off x="4861" y="1319"/>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 name="Line 65"/>
            <p:cNvSpPr>
              <a:spLocks noChangeShapeType="1"/>
            </p:cNvSpPr>
            <p:nvPr/>
          </p:nvSpPr>
          <p:spPr bwMode="auto">
            <a:xfrm>
              <a:off x="4786" y="1320"/>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 name="Line 66"/>
            <p:cNvSpPr>
              <a:spLocks noChangeShapeType="1"/>
            </p:cNvSpPr>
            <p:nvPr/>
          </p:nvSpPr>
          <p:spPr bwMode="auto">
            <a:xfrm>
              <a:off x="5004" y="1319"/>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 name="Line 67"/>
            <p:cNvSpPr>
              <a:spLocks noChangeShapeType="1"/>
            </p:cNvSpPr>
            <p:nvPr/>
          </p:nvSpPr>
          <p:spPr bwMode="auto">
            <a:xfrm>
              <a:off x="4929" y="1482"/>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 name="Line 68"/>
            <p:cNvSpPr>
              <a:spLocks noChangeShapeType="1"/>
            </p:cNvSpPr>
            <p:nvPr/>
          </p:nvSpPr>
          <p:spPr bwMode="auto">
            <a:xfrm flipV="1">
              <a:off x="5004" y="1319"/>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 name="Line 69"/>
            <p:cNvSpPr>
              <a:spLocks noChangeShapeType="1"/>
            </p:cNvSpPr>
            <p:nvPr/>
          </p:nvSpPr>
          <p:spPr bwMode="auto">
            <a:xfrm>
              <a:off x="4929" y="1319"/>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 name="Line 70"/>
            <p:cNvSpPr>
              <a:spLocks noChangeShapeType="1"/>
            </p:cNvSpPr>
            <p:nvPr/>
          </p:nvSpPr>
          <p:spPr bwMode="auto">
            <a:xfrm>
              <a:off x="5149" y="1319"/>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5" name="Line 71"/>
            <p:cNvSpPr>
              <a:spLocks noChangeShapeType="1"/>
            </p:cNvSpPr>
            <p:nvPr/>
          </p:nvSpPr>
          <p:spPr bwMode="auto">
            <a:xfrm>
              <a:off x="5073" y="1481"/>
              <a:ext cx="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6" name="Line 72"/>
            <p:cNvSpPr>
              <a:spLocks noChangeShapeType="1"/>
            </p:cNvSpPr>
            <p:nvPr/>
          </p:nvSpPr>
          <p:spPr bwMode="auto">
            <a:xfrm flipV="1">
              <a:off x="5149" y="1318"/>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7" name="Line 73"/>
            <p:cNvSpPr>
              <a:spLocks noChangeShapeType="1"/>
            </p:cNvSpPr>
            <p:nvPr/>
          </p:nvSpPr>
          <p:spPr bwMode="auto">
            <a:xfrm>
              <a:off x="5073" y="1319"/>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 name="Line 74"/>
            <p:cNvSpPr>
              <a:spLocks noChangeShapeType="1"/>
            </p:cNvSpPr>
            <p:nvPr/>
          </p:nvSpPr>
          <p:spPr bwMode="auto">
            <a:xfrm>
              <a:off x="5291" y="1328"/>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 name="Line 75"/>
            <p:cNvSpPr>
              <a:spLocks noChangeShapeType="1"/>
            </p:cNvSpPr>
            <p:nvPr/>
          </p:nvSpPr>
          <p:spPr bwMode="auto">
            <a:xfrm>
              <a:off x="5216" y="1490"/>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 name="Line 76"/>
            <p:cNvSpPr>
              <a:spLocks noChangeShapeType="1"/>
            </p:cNvSpPr>
            <p:nvPr/>
          </p:nvSpPr>
          <p:spPr bwMode="auto">
            <a:xfrm flipV="1">
              <a:off x="5291" y="1327"/>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Line 77"/>
            <p:cNvSpPr>
              <a:spLocks noChangeShapeType="1"/>
            </p:cNvSpPr>
            <p:nvPr/>
          </p:nvSpPr>
          <p:spPr bwMode="auto">
            <a:xfrm>
              <a:off x="5216" y="1328"/>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90" name="Text Box 78"/>
          <p:cNvSpPr txBox="1">
            <a:spLocks noChangeArrowheads="1"/>
          </p:cNvSpPr>
          <p:nvPr/>
        </p:nvSpPr>
        <p:spPr bwMode="auto">
          <a:xfrm>
            <a:off x="3194844" y="3803073"/>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5</a:t>
            </a:r>
            <a:r>
              <a:rPr kumimoji="1" lang="zh-CN" altLang="en-US" sz="2000"/>
              <a:t>分频</a:t>
            </a:r>
          </a:p>
        </p:txBody>
      </p:sp>
      <p:grpSp>
        <p:nvGrpSpPr>
          <p:cNvPr id="91" name="Group 80"/>
          <p:cNvGrpSpPr>
            <a:grpSpLocks/>
          </p:cNvGrpSpPr>
          <p:nvPr/>
        </p:nvGrpSpPr>
        <p:grpSpPr bwMode="auto">
          <a:xfrm>
            <a:off x="675482" y="2434648"/>
            <a:ext cx="2063750" cy="292100"/>
            <a:chOff x="3458" y="817"/>
            <a:chExt cx="1300" cy="184"/>
          </a:xfrm>
        </p:grpSpPr>
        <p:grpSp>
          <p:nvGrpSpPr>
            <p:cNvPr id="92" name="Group 81"/>
            <p:cNvGrpSpPr>
              <a:grpSpLocks/>
            </p:cNvGrpSpPr>
            <p:nvPr/>
          </p:nvGrpSpPr>
          <p:grpSpPr bwMode="auto">
            <a:xfrm>
              <a:off x="3458" y="817"/>
              <a:ext cx="726" cy="174"/>
              <a:chOff x="2448" y="1590"/>
              <a:chExt cx="928" cy="206"/>
            </a:xfrm>
          </p:grpSpPr>
          <p:sp>
            <p:nvSpPr>
              <p:cNvPr id="113" name="Line 82"/>
              <p:cNvSpPr>
                <a:spLocks noChangeShapeType="1"/>
              </p:cNvSpPr>
              <p:nvPr/>
            </p:nvSpPr>
            <p:spPr bwMode="auto">
              <a:xfrm>
                <a:off x="2448" y="177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4" name="Line 83"/>
              <p:cNvSpPr>
                <a:spLocks noChangeShapeType="1"/>
              </p:cNvSpPr>
              <p:nvPr/>
            </p:nvSpPr>
            <p:spPr bwMode="auto">
              <a:xfrm>
                <a:off x="2544" y="159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5" name="Line 84"/>
              <p:cNvSpPr>
                <a:spLocks noChangeShapeType="1"/>
              </p:cNvSpPr>
              <p:nvPr/>
            </p:nvSpPr>
            <p:spPr bwMode="auto">
              <a:xfrm flipV="1">
                <a:off x="2544"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6" name="Line 85"/>
              <p:cNvSpPr>
                <a:spLocks noChangeShapeType="1"/>
              </p:cNvSpPr>
              <p:nvPr/>
            </p:nvSpPr>
            <p:spPr bwMode="auto">
              <a:xfrm>
                <a:off x="2731" y="1595"/>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7" name="Line 86"/>
              <p:cNvSpPr>
                <a:spLocks noChangeShapeType="1"/>
              </p:cNvSpPr>
              <p:nvPr/>
            </p:nvSpPr>
            <p:spPr bwMode="auto">
              <a:xfrm>
                <a:off x="2635" y="1787"/>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8" name="Line 87"/>
              <p:cNvSpPr>
                <a:spLocks noChangeShapeType="1"/>
              </p:cNvSpPr>
              <p:nvPr/>
            </p:nvSpPr>
            <p:spPr bwMode="auto">
              <a:xfrm flipV="1">
                <a:off x="2731" y="159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9" name="Line 88"/>
              <p:cNvSpPr>
                <a:spLocks noChangeShapeType="1"/>
              </p:cNvSpPr>
              <p:nvPr/>
            </p:nvSpPr>
            <p:spPr bwMode="auto">
              <a:xfrm>
                <a:off x="2635" y="1595"/>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0" name="Line 89"/>
              <p:cNvSpPr>
                <a:spLocks noChangeShapeType="1"/>
              </p:cNvSpPr>
              <p:nvPr/>
            </p:nvSpPr>
            <p:spPr bwMode="auto">
              <a:xfrm>
                <a:off x="2913" y="159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1" name="Line 90"/>
              <p:cNvSpPr>
                <a:spLocks noChangeShapeType="1"/>
              </p:cNvSpPr>
              <p:nvPr/>
            </p:nvSpPr>
            <p:spPr bwMode="auto">
              <a:xfrm>
                <a:off x="2817" y="178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2" name="Line 91"/>
              <p:cNvSpPr>
                <a:spLocks noChangeShapeType="1"/>
              </p:cNvSpPr>
              <p:nvPr/>
            </p:nvSpPr>
            <p:spPr bwMode="auto">
              <a:xfrm flipV="1">
                <a:off x="2913"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3" name="Line 92"/>
              <p:cNvSpPr>
                <a:spLocks noChangeShapeType="1"/>
              </p:cNvSpPr>
              <p:nvPr/>
            </p:nvSpPr>
            <p:spPr bwMode="auto">
              <a:xfrm>
                <a:off x="2817" y="159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4" name="Line 93"/>
              <p:cNvSpPr>
                <a:spLocks noChangeShapeType="1"/>
              </p:cNvSpPr>
              <p:nvPr/>
            </p:nvSpPr>
            <p:spPr bwMode="auto">
              <a:xfrm>
                <a:off x="3098" y="1593"/>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5" name="Line 94"/>
              <p:cNvSpPr>
                <a:spLocks noChangeShapeType="1"/>
              </p:cNvSpPr>
              <p:nvPr/>
            </p:nvSpPr>
            <p:spPr bwMode="auto">
              <a:xfrm>
                <a:off x="3002" y="1785"/>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6" name="Line 95"/>
              <p:cNvSpPr>
                <a:spLocks noChangeShapeType="1"/>
              </p:cNvSpPr>
              <p:nvPr/>
            </p:nvSpPr>
            <p:spPr bwMode="auto">
              <a:xfrm flipV="1">
                <a:off x="3098" y="159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7" name="Line 96"/>
              <p:cNvSpPr>
                <a:spLocks noChangeShapeType="1"/>
              </p:cNvSpPr>
              <p:nvPr/>
            </p:nvSpPr>
            <p:spPr bwMode="auto">
              <a:xfrm>
                <a:off x="3002"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8" name="Line 97"/>
              <p:cNvSpPr>
                <a:spLocks noChangeShapeType="1"/>
              </p:cNvSpPr>
              <p:nvPr/>
            </p:nvSpPr>
            <p:spPr bwMode="auto">
              <a:xfrm>
                <a:off x="3280" y="160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9" name="Line 98"/>
              <p:cNvSpPr>
                <a:spLocks noChangeShapeType="1"/>
              </p:cNvSpPr>
              <p:nvPr/>
            </p:nvSpPr>
            <p:spPr bwMode="auto">
              <a:xfrm>
                <a:off x="3184" y="179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0" name="Line 99"/>
              <p:cNvSpPr>
                <a:spLocks noChangeShapeType="1"/>
              </p:cNvSpPr>
              <p:nvPr/>
            </p:nvSpPr>
            <p:spPr bwMode="auto">
              <a:xfrm flipV="1">
                <a:off x="3280" y="160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1" name="Line 100"/>
              <p:cNvSpPr>
                <a:spLocks noChangeShapeType="1"/>
              </p:cNvSpPr>
              <p:nvPr/>
            </p:nvSpPr>
            <p:spPr bwMode="auto">
              <a:xfrm>
                <a:off x="3184" y="160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93" name="Group 101"/>
            <p:cNvGrpSpPr>
              <a:grpSpLocks/>
            </p:cNvGrpSpPr>
            <p:nvPr/>
          </p:nvGrpSpPr>
          <p:grpSpPr bwMode="auto">
            <a:xfrm>
              <a:off x="4032" y="827"/>
              <a:ext cx="726" cy="174"/>
              <a:chOff x="2448" y="1590"/>
              <a:chExt cx="928" cy="206"/>
            </a:xfrm>
          </p:grpSpPr>
          <p:sp>
            <p:nvSpPr>
              <p:cNvPr id="94" name="Line 102"/>
              <p:cNvSpPr>
                <a:spLocks noChangeShapeType="1"/>
              </p:cNvSpPr>
              <p:nvPr/>
            </p:nvSpPr>
            <p:spPr bwMode="auto">
              <a:xfrm>
                <a:off x="2448" y="177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5" name="Line 103"/>
              <p:cNvSpPr>
                <a:spLocks noChangeShapeType="1"/>
              </p:cNvSpPr>
              <p:nvPr/>
            </p:nvSpPr>
            <p:spPr bwMode="auto">
              <a:xfrm>
                <a:off x="2544" y="159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6" name="Line 104"/>
              <p:cNvSpPr>
                <a:spLocks noChangeShapeType="1"/>
              </p:cNvSpPr>
              <p:nvPr/>
            </p:nvSpPr>
            <p:spPr bwMode="auto">
              <a:xfrm flipV="1">
                <a:off x="2544"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7" name="Line 105"/>
              <p:cNvSpPr>
                <a:spLocks noChangeShapeType="1"/>
              </p:cNvSpPr>
              <p:nvPr/>
            </p:nvSpPr>
            <p:spPr bwMode="auto">
              <a:xfrm>
                <a:off x="2731" y="1595"/>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8" name="Line 106"/>
              <p:cNvSpPr>
                <a:spLocks noChangeShapeType="1"/>
              </p:cNvSpPr>
              <p:nvPr/>
            </p:nvSpPr>
            <p:spPr bwMode="auto">
              <a:xfrm>
                <a:off x="2635" y="1787"/>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 name="Line 107"/>
              <p:cNvSpPr>
                <a:spLocks noChangeShapeType="1"/>
              </p:cNvSpPr>
              <p:nvPr/>
            </p:nvSpPr>
            <p:spPr bwMode="auto">
              <a:xfrm flipV="1">
                <a:off x="2731" y="159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0" name="Line 108"/>
              <p:cNvSpPr>
                <a:spLocks noChangeShapeType="1"/>
              </p:cNvSpPr>
              <p:nvPr/>
            </p:nvSpPr>
            <p:spPr bwMode="auto">
              <a:xfrm>
                <a:off x="2635" y="1595"/>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1" name="Line 109"/>
              <p:cNvSpPr>
                <a:spLocks noChangeShapeType="1"/>
              </p:cNvSpPr>
              <p:nvPr/>
            </p:nvSpPr>
            <p:spPr bwMode="auto">
              <a:xfrm>
                <a:off x="2913" y="159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2" name="Line 110"/>
              <p:cNvSpPr>
                <a:spLocks noChangeShapeType="1"/>
              </p:cNvSpPr>
              <p:nvPr/>
            </p:nvSpPr>
            <p:spPr bwMode="auto">
              <a:xfrm>
                <a:off x="2817" y="178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3" name="Line 111"/>
              <p:cNvSpPr>
                <a:spLocks noChangeShapeType="1"/>
              </p:cNvSpPr>
              <p:nvPr/>
            </p:nvSpPr>
            <p:spPr bwMode="auto">
              <a:xfrm flipV="1">
                <a:off x="2913"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4" name="Line 112"/>
              <p:cNvSpPr>
                <a:spLocks noChangeShapeType="1"/>
              </p:cNvSpPr>
              <p:nvPr/>
            </p:nvSpPr>
            <p:spPr bwMode="auto">
              <a:xfrm>
                <a:off x="2817" y="159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5" name="Line 113"/>
              <p:cNvSpPr>
                <a:spLocks noChangeShapeType="1"/>
              </p:cNvSpPr>
              <p:nvPr/>
            </p:nvSpPr>
            <p:spPr bwMode="auto">
              <a:xfrm>
                <a:off x="3098" y="1593"/>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6" name="Line 114"/>
              <p:cNvSpPr>
                <a:spLocks noChangeShapeType="1"/>
              </p:cNvSpPr>
              <p:nvPr/>
            </p:nvSpPr>
            <p:spPr bwMode="auto">
              <a:xfrm>
                <a:off x="3002" y="1785"/>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7" name="Line 115"/>
              <p:cNvSpPr>
                <a:spLocks noChangeShapeType="1"/>
              </p:cNvSpPr>
              <p:nvPr/>
            </p:nvSpPr>
            <p:spPr bwMode="auto">
              <a:xfrm flipV="1">
                <a:off x="3098" y="159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8" name="Line 116"/>
              <p:cNvSpPr>
                <a:spLocks noChangeShapeType="1"/>
              </p:cNvSpPr>
              <p:nvPr/>
            </p:nvSpPr>
            <p:spPr bwMode="auto">
              <a:xfrm>
                <a:off x="3002" y="159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9" name="Line 117"/>
              <p:cNvSpPr>
                <a:spLocks noChangeShapeType="1"/>
              </p:cNvSpPr>
              <p:nvPr/>
            </p:nvSpPr>
            <p:spPr bwMode="auto">
              <a:xfrm>
                <a:off x="3280" y="160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0" name="Line 118"/>
              <p:cNvSpPr>
                <a:spLocks noChangeShapeType="1"/>
              </p:cNvSpPr>
              <p:nvPr/>
            </p:nvSpPr>
            <p:spPr bwMode="auto">
              <a:xfrm>
                <a:off x="3184" y="179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1" name="Line 119"/>
              <p:cNvSpPr>
                <a:spLocks noChangeShapeType="1"/>
              </p:cNvSpPr>
              <p:nvPr/>
            </p:nvSpPr>
            <p:spPr bwMode="auto">
              <a:xfrm flipV="1">
                <a:off x="3280" y="160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2" name="Line 120"/>
              <p:cNvSpPr>
                <a:spLocks noChangeShapeType="1"/>
              </p:cNvSpPr>
              <p:nvPr/>
            </p:nvSpPr>
            <p:spPr bwMode="auto">
              <a:xfrm>
                <a:off x="3184" y="160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grpSp>
        <p:nvGrpSpPr>
          <p:cNvPr id="132" name="Group 121"/>
          <p:cNvGrpSpPr>
            <a:grpSpLocks/>
          </p:cNvGrpSpPr>
          <p:nvPr/>
        </p:nvGrpSpPr>
        <p:grpSpPr bwMode="auto">
          <a:xfrm>
            <a:off x="732632" y="2804536"/>
            <a:ext cx="1881187" cy="287337"/>
            <a:chOff x="3503" y="1028"/>
            <a:chExt cx="1185" cy="181"/>
          </a:xfrm>
        </p:grpSpPr>
        <p:sp>
          <p:nvSpPr>
            <p:cNvPr id="133" name="Line 122"/>
            <p:cNvSpPr>
              <a:spLocks noChangeShapeType="1"/>
            </p:cNvSpPr>
            <p:nvPr/>
          </p:nvSpPr>
          <p:spPr bwMode="auto">
            <a:xfrm>
              <a:off x="3691" y="1030"/>
              <a:ext cx="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4" name="Line 123"/>
            <p:cNvSpPr>
              <a:spLocks noChangeShapeType="1"/>
            </p:cNvSpPr>
            <p:nvPr/>
          </p:nvSpPr>
          <p:spPr bwMode="auto">
            <a:xfrm>
              <a:off x="3503" y="1192"/>
              <a:ext cx="1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5" name="Line 124"/>
            <p:cNvSpPr>
              <a:spLocks noChangeShapeType="1"/>
            </p:cNvSpPr>
            <p:nvPr/>
          </p:nvSpPr>
          <p:spPr bwMode="auto">
            <a:xfrm flipV="1">
              <a:off x="3691" y="1029"/>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6" name="Line 125"/>
            <p:cNvSpPr>
              <a:spLocks noChangeShapeType="1"/>
            </p:cNvSpPr>
            <p:nvPr/>
          </p:nvSpPr>
          <p:spPr bwMode="auto">
            <a:xfrm flipV="1">
              <a:off x="3759" y="1189"/>
              <a:ext cx="237"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7" name="Line 126"/>
            <p:cNvSpPr>
              <a:spLocks noChangeShapeType="1"/>
            </p:cNvSpPr>
            <p:nvPr/>
          </p:nvSpPr>
          <p:spPr bwMode="auto">
            <a:xfrm>
              <a:off x="3759" y="1029"/>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8" name="Line 127"/>
            <p:cNvSpPr>
              <a:spLocks noChangeShapeType="1"/>
            </p:cNvSpPr>
            <p:nvPr/>
          </p:nvSpPr>
          <p:spPr bwMode="auto">
            <a:xfrm>
              <a:off x="3979" y="1029"/>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9" name="Line 128"/>
            <p:cNvSpPr>
              <a:spLocks noChangeShapeType="1"/>
            </p:cNvSpPr>
            <p:nvPr/>
          </p:nvSpPr>
          <p:spPr bwMode="auto">
            <a:xfrm flipV="1">
              <a:off x="3979" y="1028"/>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0" name="Line 129"/>
            <p:cNvSpPr>
              <a:spLocks noChangeShapeType="1"/>
            </p:cNvSpPr>
            <p:nvPr/>
          </p:nvSpPr>
          <p:spPr bwMode="auto">
            <a:xfrm>
              <a:off x="4046" y="1209"/>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1" name="Line 130"/>
            <p:cNvSpPr>
              <a:spLocks noChangeShapeType="1"/>
            </p:cNvSpPr>
            <p:nvPr/>
          </p:nvSpPr>
          <p:spPr bwMode="auto">
            <a:xfrm>
              <a:off x="4046" y="1038"/>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2" name="Line 131"/>
            <p:cNvSpPr>
              <a:spLocks noChangeShapeType="1"/>
            </p:cNvSpPr>
            <p:nvPr/>
          </p:nvSpPr>
          <p:spPr bwMode="auto">
            <a:xfrm>
              <a:off x="4258" y="1036"/>
              <a:ext cx="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3" name="Line 132"/>
            <p:cNvSpPr>
              <a:spLocks noChangeShapeType="1"/>
            </p:cNvSpPr>
            <p:nvPr/>
          </p:nvSpPr>
          <p:spPr bwMode="auto">
            <a:xfrm>
              <a:off x="4070" y="1198"/>
              <a:ext cx="1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4" name="Line 133"/>
            <p:cNvSpPr>
              <a:spLocks noChangeShapeType="1"/>
            </p:cNvSpPr>
            <p:nvPr/>
          </p:nvSpPr>
          <p:spPr bwMode="auto">
            <a:xfrm flipV="1">
              <a:off x="4258" y="1035"/>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5" name="Line 134"/>
            <p:cNvSpPr>
              <a:spLocks noChangeShapeType="1"/>
            </p:cNvSpPr>
            <p:nvPr/>
          </p:nvSpPr>
          <p:spPr bwMode="auto">
            <a:xfrm flipV="1">
              <a:off x="4326" y="1195"/>
              <a:ext cx="237"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 name="Line 135"/>
            <p:cNvSpPr>
              <a:spLocks noChangeShapeType="1"/>
            </p:cNvSpPr>
            <p:nvPr/>
          </p:nvSpPr>
          <p:spPr bwMode="auto">
            <a:xfrm>
              <a:off x="4326" y="1035"/>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7" name="Line 136"/>
            <p:cNvSpPr>
              <a:spLocks noChangeShapeType="1"/>
            </p:cNvSpPr>
            <p:nvPr/>
          </p:nvSpPr>
          <p:spPr bwMode="auto">
            <a:xfrm>
              <a:off x="4546" y="1035"/>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8" name="Line 137"/>
            <p:cNvSpPr>
              <a:spLocks noChangeShapeType="1"/>
            </p:cNvSpPr>
            <p:nvPr/>
          </p:nvSpPr>
          <p:spPr bwMode="auto">
            <a:xfrm flipV="1">
              <a:off x="4546" y="1034"/>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9" name="Line 138"/>
            <p:cNvSpPr>
              <a:spLocks noChangeShapeType="1"/>
            </p:cNvSpPr>
            <p:nvPr/>
          </p:nvSpPr>
          <p:spPr bwMode="auto">
            <a:xfrm>
              <a:off x="4613" y="1206"/>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0" name="Line 139"/>
            <p:cNvSpPr>
              <a:spLocks noChangeShapeType="1"/>
            </p:cNvSpPr>
            <p:nvPr/>
          </p:nvSpPr>
          <p:spPr bwMode="auto">
            <a:xfrm>
              <a:off x="4613" y="1044"/>
              <a:ext cx="0" cy="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51" name="Group 140"/>
          <p:cNvGrpSpPr>
            <a:grpSpLocks/>
          </p:cNvGrpSpPr>
          <p:nvPr/>
        </p:nvGrpSpPr>
        <p:grpSpPr bwMode="auto">
          <a:xfrm>
            <a:off x="170657" y="3803073"/>
            <a:ext cx="2906712" cy="273050"/>
            <a:chOff x="3488" y="1525"/>
            <a:chExt cx="1831" cy="172"/>
          </a:xfrm>
        </p:grpSpPr>
        <p:sp>
          <p:nvSpPr>
            <p:cNvPr id="152" name="Line 141"/>
            <p:cNvSpPr>
              <a:spLocks noChangeShapeType="1"/>
            </p:cNvSpPr>
            <p:nvPr/>
          </p:nvSpPr>
          <p:spPr bwMode="auto">
            <a:xfrm>
              <a:off x="4203" y="1688"/>
              <a:ext cx="679"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3" name="Line 142"/>
            <p:cNvSpPr>
              <a:spLocks noChangeShapeType="1"/>
            </p:cNvSpPr>
            <p:nvPr/>
          </p:nvSpPr>
          <p:spPr bwMode="auto">
            <a:xfrm flipV="1">
              <a:off x="3488" y="1687"/>
              <a:ext cx="65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4" name="Line 143"/>
            <p:cNvSpPr>
              <a:spLocks noChangeShapeType="1"/>
            </p:cNvSpPr>
            <p:nvPr/>
          </p:nvSpPr>
          <p:spPr bwMode="auto">
            <a:xfrm>
              <a:off x="4940" y="1678"/>
              <a:ext cx="379"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55" name="Group 144"/>
            <p:cNvGrpSpPr>
              <a:grpSpLocks/>
            </p:cNvGrpSpPr>
            <p:nvPr/>
          </p:nvGrpSpPr>
          <p:grpSpPr bwMode="auto">
            <a:xfrm>
              <a:off x="4133" y="1534"/>
              <a:ext cx="76" cy="163"/>
              <a:chOff x="3794" y="1753"/>
              <a:chExt cx="76" cy="163"/>
            </a:xfrm>
          </p:grpSpPr>
          <p:sp>
            <p:nvSpPr>
              <p:cNvPr id="160" name="Line 145"/>
              <p:cNvSpPr>
                <a:spLocks noChangeShapeType="1"/>
              </p:cNvSpPr>
              <p:nvPr/>
            </p:nvSpPr>
            <p:spPr bwMode="auto">
              <a:xfrm>
                <a:off x="3794" y="1754"/>
                <a:ext cx="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1" name="Line 146"/>
              <p:cNvSpPr>
                <a:spLocks noChangeShapeType="1"/>
              </p:cNvSpPr>
              <p:nvPr/>
            </p:nvSpPr>
            <p:spPr bwMode="auto">
              <a:xfrm flipV="1">
                <a:off x="3794" y="1753"/>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2" name="Line 147"/>
              <p:cNvSpPr>
                <a:spLocks noChangeShapeType="1"/>
              </p:cNvSpPr>
              <p:nvPr/>
            </p:nvSpPr>
            <p:spPr bwMode="auto">
              <a:xfrm>
                <a:off x="3862" y="1753"/>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56" name="Group 148"/>
            <p:cNvGrpSpPr>
              <a:grpSpLocks/>
            </p:cNvGrpSpPr>
            <p:nvPr/>
          </p:nvGrpSpPr>
          <p:grpSpPr bwMode="auto">
            <a:xfrm>
              <a:off x="4876" y="1525"/>
              <a:ext cx="76" cy="163"/>
              <a:chOff x="3794" y="1753"/>
              <a:chExt cx="76" cy="163"/>
            </a:xfrm>
          </p:grpSpPr>
          <p:sp>
            <p:nvSpPr>
              <p:cNvPr id="157" name="Line 149"/>
              <p:cNvSpPr>
                <a:spLocks noChangeShapeType="1"/>
              </p:cNvSpPr>
              <p:nvPr/>
            </p:nvSpPr>
            <p:spPr bwMode="auto">
              <a:xfrm>
                <a:off x="3794" y="1754"/>
                <a:ext cx="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8" name="Line 150"/>
              <p:cNvSpPr>
                <a:spLocks noChangeShapeType="1"/>
              </p:cNvSpPr>
              <p:nvPr/>
            </p:nvSpPr>
            <p:spPr bwMode="auto">
              <a:xfrm flipV="1">
                <a:off x="3794" y="1753"/>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9" name="Line 151"/>
              <p:cNvSpPr>
                <a:spLocks noChangeShapeType="1"/>
              </p:cNvSpPr>
              <p:nvPr/>
            </p:nvSpPr>
            <p:spPr bwMode="auto">
              <a:xfrm>
                <a:off x="3862" y="1753"/>
                <a:ext cx="0" cy="1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grpSp>
        <p:nvGrpSpPr>
          <p:cNvPr id="163" name="Group 206"/>
          <p:cNvGrpSpPr>
            <a:grpSpLocks/>
          </p:cNvGrpSpPr>
          <p:nvPr/>
        </p:nvGrpSpPr>
        <p:grpSpPr bwMode="auto">
          <a:xfrm>
            <a:off x="75657" y="4394479"/>
            <a:ext cx="9068343" cy="1743294"/>
            <a:chOff x="67" y="1979"/>
            <a:chExt cx="5693" cy="1836"/>
          </a:xfrm>
        </p:grpSpPr>
        <p:grpSp>
          <p:nvGrpSpPr>
            <p:cNvPr id="164" name="Group 162"/>
            <p:cNvGrpSpPr>
              <a:grpSpLocks/>
            </p:cNvGrpSpPr>
            <p:nvPr/>
          </p:nvGrpSpPr>
          <p:grpSpPr bwMode="auto">
            <a:xfrm>
              <a:off x="67" y="1979"/>
              <a:ext cx="5693" cy="1836"/>
              <a:chOff x="9" y="665"/>
              <a:chExt cx="5693" cy="1836"/>
            </a:xfrm>
          </p:grpSpPr>
          <p:pic>
            <p:nvPicPr>
              <p:cNvPr id="173" name="Picture 1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 y="665"/>
                <a:ext cx="5693" cy="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Text Box 164"/>
              <p:cNvSpPr txBox="1">
                <a:spLocks noChangeArrowheads="1"/>
              </p:cNvSpPr>
              <p:nvPr/>
            </p:nvSpPr>
            <p:spPr bwMode="auto">
              <a:xfrm>
                <a:off x="4495" y="1452"/>
                <a:ext cx="590" cy="154"/>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en-US" altLang="zh-CN" sz="1600"/>
                  <a:t>74LS160</a:t>
                </a:r>
              </a:p>
            </p:txBody>
          </p:sp>
          <p:sp>
            <p:nvSpPr>
              <p:cNvPr id="175" name="Rectangle 165"/>
              <p:cNvSpPr>
                <a:spLocks noChangeArrowheads="1"/>
              </p:cNvSpPr>
              <p:nvPr/>
            </p:nvSpPr>
            <p:spPr bwMode="auto">
              <a:xfrm>
                <a:off x="4402" y="1398"/>
                <a:ext cx="681" cy="91"/>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nchor="ctr">
                <a:spAutoFit/>
              </a:bodyPr>
              <a:lstStyle/>
              <a:p>
                <a:endParaRPr lang="zh-CN" altLang="en-US"/>
              </a:p>
            </p:txBody>
          </p:sp>
          <p:sp>
            <p:nvSpPr>
              <p:cNvPr id="176" name="Rectangle 166"/>
              <p:cNvSpPr>
                <a:spLocks noChangeArrowheads="1"/>
              </p:cNvSpPr>
              <p:nvPr/>
            </p:nvSpPr>
            <p:spPr bwMode="auto">
              <a:xfrm>
                <a:off x="2707" y="1407"/>
                <a:ext cx="681" cy="91"/>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nchor="ctr">
                <a:spAutoFit/>
              </a:bodyPr>
              <a:lstStyle/>
              <a:p>
                <a:endParaRPr lang="zh-CN" altLang="en-US"/>
              </a:p>
            </p:txBody>
          </p:sp>
          <p:sp>
            <p:nvSpPr>
              <p:cNvPr id="177" name="Rectangle 167"/>
              <p:cNvSpPr>
                <a:spLocks noChangeArrowheads="1"/>
              </p:cNvSpPr>
              <p:nvPr/>
            </p:nvSpPr>
            <p:spPr bwMode="auto">
              <a:xfrm>
                <a:off x="1029" y="1398"/>
                <a:ext cx="681" cy="91"/>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nchor="ctr">
                <a:spAutoFit/>
              </a:bodyPr>
              <a:lstStyle/>
              <a:p>
                <a:endParaRPr lang="zh-CN" altLang="en-US"/>
              </a:p>
            </p:txBody>
          </p:sp>
          <p:sp>
            <p:nvSpPr>
              <p:cNvPr id="178" name="Text Box 168"/>
              <p:cNvSpPr txBox="1">
                <a:spLocks noChangeArrowheads="1"/>
              </p:cNvSpPr>
              <p:nvPr/>
            </p:nvSpPr>
            <p:spPr bwMode="auto">
              <a:xfrm>
                <a:off x="2836" y="1426"/>
                <a:ext cx="499" cy="154"/>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en-US" altLang="zh-CN" sz="1600"/>
                  <a:t>74LS160</a:t>
                </a:r>
              </a:p>
            </p:txBody>
          </p:sp>
          <p:sp>
            <p:nvSpPr>
              <p:cNvPr id="179" name="Text Box 169"/>
              <p:cNvSpPr txBox="1">
                <a:spLocks noChangeArrowheads="1"/>
              </p:cNvSpPr>
              <p:nvPr/>
            </p:nvSpPr>
            <p:spPr bwMode="auto">
              <a:xfrm>
                <a:off x="1101" y="1435"/>
                <a:ext cx="590" cy="154"/>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en-US" altLang="zh-CN" sz="1600"/>
                  <a:t>74LS160</a:t>
                </a:r>
              </a:p>
            </p:txBody>
          </p:sp>
        </p:grpSp>
        <p:grpSp>
          <p:nvGrpSpPr>
            <p:cNvPr id="165" name="Group 198"/>
            <p:cNvGrpSpPr>
              <a:grpSpLocks/>
            </p:cNvGrpSpPr>
            <p:nvPr/>
          </p:nvGrpSpPr>
          <p:grpSpPr bwMode="auto">
            <a:xfrm>
              <a:off x="2200" y="2924"/>
              <a:ext cx="2068" cy="534"/>
              <a:chOff x="2173" y="1626"/>
              <a:chExt cx="2068" cy="534"/>
            </a:xfrm>
          </p:grpSpPr>
          <p:grpSp>
            <p:nvGrpSpPr>
              <p:cNvPr id="166" name="Group 199"/>
              <p:cNvGrpSpPr>
                <a:grpSpLocks/>
              </p:cNvGrpSpPr>
              <p:nvPr/>
            </p:nvGrpSpPr>
            <p:grpSpPr bwMode="auto">
              <a:xfrm>
                <a:off x="2200" y="1661"/>
                <a:ext cx="2041" cy="499"/>
                <a:chOff x="2200" y="1661"/>
                <a:chExt cx="2041" cy="499"/>
              </a:xfrm>
            </p:grpSpPr>
            <p:sp>
              <p:nvSpPr>
                <p:cNvPr id="168" name="Rectangle 200"/>
                <p:cNvSpPr>
                  <a:spLocks noChangeArrowheads="1"/>
                </p:cNvSpPr>
                <p:nvPr/>
              </p:nvSpPr>
              <p:spPr bwMode="auto">
                <a:xfrm>
                  <a:off x="4014" y="1673"/>
                  <a:ext cx="227" cy="79"/>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p>
                  <a:endParaRPr lang="zh-CN" altLang="en-US"/>
                </a:p>
              </p:txBody>
            </p:sp>
            <p:sp>
              <p:nvSpPr>
                <p:cNvPr id="169" name="Line 201"/>
                <p:cNvSpPr>
                  <a:spLocks noChangeShapeType="1"/>
                </p:cNvSpPr>
                <p:nvPr/>
              </p:nvSpPr>
              <p:spPr bwMode="auto">
                <a:xfrm flipH="1">
                  <a:off x="3878" y="1752"/>
                  <a:ext cx="3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0" name="Line 202"/>
                <p:cNvSpPr>
                  <a:spLocks noChangeShapeType="1"/>
                </p:cNvSpPr>
                <p:nvPr/>
              </p:nvSpPr>
              <p:spPr bwMode="auto">
                <a:xfrm>
                  <a:off x="3878" y="1752"/>
                  <a:ext cx="0" cy="4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1" name="Line 203"/>
                <p:cNvSpPr>
                  <a:spLocks noChangeShapeType="1"/>
                </p:cNvSpPr>
                <p:nvPr/>
              </p:nvSpPr>
              <p:spPr bwMode="auto">
                <a:xfrm flipH="1">
                  <a:off x="2200" y="2160"/>
                  <a:ext cx="167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2" name="Line 204"/>
                <p:cNvSpPr>
                  <a:spLocks noChangeShapeType="1"/>
                </p:cNvSpPr>
                <p:nvPr/>
              </p:nvSpPr>
              <p:spPr bwMode="auto">
                <a:xfrm flipV="1">
                  <a:off x="2200" y="1661"/>
                  <a:ext cx="0" cy="4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167" name="Oval 205"/>
              <p:cNvSpPr>
                <a:spLocks noChangeArrowheads="1"/>
              </p:cNvSpPr>
              <p:nvPr/>
            </p:nvSpPr>
            <p:spPr bwMode="auto">
              <a:xfrm>
                <a:off x="2173" y="1626"/>
                <a:ext cx="59" cy="48"/>
              </a:xfrm>
              <a:prstGeom prst="ellipse">
                <a:avLst/>
              </a:prstGeom>
              <a:solidFill>
                <a:schemeClr val="tx1"/>
              </a:solidFill>
              <a:ln w="19050" algn="ctr">
                <a:solidFill>
                  <a:schemeClr val="tx1"/>
                </a:solidFill>
                <a:round/>
                <a:headEnd/>
                <a:tailEnd/>
              </a:ln>
            </p:spPr>
            <p:txBody>
              <a:bodyPr lIns="0" tIns="0" rIns="0" bIns="0" anchor="ctr">
                <a:spAutoFit/>
              </a:bodyPr>
              <a:lstStyle/>
              <a:p>
                <a:endParaRPr lang="zh-CN" altLang="en-US"/>
              </a:p>
            </p:txBody>
          </p:sp>
        </p:grpSp>
      </p:grpSp>
      <p:sp>
        <p:nvSpPr>
          <p:cNvPr id="5" name="矩形 4"/>
          <p:cNvSpPr/>
          <p:nvPr/>
        </p:nvSpPr>
        <p:spPr>
          <a:xfrm>
            <a:off x="7057358" y="3891458"/>
            <a:ext cx="1582484" cy="369332"/>
          </a:xfrm>
          <a:prstGeom prst="rect">
            <a:avLst/>
          </a:prstGeom>
        </p:spPr>
        <p:txBody>
          <a:bodyPr wrap="none">
            <a:spAutoFit/>
          </a:bodyPr>
          <a:lstStyle/>
          <a:p>
            <a:r>
              <a:rPr lang="zh-CN" altLang="en-US" dirty="0">
                <a:solidFill>
                  <a:srgbClr val="FF0000"/>
                </a:solidFill>
              </a:rPr>
              <a:t>模</a:t>
            </a:r>
            <a:r>
              <a:rPr lang="en-US" altLang="zh-CN" dirty="0">
                <a:solidFill>
                  <a:srgbClr val="FF0000"/>
                </a:solidFill>
              </a:rPr>
              <a:t>1000</a:t>
            </a:r>
            <a:r>
              <a:rPr lang="zh-CN" altLang="en-US" dirty="0">
                <a:solidFill>
                  <a:srgbClr val="FF0000"/>
                </a:solidFill>
              </a:rPr>
              <a:t>计数器</a:t>
            </a:r>
          </a:p>
        </p:txBody>
      </p:sp>
      <p:sp>
        <p:nvSpPr>
          <p:cNvPr id="180" name="Oval 161"/>
          <p:cNvSpPr>
            <a:spLocks noChangeArrowheads="1"/>
          </p:cNvSpPr>
          <p:nvPr/>
        </p:nvSpPr>
        <p:spPr bwMode="auto">
          <a:xfrm>
            <a:off x="694532" y="5597606"/>
            <a:ext cx="914400" cy="5334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1" name="Oval 161"/>
          <p:cNvSpPr>
            <a:spLocks noChangeArrowheads="1"/>
          </p:cNvSpPr>
          <p:nvPr/>
        </p:nvSpPr>
        <p:spPr bwMode="auto">
          <a:xfrm>
            <a:off x="8235307" y="5058296"/>
            <a:ext cx="914400" cy="5334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Tree>
    <p:extLst>
      <p:ext uri="{BB962C8B-B14F-4D97-AF65-F5344CB8AC3E}">
        <p14:creationId xmlns:p14="http://schemas.microsoft.com/office/powerpoint/2010/main" val="2331362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06" y="796685"/>
            <a:ext cx="7409931" cy="289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116703" y="503805"/>
            <a:ext cx="8910594" cy="5985399"/>
          </a:xfrm>
        </p:spPr>
        <p:txBody>
          <a:bodyPr/>
          <a:lstStyle/>
          <a:p>
            <a:r>
              <a:rPr lang="zh-CN" altLang="en-US" sz="2400" dirty="0"/>
              <a:t>节拍脉冲产生器</a:t>
            </a:r>
            <a:endParaRPr lang="en-US" altLang="zh-CN" sz="24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第五节  定时脉冲产生器</a:t>
            </a:r>
          </a:p>
        </p:txBody>
      </p:sp>
      <p:sp>
        <p:nvSpPr>
          <p:cNvPr id="59" name="Text Box 9"/>
          <p:cNvSpPr txBox="1">
            <a:spLocks noChangeArrowheads="1"/>
          </p:cNvSpPr>
          <p:nvPr/>
        </p:nvSpPr>
        <p:spPr bwMode="auto">
          <a:xfrm>
            <a:off x="486681" y="3713683"/>
            <a:ext cx="4038600" cy="4159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dirty="0"/>
              <a:t>8</a:t>
            </a:r>
            <a:r>
              <a:rPr kumimoji="1" lang="zh-CN" altLang="en-US" sz="2000" dirty="0"/>
              <a:t>位环型计数器构成的脉冲分配器</a:t>
            </a:r>
          </a:p>
        </p:txBody>
      </p:sp>
      <p:grpSp>
        <p:nvGrpSpPr>
          <p:cNvPr id="61" name="Group 65"/>
          <p:cNvGrpSpPr>
            <a:grpSpLocks/>
          </p:cNvGrpSpPr>
          <p:nvPr/>
        </p:nvGrpSpPr>
        <p:grpSpPr bwMode="auto">
          <a:xfrm>
            <a:off x="5067034" y="3435594"/>
            <a:ext cx="3888860" cy="2922587"/>
            <a:chOff x="3264" y="2137"/>
            <a:chExt cx="2310" cy="2165"/>
          </a:xfrm>
        </p:grpSpPr>
        <p:pic>
          <p:nvPicPr>
            <p:cNvPr id="63" name="Picture 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 y="2137"/>
              <a:ext cx="2092" cy="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 Box 38"/>
            <p:cNvSpPr txBox="1">
              <a:spLocks noChangeArrowheads="1"/>
            </p:cNvSpPr>
            <p:nvPr/>
          </p:nvSpPr>
          <p:spPr bwMode="auto">
            <a:xfrm>
              <a:off x="3354" y="2719"/>
              <a:ext cx="305" cy="192"/>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Q</a:t>
              </a:r>
              <a:r>
                <a:rPr kumimoji="1" lang="en-US" altLang="zh-CN" sz="1400" baseline="-25000">
                  <a:solidFill>
                    <a:srgbClr val="1C1C1C"/>
                  </a:solidFill>
                </a:rPr>
                <a:t>1</a:t>
              </a:r>
              <a:endParaRPr kumimoji="1" lang="en-US" altLang="zh-CN" sz="1400">
                <a:solidFill>
                  <a:srgbClr val="1C1C1C"/>
                </a:solidFill>
              </a:endParaRPr>
            </a:p>
          </p:txBody>
        </p:sp>
        <p:sp>
          <p:nvSpPr>
            <p:cNvPr id="65" name="Text Box 39"/>
            <p:cNvSpPr txBox="1">
              <a:spLocks noChangeArrowheads="1"/>
            </p:cNvSpPr>
            <p:nvPr/>
          </p:nvSpPr>
          <p:spPr bwMode="auto">
            <a:xfrm>
              <a:off x="3354" y="2965"/>
              <a:ext cx="305" cy="192"/>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Q</a:t>
              </a:r>
              <a:r>
                <a:rPr kumimoji="1" lang="en-US" altLang="zh-CN" sz="1400" baseline="-25000">
                  <a:solidFill>
                    <a:srgbClr val="1C1C1C"/>
                  </a:solidFill>
                </a:rPr>
                <a:t>2</a:t>
              </a:r>
              <a:endParaRPr kumimoji="1" lang="en-US" altLang="zh-CN" sz="1400">
                <a:solidFill>
                  <a:srgbClr val="1C1C1C"/>
                </a:solidFill>
              </a:endParaRPr>
            </a:p>
          </p:txBody>
        </p:sp>
        <p:sp>
          <p:nvSpPr>
            <p:cNvPr id="66" name="Text Box 40"/>
            <p:cNvSpPr txBox="1">
              <a:spLocks noChangeArrowheads="1"/>
            </p:cNvSpPr>
            <p:nvPr/>
          </p:nvSpPr>
          <p:spPr bwMode="auto">
            <a:xfrm>
              <a:off x="3382" y="3185"/>
              <a:ext cx="305" cy="192"/>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Q</a:t>
              </a:r>
              <a:r>
                <a:rPr kumimoji="1" lang="en-US" altLang="zh-CN" sz="1400" baseline="-25000">
                  <a:solidFill>
                    <a:srgbClr val="1C1C1C"/>
                  </a:solidFill>
                </a:rPr>
                <a:t>3</a:t>
              </a:r>
              <a:endParaRPr kumimoji="1" lang="en-US" altLang="zh-CN" sz="1400">
                <a:solidFill>
                  <a:srgbClr val="1C1C1C"/>
                </a:solidFill>
              </a:endParaRPr>
            </a:p>
          </p:txBody>
        </p:sp>
        <p:sp>
          <p:nvSpPr>
            <p:cNvPr id="67" name="Text Box 41"/>
            <p:cNvSpPr txBox="1">
              <a:spLocks noChangeArrowheads="1"/>
            </p:cNvSpPr>
            <p:nvPr/>
          </p:nvSpPr>
          <p:spPr bwMode="auto">
            <a:xfrm>
              <a:off x="3390" y="3410"/>
              <a:ext cx="305" cy="192"/>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Q</a:t>
              </a:r>
              <a:r>
                <a:rPr kumimoji="1" lang="en-US" altLang="zh-CN" sz="1400" baseline="-25000">
                  <a:solidFill>
                    <a:srgbClr val="1C1C1C"/>
                  </a:solidFill>
                </a:rPr>
                <a:t>4</a:t>
              </a:r>
              <a:endParaRPr kumimoji="1" lang="en-US" altLang="zh-CN" sz="1400">
                <a:solidFill>
                  <a:srgbClr val="1C1C1C"/>
                </a:solidFill>
              </a:endParaRPr>
            </a:p>
          </p:txBody>
        </p:sp>
        <p:sp>
          <p:nvSpPr>
            <p:cNvPr id="68" name="Text Box 42"/>
            <p:cNvSpPr txBox="1">
              <a:spLocks noChangeArrowheads="1"/>
            </p:cNvSpPr>
            <p:nvPr/>
          </p:nvSpPr>
          <p:spPr bwMode="auto">
            <a:xfrm>
              <a:off x="3391" y="3631"/>
              <a:ext cx="305" cy="192"/>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Q</a:t>
              </a:r>
              <a:r>
                <a:rPr kumimoji="1" lang="en-US" altLang="zh-CN" sz="1400" baseline="-25000">
                  <a:solidFill>
                    <a:srgbClr val="1C1C1C"/>
                  </a:solidFill>
                </a:rPr>
                <a:t>5</a:t>
              </a:r>
              <a:endParaRPr kumimoji="1" lang="en-US" altLang="zh-CN" sz="1400">
                <a:solidFill>
                  <a:srgbClr val="1C1C1C"/>
                </a:solidFill>
              </a:endParaRPr>
            </a:p>
          </p:txBody>
        </p:sp>
        <p:sp>
          <p:nvSpPr>
            <p:cNvPr id="69" name="Text Box 43"/>
            <p:cNvSpPr txBox="1">
              <a:spLocks noChangeArrowheads="1"/>
            </p:cNvSpPr>
            <p:nvPr/>
          </p:nvSpPr>
          <p:spPr bwMode="auto">
            <a:xfrm>
              <a:off x="3381" y="3855"/>
              <a:ext cx="305" cy="192"/>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Q</a:t>
              </a:r>
              <a:r>
                <a:rPr kumimoji="1" lang="en-US" altLang="zh-CN" sz="1400" baseline="-25000">
                  <a:solidFill>
                    <a:srgbClr val="1C1C1C"/>
                  </a:solidFill>
                </a:rPr>
                <a:t>6</a:t>
              </a:r>
              <a:endParaRPr kumimoji="1" lang="en-US" altLang="zh-CN" sz="1400">
                <a:solidFill>
                  <a:srgbClr val="1C1C1C"/>
                </a:solidFill>
              </a:endParaRPr>
            </a:p>
          </p:txBody>
        </p:sp>
        <p:sp>
          <p:nvSpPr>
            <p:cNvPr id="70" name="Text Box 44"/>
            <p:cNvSpPr txBox="1">
              <a:spLocks noChangeArrowheads="1"/>
            </p:cNvSpPr>
            <p:nvPr/>
          </p:nvSpPr>
          <p:spPr bwMode="auto">
            <a:xfrm>
              <a:off x="3354" y="4088"/>
              <a:ext cx="305" cy="192"/>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Q</a:t>
              </a:r>
              <a:r>
                <a:rPr kumimoji="1" lang="en-US" altLang="zh-CN" sz="1400" baseline="-25000">
                  <a:solidFill>
                    <a:srgbClr val="1C1C1C"/>
                  </a:solidFill>
                </a:rPr>
                <a:t>7</a:t>
              </a:r>
              <a:endParaRPr kumimoji="1" lang="en-US" altLang="zh-CN" sz="1400">
                <a:solidFill>
                  <a:srgbClr val="1C1C1C"/>
                </a:solidFill>
              </a:endParaRPr>
            </a:p>
          </p:txBody>
        </p:sp>
        <p:sp>
          <p:nvSpPr>
            <p:cNvPr id="71" name="Text Box 45"/>
            <p:cNvSpPr txBox="1">
              <a:spLocks noChangeArrowheads="1"/>
            </p:cNvSpPr>
            <p:nvPr/>
          </p:nvSpPr>
          <p:spPr bwMode="auto">
            <a:xfrm>
              <a:off x="3334" y="2470"/>
              <a:ext cx="317" cy="192"/>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Q</a:t>
              </a:r>
              <a:r>
                <a:rPr kumimoji="1" lang="en-US" altLang="zh-CN" sz="1400" baseline="-25000">
                  <a:solidFill>
                    <a:srgbClr val="1C1C1C"/>
                  </a:solidFill>
                </a:rPr>
                <a:t>0</a:t>
              </a:r>
              <a:endParaRPr kumimoji="1" lang="en-US" altLang="zh-CN" sz="1400">
                <a:solidFill>
                  <a:srgbClr val="1C1C1C"/>
                </a:solidFill>
              </a:endParaRPr>
            </a:p>
          </p:txBody>
        </p:sp>
        <p:sp>
          <p:nvSpPr>
            <p:cNvPr id="72" name="Text Box 46"/>
            <p:cNvSpPr txBox="1">
              <a:spLocks noChangeArrowheads="1"/>
            </p:cNvSpPr>
            <p:nvPr/>
          </p:nvSpPr>
          <p:spPr bwMode="auto">
            <a:xfrm>
              <a:off x="3264" y="2266"/>
              <a:ext cx="368" cy="23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dirty="0">
                  <a:solidFill>
                    <a:srgbClr val="1C1C1C"/>
                  </a:solidFill>
                </a:rPr>
                <a:t>CP</a:t>
              </a:r>
            </a:p>
          </p:txBody>
        </p:sp>
        <p:sp>
          <p:nvSpPr>
            <p:cNvPr id="73" name="Text Box 47"/>
            <p:cNvSpPr txBox="1">
              <a:spLocks noChangeArrowheads="1"/>
            </p:cNvSpPr>
            <p:nvPr/>
          </p:nvSpPr>
          <p:spPr bwMode="auto">
            <a:xfrm>
              <a:off x="3843" y="2729"/>
              <a:ext cx="131" cy="13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T</a:t>
              </a:r>
              <a:r>
                <a:rPr kumimoji="1" lang="en-US" altLang="zh-CN" sz="1400" baseline="-25000">
                  <a:solidFill>
                    <a:srgbClr val="1C1C1C"/>
                  </a:solidFill>
                </a:rPr>
                <a:t>1 </a:t>
              </a:r>
              <a:endParaRPr kumimoji="1" lang="en-US" altLang="zh-CN" sz="1400">
                <a:solidFill>
                  <a:srgbClr val="1C1C1C"/>
                </a:solidFill>
              </a:endParaRPr>
            </a:p>
          </p:txBody>
        </p:sp>
        <p:sp>
          <p:nvSpPr>
            <p:cNvPr id="74" name="Text Box 48"/>
            <p:cNvSpPr txBox="1">
              <a:spLocks noChangeArrowheads="1"/>
            </p:cNvSpPr>
            <p:nvPr/>
          </p:nvSpPr>
          <p:spPr bwMode="auto">
            <a:xfrm>
              <a:off x="3615" y="2510"/>
              <a:ext cx="187" cy="13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T</a:t>
              </a:r>
              <a:r>
                <a:rPr kumimoji="1" lang="en-US" altLang="zh-CN" sz="1400" baseline="-25000">
                  <a:solidFill>
                    <a:srgbClr val="1C1C1C"/>
                  </a:solidFill>
                </a:rPr>
                <a:t>0</a:t>
              </a:r>
              <a:endParaRPr kumimoji="1" lang="en-US" altLang="zh-CN" sz="1400">
                <a:solidFill>
                  <a:srgbClr val="1C1C1C"/>
                </a:solidFill>
              </a:endParaRPr>
            </a:p>
          </p:txBody>
        </p:sp>
        <p:sp>
          <p:nvSpPr>
            <p:cNvPr id="75" name="Text Box 49"/>
            <p:cNvSpPr txBox="1">
              <a:spLocks noChangeArrowheads="1"/>
            </p:cNvSpPr>
            <p:nvPr/>
          </p:nvSpPr>
          <p:spPr bwMode="auto">
            <a:xfrm>
              <a:off x="4176" y="3212"/>
              <a:ext cx="144" cy="13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T</a:t>
              </a:r>
              <a:r>
                <a:rPr kumimoji="1" lang="en-US" altLang="zh-CN" sz="1400" baseline="-25000">
                  <a:solidFill>
                    <a:srgbClr val="1C1C1C"/>
                  </a:solidFill>
                </a:rPr>
                <a:t>3</a:t>
              </a:r>
              <a:endParaRPr kumimoji="1" lang="en-US" altLang="zh-CN" sz="1400">
                <a:solidFill>
                  <a:srgbClr val="1C1C1C"/>
                </a:solidFill>
              </a:endParaRPr>
            </a:p>
          </p:txBody>
        </p:sp>
        <p:sp>
          <p:nvSpPr>
            <p:cNvPr id="76" name="Text Box 50"/>
            <p:cNvSpPr txBox="1">
              <a:spLocks noChangeArrowheads="1"/>
            </p:cNvSpPr>
            <p:nvPr/>
          </p:nvSpPr>
          <p:spPr bwMode="auto">
            <a:xfrm>
              <a:off x="4016" y="2966"/>
              <a:ext cx="134" cy="13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dirty="0">
                  <a:solidFill>
                    <a:srgbClr val="1C1C1C"/>
                  </a:solidFill>
                </a:rPr>
                <a:t>T</a:t>
              </a:r>
              <a:r>
                <a:rPr kumimoji="1" lang="en-US" altLang="zh-CN" sz="1400" baseline="-25000" dirty="0">
                  <a:solidFill>
                    <a:srgbClr val="1C1C1C"/>
                  </a:solidFill>
                </a:rPr>
                <a:t>2                    </a:t>
              </a:r>
              <a:endParaRPr kumimoji="1" lang="en-US" altLang="zh-CN" sz="1400" dirty="0">
                <a:solidFill>
                  <a:srgbClr val="1C1C1C"/>
                </a:solidFill>
              </a:endParaRPr>
            </a:p>
          </p:txBody>
        </p:sp>
        <p:sp>
          <p:nvSpPr>
            <p:cNvPr id="77" name="Text Box 51"/>
            <p:cNvSpPr txBox="1">
              <a:spLocks noChangeArrowheads="1"/>
            </p:cNvSpPr>
            <p:nvPr/>
          </p:nvSpPr>
          <p:spPr bwMode="auto">
            <a:xfrm>
              <a:off x="4341" y="3444"/>
              <a:ext cx="136" cy="13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T</a:t>
              </a:r>
              <a:r>
                <a:rPr kumimoji="1" lang="en-US" altLang="zh-CN" sz="1400" baseline="-25000">
                  <a:solidFill>
                    <a:srgbClr val="1C1C1C"/>
                  </a:solidFill>
                </a:rPr>
                <a:t>4</a:t>
              </a:r>
              <a:endParaRPr kumimoji="1" lang="en-US" altLang="zh-CN" sz="1400">
                <a:solidFill>
                  <a:srgbClr val="1C1C1C"/>
                </a:solidFill>
              </a:endParaRPr>
            </a:p>
          </p:txBody>
        </p:sp>
        <p:sp>
          <p:nvSpPr>
            <p:cNvPr id="78" name="Text Box 52"/>
            <p:cNvSpPr txBox="1">
              <a:spLocks noChangeArrowheads="1"/>
            </p:cNvSpPr>
            <p:nvPr/>
          </p:nvSpPr>
          <p:spPr bwMode="auto">
            <a:xfrm>
              <a:off x="4524" y="3661"/>
              <a:ext cx="137" cy="13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T</a:t>
              </a:r>
              <a:r>
                <a:rPr kumimoji="1" lang="en-US" altLang="zh-CN" sz="1400" baseline="-25000">
                  <a:solidFill>
                    <a:srgbClr val="1C1C1C"/>
                  </a:solidFill>
                </a:rPr>
                <a:t>5</a:t>
              </a:r>
              <a:endParaRPr kumimoji="1" lang="en-US" altLang="zh-CN" sz="1400">
                <a:solidFill>
                  <a:srgbClr val="1C1C1C"/>
                </a:solidFill>
              </a:endParaRPr>
            </a:p>
          </p:txBody>
        </p:sp>
        <p:sp>
          <p:nvSpPr>
            <p:cNvPr id="79" name="Text Box 53"/>
            <p:cNvSpPr txBox="1">
              <a:spLocks noChangeArrowheads="1"/>
            </p:cNvSpPr>
            <p:nvPr/>
          </p:nvSpPr>
          <p:spPr bwMode="auto">
            <a:xfrm>
              <a:off x="4684" y="3911"/>
              <a:ext cx="125" cy="13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T</a:t>
              </a:r>
              <a:r>
                <a:rPr kumimoji="1" lang="en-US" altLang="zh-CN" sz="1400" baseline="-25000">
                  <a:solidFill>
                    <a:srgbClr val="1C1C1C"/>
                  </a:solidFill>
                </a:rPr>
                <a:t>6             </a:t>
              </a:r>
              <a:endParaRPr kumimoji="1" lang="en-US" altLang="zh-CN" sz="1400">
                <a:solidFill>
                  <a:srgbClr val="1C1C1C"/>
                </a:solidFill>
              </a:endParaRPr>
            </a:p>
          </p:txBody>
        </p:sp>
        <p:sp>
          <p:nvSpPr>
            <p:cNvPr id="80" name="Text Box 54"/>
            <p:cNvSpPr txBox="1">
              <a:spLocks noChangeArrowheads="1"/>
            </p:cNvSpPr>
            <p:nvPr/>
          </p:nvSpPr>
          <p:spPr bwMode="auto">
            <a:xfrm>
              <a:off x="4887" y="4110"/>
              <a:ext cx="125" cy="13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T</a:t>
              </a:r>
              <a:r>
                <a:rPr kumimoji="1" lang="en-US" altLang="zh-CN" sz="1400" baseline="-25000">
                  <a:solidFill>
                    <a:srgbClr val="1C1C1C"/>
                  </a:solidFill>
                </a:rPr>
                <a:t>7</a:t>
              </a:r>
              <a:endParaRPr kumimoji="1" lang="en-US" altLang="zh-CN" sz="1400">
                <a:solidFill>
                  <a:srgbClr val="1C1C1C"/>
                </a:solidFill>
              </a:endParaRPr>
            </a:p>
          </p:txBody>
        </p:sp>
        <p:sp>
          <p:nvSpPr>
            <p:cNvPr id="81" name="Text Box 55"/>
            <p:cNvSpPr txBox="1">
              <a:spLocks noChangeArrowheads="1"/>
            </p:cNvSpPr>
            <p:nvPr/>
          </p:nvSpPr>
          <p:spPr bwMode="auto">
            <a:xfrm>
              <a:off x="5034" y="2477"/>
              <a:ext cx="168" cy="134"/>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400">
                  <a:solidFill>
                    <a:srgbClr val="1C1C1C"/>
                  </a:solidFill>
                </a:rPr>
                <a:t>T</a:t>
              </a:r>
              <a:r>
                <a:rPr kumimoji="1" lang="en-US" altLang="zh-CN" sz="1400" baseline="-25000">
                  <a:solidFill>
                    <a:srgbClr val="1C1C1C"/>
                  </a:solidFill>
                </a:rPr>
                <a:t>0</a:t>
              </a:r>
              <a:endParaRPr kumimoji="1" lang="en-US" altLang="zh-CN" sz="1400">
                <a:solidFill>
                  <a:srgbClr val="1C1C1C"/>
                </a:solidFill>
              </a:endParaRPr>
            </a:p>
          </p:txBody>
        </p:sp>
      </p:grpSp>
      <p:grpSp>
        <p:nvGrpSpPr>
          <p:cNvPr id="27" name="Group 84"/>
          <p:cNvGrpSpPr>
            <a:grpSpLocks/>
          </p:cNvGrpSpPr>
          <p:nvPr/>
        </p:nvGrpSpPr>
        <p:grpSpPr bwMode="auto">
          <a:xfrm>
            <a:off x="1286781" y="4273679"/>
            <a:ext cx="1524000" cy="2438400"/>
            <a:chOff x="1872" y="2112"/>
            <a:chExt cx="960" cy="1536"/>
          </a:xfrm>
        </p:grpSpPr>
        <p:sp>
          <p:nvSpPr>
            <p:cNvPr id="28" name="Text Box 68"/>
            <p:cNvSpPr txBox="1">
              <a:spLocks noChangeArrowheads="1"/>
            </p:cNvSpPr>
            <p:nvPr/>
          </p:nvSpPr>
          <p:spPr bwMode="auto">
            <a:xfrm>
              <a:off x="1872" y="3072"/>
              <a:ext cx="960" cy="262"/>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ctr" eaLnBrk="1" hangingPunct="1"/>
              <a:r>
                <a:rPr kumimoji="1" lang="zh-CN" altLang="en-US" sz="2000" dirty="0"/>
                <a:t>计数器</a:t>
              </a:r>
            </a:p>
          </p:txBody>
        </p:sp>
        <p:sp>
          <p:nvSpPr>
            <p:cNvPr id="29" name="Text Box 69"/>
            <p:cNvSpPr txBox="1">
              <a:spLocks noChangeArrowheads="1"/>
            </p:cNvSpPr>
            <p:nvPr/>
          </p:nvSpPr>
          <p:spPr bwMode="auto">
            <a:xfrm>
              <a:off x="1872" y="2448"/>
              <a:ext cx="960" cy="2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ctr" eaLnBrk="1" hangingPunct="1"/>
              <a:r>
                <a:rPr kumimoji="1" lang="zh-CN" altLang="en-US" sz="2000" dirty="0">
                  <a:solidFill>
                    <a:srgbClr val="FF0000"/>
                  </a:solidFill>
                </a:rPr>
                <a:t>译码器</a:t>
              </a:r>
            </a:p>
          </p:txBody>
        </p:sp>
        <p:sp>
          <p:nvSpPr>
            <p:cNvPr id="30" name="Line 71"/>
            <p:cNvSpPr>
              <a:spLocks noChangeShapeType="1"/>
            </p:cNvSpPr>
            <p:nvPr/>
          </p:nvSpPr>
          <p:spPr bwMode="auto">
            <a:xfrm flipV="1">
              <a:off x="2352" y="3312"/>
              <a:ext cx="0" cy="336"/>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 name="Line 72"/>
            <p:cNvSpPr>
              <a:spLocks noChangeShapeType="1"/>
            </p:cNvSpPr>
            <p:nvPr/>
          </p:nvSpPr>
          <p:spPr bwMode="auto">
            <a:xfrm flipV="1">
              <a:off x="1968" y="2736"/>
              <a:ext cx="0" cy="336"/>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2" name="Line 73"/>
            <p:cNvSpPr>
              <a:spLocks noChangeShapeType="1"/>
            </p:cNvSpPr>
            <p:nvPr/>
          </p:nvSpPr>
          <p:spPr bwMode="auto">
            <a:xfrm flipV="1">
              <a:off x="2112" y="2736"/>
              <a:ext cx="0" cy="336"/>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 name="Line 74"/>
            <p:cNvSpPr>
              <a:spLocks noChangeShapeType="1"/>
            </p:cNvSpPr>
            <p:nvPr/>
          </p:nvSpPr>
          <p:spPr bwMode="auto">
            <a:xfrm flipV="1">
              <a:off x="2304" y="2736"/>
              <a:ext cx="0" cy="336"/>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4" name="Line 75"/>
            <p:cNvSpPr>
              <a:spLocks noChangeShapeType="1"/>
            </p:cNvSpPr>
            <p:nvPr/>
          </p:nvSpPr>
          <p:spPr bwMode="auto">
            <a:xfrm flipV="1">
              <a:off x="2640" y="2736"/>
              <a:ext cx="0" cy="336"/>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 name="Line 76"/>
            <p:cNvSpPr>
              <a:spLocks noChangeShapeType="1"/>
            </p:cNvSpPr>
            <p:nvPr/>
          </p:nvSpPr>
          <p:spPr bwMode="auto">
            <a:xfrm flipV="1">
              <a:off x="1968" y="2112"/>
              <a:ext cx="0" cy="336"/>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6" name="Line 77"/>
            <p:cNvSpPr>
              <a:spLocks noChangeShapeType="1"/>
            </p:cNvSpPr>
            <p:nvPr/>
          </p:nvSpPr>
          <p:spPr bwMode="auto">
            <a:xfrm flipV="1">
              <a:off x="2160" y="2112"/>
              <a:ext cx="0" cy="336"/>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7" name="Line 78"/>
            <p:cNvSpPr>
              <a:spLocks noChangeShapeType="1"/>
            </p:cNvSpPr>
            <p:nvPr/>
          </p:nvSpPr>
          <p:spPr bwMode="auto">
            <a:xfrm flipV="1">
              <a:off x="2352" y="2112"/>
              <a:ext cx="0" cy="336"/>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 name="Line 79"/>
            <p:cNvSpPr>
              <a:spLocks noChangeShapeType="1"/>
            </p:cNvSpPr>
            <p:nvPr/>
          </p:nvSpPr>
          <p:spPr bwMode="auto">
            <a:xfrm flipV="1">
              <a:off x="2640" y="2112"/>
              <a:ext cx="0" cy="336"/>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 name="Text Box 81"/>
            <p:cNvSpPr txBox="1">
              <a:spLocks noChangeArrowheads="1"/>
            </p:cNvSpPr>
            <p:nvPr/>
          </p:nvSpPr>
          <p:spPr bwMode="auto">
            <a:xfrm>
              <a:off x="2352" y="216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40" name="Text Box 82"/>
            <p:cNvSpPr txBox="1">
              <a:spLocks noChangeArrowheads="1"/>
            </p:cNvSpPr>
            <p:nvPr/>
          </p:nvSpPr>
          <p:spPr bwMode="auto">
            <a:xfrm>
              <a:off x="2331" y="2775"/>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grpSp>
      <p:sp>
        <p:nvSpPr>
          <p:cNvPr id="41" name="Text Box 4"/>
          <p:cNvSpPr txBox="1">
            <a:spLocks noChangeArrowheads="1"/>
          </p:cNvSpPr>
          <p:nvPr/>
        </p:nvSpPr>
        <p:spPr bwMode="auto">
          <a:xfrm>
            <a:off x="3276600" y="5810104"/>
            <a:ext cx="1295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实现分频</a:t>
            </a:r>
          </a:p>
        </p:txBody>
      </p:sp>
      <p:sp>
        <p:nvSpPr>
          <p:cNvPr id="42" name="Text Box 4"/>
          <p:cNvSpPr txBox="1">
            <a:spLocks noChangeArrowheads="1"/>
          </p:cNvSpPr>
          <p:nvPr/>
        </p:nvSpPr>
        <p:spPr bwMode="auto">
          <a:xfrm>
            <a:off x="3047852" y="4616125"/>
            <a:ext cx="2328944"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组合分频输出，形成不同的节拍脉冲</a:t>
            </a:r>
          </a:p>
        </p:txBody>
      </p:sp>
    </p:spTree>
    <p:extLst>
      <p:ext uri="{BB962C8B-B14F-4D97-AF65-F5344CB8AC3E}">
        <p14:creationId xmlns:p14="http://schemas.microsoft.com/office/powerpoint/2010/main" val="17631576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556799" y="429847"/>
            <a:ext cx="2970197" cy="1313565"/>
          </a:xfrm>
        </p:spPr>
        <p:txBody>
          <a:bodyPr/>
          <a:lstStyle/>
          <a:p>
            <a:r>
              <a:rPr lang="zh-CN" altLang="en-US" sz="8800" dirty="0"/>
              <a:t>作业</a:t>
            </a:r>
          </a:p>
        </p:txBody>
      </p:sp>
      <p:sp>
        <p:nvSpPr>
          <p:cNvPr id="7" name="内容占位符 6"/>
          <p:cNvSpPr>
            <a:spLocks noGrp="1"/>
          </p:cNvSpPr>
          <p:nvPr>
            <p:ph sz="half" idx="1"/>
          </p:nvPr>
        </p:nvSpPr>
        <p:spPr>
          <a:xfrm>
            <a:off x="386721" y="2573943"/>
            <a:ext cx="4305929" cy="3750657"/>
          </a:xfrm>
        </p:spPr>
        <p:txBody>
          <a:bodyPr/>
          <a:lstStyle/>
          <a:p>
            <a:r>
              <a:rPr lang="zh-CN" altLang="en-US" dirty="0"/>
              <a:t>习题</a:t>
            </a:r>
            <a:r>
              <a:rPr lang="en-US" altLang="zh-CN" dirty="0"/>
              <a:t>P104</a:t>
            </a:r>
            <a:r>
              <a:rPr lang="zh-CN" altLang="en-US" dirty="0"/>
              <a:t>，第</a:t>
            </a:r>
            <a:r>
              <a:rPr lang="en-US" altLang="zh-CN" dirty="0"/>
              <a:t>6</a:t>
            </a:r>
            <a:r>
              <a:rPr lang="zh-CN" altLang="en-US" dirty="0"/>
              <a:t>，</a:t>
            </a:r>
            <a:r>
              <a:rPr lang="en-US" altLang="zh-CN" dirty="0"/>
              <a:t>11,15</a:t>
            </a:r>
            <a:r>
              <a:rPr lang="zh-CN" altLang="en-US" dirty="0"/>
              <a:t>题</a:t>
            </a:r>
          </a:p>
        </p:txBody>
      </p:sp>
      <p:sp>
        <p:nvSpPr>
          <p:cNvPr id="8" name="内容占位符 7"/>
          <p:cNvSpPr>
            <a:spLocks noGrp="1"/>
          </p:cNvSpPr>
          <p:nvPr>
            <p:ph sz="half" idx="2"/>
          </p:nvPr>
        </p:nvSpPr>
        <p:spPr>
          <a:xfrm>
            <a:off x="4797015" y="548808"/>
            <a:ext cx="4010435" cy="5775792"/>
          </a:xfrm>
        </p:spPr>
        <p:style>
          <a:lnRef idx="1">
            <a:schemeClr val="accent4"/>
          </a:lnRef>
          <a:fillRef idx="2">
            <a:schemeClr val="accent4"/>
          </a:fillRef>
          <a:effectRef idx="1">
            <a:schemeClr val="accent4"/>
          </a:effectRef>
          <a:fontRef idx="minor">
            <a:schemeClr val="dk1"/>
          </a:fontRef>
        </p:style>
        <p:txBody>
          <a:bodyPr/>
          <a:lstStyle/>
          <a:p>
            <a:r>
              <a:rPr lang="zh-CN" altLang="en-US" i="1" u="sng" dirty="0"/>
              <a:t>加分作业</a:t>
            </a:r>
            <a:endParaRPr lang="en-US" altLang="zh-CN" i="1" u="sng"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 y="1"/>
            <a:ext cx="1548038" cy="232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30489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633" y="1808892"/>
            <a:ext cx="6754634" cy="597087"/>
          </a:xfrm>
        </p:spPr>
        <p:txBody>
          <a:bodyPr/>
          <a:lstStyle/>
          <a:p>
            <a:r>
              <a:rPr lang="zh-CN" altLang="en-US" dirty="0"/>
              <a:t>第六节  同步时序逻辑分析</a:t>
            </a:r>
          </a:p>
        </p:txBody>
      </p:sp>
      <p:sp>
        <p:nvSpPr>
          <p:cNvPr id="4" name="标题 3"/>
          <p:cNvSpPr txBox="1">
            <a:spLocks/>
          </p:cNvSpPr>
          <p:nvPr/>
        </p:nvSpPr>
        <p:spPr bwMode="auto">
          <a:xfrm>
            <a:off x="1691808" y="593811"/>
            <a:ext cx="6480432"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97000"/>
              </a:lnSpc>
              <a:spcBef>
                <a:spcPct val="0"/>
              </a:spcBef>
              <a:spcAft>
                <a:spcPct val="0"/>
              </a:spcAft>
              <a:defRPr sz="4000" b="1" cap="all">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sz="6000" dirty="0"/>
              <a:t>第四章  时序逻辑</a:t>
            </a:r>
          </a:p>
        </p:txBody>
      </p:sp>
      <p:sp>
        <p:nvSpPr>
          <p:cNvPr id="5" name="内容占位符 4"/>
          <p:cNvSpPr txBox="1">
            <a:spLocks/>
          </p:cNvSpPr>
          <p:nvPr/>
        </p:nvSpPr>
        <p:spPr bwMode="auto">
          <a:xfrm>
            <a:off x="2186841" y="2663949"/>
            <a:ext cx="5670378" cy="21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marL="342900" indent="-342900">
              <a:buFont typeface="Wingdings" pitchFamily="2" charset="2"/>
              <a:buChar char="Ø"/>
            </a:pPr>
            <a:r>
              <a:rPr kumimoji="1" lang="zh-CN" altLang="en-US" dirty="0"/>
              <a:t>时序电路的分类</a:t>
            </a:r>
            <a:endParaRPr lang="zh-CN" altLang="en-US" dirty="0"/>
          </a:p>
          <a:p>
            <a:pPr marL="342900" indent="-342900">
              <a:buFont typeface="Wingdings" pitchFamily="2" charset="2"/>
              <a:buChar char="Ø"/>
            </a:pPr>
            <a:r>
              <a:rPr kumimoji="1" lang="zh-CN" altLang="en-US" dirty="0"/>
              <a:t>状态转移表</a:t>
            </a:r>
            <a:endParaRPr lang="en-US" altLang="zh-CN" dirty="0"/>
          </a:p>
          <a:p>
            <a:pPr marL="342900" indent="-342900">
              <a:buFont typeface="Wingdings" pitchFamily="2" charset="2"/>
              <a:buChar char="Ø"/>
            </a:pPr>
            <a:r>
              <a:rPr kumimoji="1" lang="zh-CN" altLang="en-US" dirty="0"/>
              <a:t>时序电路的分析的例子</a:t>
            </a:r>
            <a:endParaRPr lang="en-US" altLang="zh-CN" dirty="0"/>
          </a:p>
        </p:txBody>
      </p:sp>
    </p:spTree>
    <p:extLst>
      <p:ext uri="{BB962C8B-B14F-4D97-AF65-F5344CB8AC3E}">
        <p14:creationId xmlns:p14="http://schemas.microsoft.com/office/powerpoint/2010/main" val="38047467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sp>
        <p:nvSpPr>
          <p:cNvPr id="5" name="内容占位符 4"/>
          <p:cNvSpPr>
            <a:spLocks noGrp="1"/>
          </p:cNvSpPr>
          <p:nvPr>
            <p:ph idx="1"/>
          </p:nvPr>
        </p:nvSpPr>
        <p:spPr>
          <a:xfrm>
            <a:off x="116703" y="498811"/>
            <a:ext cx="8690747" cy="5730789"/>
          </a:xfrm>
        </p:spPr>
        <p:txBody>
          <a:bodyPr/>
          <a:lstStyle/>
          <a:p>
            <a:r>
              <a:rPr lang="zh-CN" altLang="en-US" dirty="0"/>
              <a:t>一般的时序逻辑电路分为：（按其状态的改变方式）</a:t>
            </a:r>
          </a:p>
          <a:p>
            <a:pPr lvl="1"/>
            <a:r>
              <a:rPr lang="zh-CN" altLang="en-US" dirty="0"/>
              <a:t>同步时序逻辑 ：在同一个时钟脉冲控制下改变状态；</a:t>
            </a:r>
          </a:p>
          <a:p>
            <a:pPr lvl="1"/>
            <a:r>
              <a:rPr lang="zh-CN" altLang="en-US" dirty="0"/>
              <a:t>异步时序逻辑：在输入信号（脉冲或电位）控制下改变状态。</a:t>
            </a:r>
            <a:endParaRPr lang="en-US" altLang="zh-CN" dirty="0"/>
          </a:p>
          <a:p>
            <a:r>
              <a:rPr kumimoji="1" lang="zh-CN" altLang="en-US" sz="2400" dirty="0"/>
              <a:t>时序电路的分类：</a:t>
            </a:r>
            <a:endParaRPr lang="zh-CN" altLang="en-US" sz="2400" dirty="0"/>
          </a:p>
        </p:txBody>
      </p:sp>
      <p:sp>
        <p:nvSpPr>
          <p:cNvPr id="180" name="AutoShape 60"/>
          <p:cNvSpPr>
            <a:spLocks noChangeArrowheads="1"/>
          </p:cNvSpPr>
          <p:nvPr/>
        </p:nvSpPr>
        <p:spPr bwMode="auto">
          <a:xfrm>
            <a:off x="559508" y="1943901"/>
            <a:ext cx="3381115" cy="381000"/>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0" tIns="0" rIns="0" bIns="0" anchor="ctr"/>
          <a:lstStyle/>
          <a:p>
            <a:pPr eaLnBrk="1" hangingPunct="1"/>
            <a:r>
              <a:rPr kumimoji="1" lang="zh-CN" altLang="en-US" sz="2000" dirty="0">
                <a:solidFill>
                  <a:schemeClr val="tx1"/>
                </a:solidFill>
              </a:rPr>
              <a:t>米里型时序电路（</a:t>
            </a:r>
            <a:r>
              <a:rPr kumimoji="1" lang="en-US" altLang="zh-CN" sz="2000" dirty="0">
                <a:solidFill>
                  <a:schemeClr val="tx1"/>
                </a:solidFill>
              </a:rPr>
              <a:t>Mealy</a:t>
            </a:r>
            <a:r>
              <a:rPr kumimoji="1" lang="zh-CN" altLang="en-US" sz="2000" dirty="0">
                <a:solidFill>
                  <a:schemeClr val="tx1"/>
                </a:solidFill>
              </a:rPr>
              <a:t>）</a:t>
            </a:r>
          </a:p>
        </p:txBody>
      </p:sp>
      <p:sp>
        <p:nvSpPr>
          <p:cNvPr id="181" name="Text Box 73"/>
          <p:cNvSpPr txBox="1">
            <a:spLocks noChangeArrowheads="1"/>
          </p:cNvSpPr>
          <p:nvPr/>
        </p:nvSpPr>
        <p:spPr bwMode="auto">
          <a:xfrm>
            <a:off x="4020554" y="1928026"/>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hlink"/>
                </a:solidFill>
              </a:rPr>
              <a:t>输出与输入及状态有关</a:t>
            </a:r>
          </a:p>
        </p:txBody>
      </p:sp>
      <p:sp>
        <p:nvSpPr>
          <p:cNvPr id="183" name="AutoShape 62"/>
          <p:cNvSpPr>
            <a:spLocks noChangeArrowheads="1"/>
          </p:cNvSpPr>
          <p:nvPr/>
        </p:nvSpPr>
        <p:spPr bwMode="auto">
          <a:xfrm>
            <a:off x="533901" y="2693082"/>
            <a:ext cx="3483214" cy="381000"/>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0" tIns="0" rIns="0" bIns="0" anchor="ctr"/>
          <a:lstStyle/>
          <a:p>
            <a:pPr eaLnBrk="1" hangingPunct="1"/>
            <a:r>
              <a:rPr kumimoji="1" lang="zh-CN" altLang="en-US" sz="2000" dirty="0">
                <a:solidFill>
                  <a:schemeClr val="tx1"/>
                </a:solidFill>
              </a:rPr>
              <a:t>摩尔型时序电路（</a:t>
            </a:r>
            <a:r>
              <a:rPr kumimoji="1" lang="en-US" altLang="zh-CN" sz="2000" dirty="0">
                <a:solidFill>
                  <a:schemeClr val="tx1"/>
                </a:solidFill>
              </a:rPr>
              <a:t>Moore</a:t>
            </a:r>
            <a:r>
              <a:rPr kumimoji="1" lang="zh-CN" altLang="en-US" sz="2000" dirty="0">
                <a:solidFill>
                  <a:schemeClr val="tx1"/>
                </a:solidFill>
              </a:rPr>
              <a:t>）</a:t>
            </a:r>
          </a:p>
        </p:txBody>
      </p:sp>
      <p:sp>
        <p:nvSpPr>
          <p:cNvPr id="185" name="Text Box 74"/>
          <p:cNvSpPr txBox="1">
            <a:spLocks noChangeArrowheads="1"/>
          </p:cNvSpPr>
          <p:nvPr/>
        </p:nvSpPr>
        <p:spPr bwMode="auto">
          <a:xfrm>
            <a:off x="4049715" y="2685144"/>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hlink"/>
                </a:solidFill>
              </a:rPr>
              <a:t>输出只与状态有关</a:t>
            </a:r>
          </a:p>
        </p:txBody>
      </p:sp>
      <p:sp>
        <p:nvSpPr>
          <p:cNvPr id="186" name="Text Box 45"/>
          <p:cNvSpPr txBox="1">
            <a:spLocks noChangeArrowheads="1"/>
          </p:cNvSpPr>
          <p:nvPr/>
        </p:nvSpPr>
        <p:spPr bwMode="auto">
          <a:xfrm>
            <a:off x="779462" y="3947547"/>
            <a:ext cx="1447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输入信号</a:t>
            </a:r>
          </a:p>
        </p:txBody>
      </p:sp>
      <p:sp>
        <p:nvSpPr>
          <p:cNvPr id="187" name="Text Box 46"/>
          <p:cNvSpPr txBox="1">
            <a:spLocks noChangeArrowheads="1"/>
          </p:cNvSpPr>
          <p:nvPr/>
        </p:nvSpPr>
        <p:spPr bwMode="auto">
          <a:xfrm>
            <a:off x="6799262" y="4023747"/>
            <a:ext cx="1447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输出信号</a:t>
            </a:r>
          </a:p>
        </p:txBody>
      </p:sp>
      <p:sp>
        <p:nvSpPr>
          <p:cNvPr id="188" name="Text Box 47"/>
          <p:cNvSpPr txBox="1">
            <a:spLocks noChangeArrowheads="1"/>
          </p:cNvSpPr>
          <p:nvPr/>
        </p:nvSpPr>
        <p:spPr bwMode="auto">
          <a:xfrm>
            <a:off x="6872364" y="5573466"/>
            <a:ext cx="1447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激励信号</a:t>
            </a:r>
          </a:p>
        </p:txBody>
      </p:sp>
      <p:sp>
        <p:nvSpPr>
          <p:cNvPr id="189" name="Text Box 48"/>
          <p:cNvSpPr txBox="1">
            <a:spLocks noChangeArrowheads="1"/>
          </p:cNvSpPr>
          <p:nvPr/>
        </p:nvSpPr>
        <p:spPr bwMode="auto">
          <a:xfrm>
            <a:off x="878065" y="5471547"/>
            <a:ext cx="1447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状态信号</a:t>
            </a:r>
          </a:p>
        </p:txBody>
      </p:sp>
      <p:grpSp>
        <p:nvGrpSpPr>
          <p:cNvPr id="190" name="Group 71"/>
          <p:cNvGrpSpPr>
            <a:grpSpLocks/>
          </p:cNvGrpSpPr>
          <p:nvPr/>
        </p:nvGrpSpPr>
        <p:grpSpPr bwMode="auto">
          <a:xfrm>
            <a:off x="2133600" y="3523685"/>
            <a:ext cx="4648200" cy="2743200"/>
            <a:chOff x="1440" y="1200"/>
            <a:chExt cx="2928" cy="1728"/>
          </a:xfrm>
        </p:grpSpPr>
        <p:sp>
          <p:nvSpPr>
            <p:cNvPr id="191" name="Rectangle 12"/>
            <p:cNvSpPr>
              <a:spLocks noChangeArrowheads="1"/>
            </p:cNvSpPr>
            <p:nvPr/>
          </p:nvSpPr>
          <p:spPr bwMode="auto">
            <a:xfrm>
              <a:off x="2208" y="1344"/>
              <a:ext cx="1440" cy="720"/>
            </a:xfrm>
            <a:prstGeom prst="rect">
              <a:avLst/>
            </a:prstGeom>
            <a:solidFill>
              <a:srgbClr val="DDDDDD"/>
            </a:solidFill>
            <a:ln w="28575">
              <a:solidFill>
                <a:schemeClr val="tx1"/>
              </a:solidFill>
              <a:miter lim="800000"/>
              <a:headEnd/>
              <a:tailEnd/>
            </a:ln>
          </p:spPr>
          <p:txBody>
            <a:bodyPr wrap="none" lIns="90000" tIns="46800" rIns="90000" bIns="46800" anchor="ctr"/>
            <a:lstStyle/>
            <a:p>
              <a:pPr eaLnBrk="1" hangingPunct="1">
                <a:spcBef>
                  <a:spcPct val="0"/>
                </a:spcBef>
              </a:pPr>
              <a:r>
                <a:rPr kumimoji="1" lang="zh-CN" altLang="en-US" sz="2000">
                  <a:solidFill>
                    <a:schemeClr val="tx1"/>
                  </a:solidFill>
                </a:rPr>
                <a:t>组合逻辑电路</a:t>
              </a:r>
            </a:p>
          </p:txBody>
        </p:sp>
        <p:sp>
          <p:nvSpPr>
            <p:cNvPr id="192" name="Rectangle 13"/>
            <p:cNvSpPr>
              <a:spLocks noChangeArrowheads="1"/>
            </p:cNvSpPr>
            <p:nvPr/>
          </p:nvSpPr>
          <p:spPr bwMode="auto">
            <a:xfrm>
              <a:off x="2496" y="2208"/>
              <a:ext cx="720" cy="192"/>
            </a:xfrm>
            <a:prstGeom prst="rect">
              <a:avLst/>
            </a:prstGeom>
            <a:solidFill>
              <a:srgbClr val="DDDDDD"/>
            </a:solidFill>
            <a:ln w="19050">
              <a:solidFill>
                <a:schemeClr val="tx1"/>
              </a:solidFill>
              <a:miter lim="800000"/>
              <a:headEnd/>
              <a:tailEnd/>
            </a:ln>
          </p:spPr>
          <p:txBody>
            <a:bodyPr wrap="none" lIns="90000" tIns="46800" rIns="90000" bIns="46800" anchor="ctr"/>
            <a:lstStyle/>
            <a:p>
              <a:pPr eaLnBrk="1" hangingPunct="1">
                <a:spcBef>
                  <a:spcPct val="0"/>
                </a:spcBef>
              </a:pPr>
              <a:r>
                <a:rPr kumimoji="1" lang="zh-CN" altLang="en-US" sz="2000">
                  <a:solidFill>
                    <a:schemeClr val="tx1"/>
                  </a:solidFill>
                </a:rPr>
                <a:t>触发器</a:t>
              </a:r>
              <a:r>
                <a:rPr kumimoji="1" lang="en-US" altLang="zh-CN" sz="2000">
                  <a:solidFill>
                    <a:schemeClr val="tx1"/>
                  </a:solidFill>
                </a:rPr>
                <a:t>1</a:t>
              </a:r>
            </a:p>
          </p:txBody>
        </p:sp>
        <p:sp>
          <p:nvSpPr>
            <p:cNvPr id="193" name="Line 14"/>
            <p:cNvSpPr>
              <a:spLocks noChangeShapeType="1"/>
            </p:cNvSpPr>
            <p:nvPr/>
          </p:nvSpPr>
          <p:spPr bwMode="auto">
            <a:xfrm>
              <a:off x="1824" y="1392"/>
              <a:ext cx="3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4" name="Line 15"/>
            <p:cNvSpPr>
              <a:spLocks noChangeShapeType="1"/>
            </p:cNvSpPr>
            <p:nvPr/>
          </p:nvSpPr>
          <p:spPr bwMode="auto">
            <a:xfrm>
              <a:off x="1824" y="1776"/>
              <a:ext cx="3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5" name="Line 16"/>
            <p:cNvSpPr>
              <a:spLocks noChangeShapeType="1"/>
            </p:cNvSpPr>
            <p:nvPr/>
          </p:nvSpPr>
          <p:spPr bwMode="auto">
            <a:xfrm>
              <a:off x="1936" y="1999"/>
              <a:ext cx="27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6" name="Line 17"/>
            <p:cNvSpPr>
              <a:spLocks noChangeShapeType="1"/>
            </p:cNvSpPr>
            <p:nvPr/>
          </p:nvSpPr>
          <p:spPr bwMode="auto">
            <a:xfrm>
              <a:off x="1824" y="1632"/>
              <a:ext cx="3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7" name="Text Box 18"/>
            <p:cNvSpPr txBox="1">
              <a:spLocks noChangeArrowheads="1"/>
            </p:cNvSpPr>
            <p:nvPr/>
          </p:nvSpPr>
          <p:spPr bwMode="auto">
            <a:xfrm>
              <a:off x="1824" y="1344"/>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a:t>
              </a:r>
            </a:p>
          </p:txBody>
        </p:sp>
        <p:sp>
          <p:nvSpPr>
            <p:cNvPr id="198" name="Text Box 19"/>
            <p:cNvSpPr txBox="1">
              <a:spLocks noChangeArrowheads="1"/>
            </p:cNvSpPr>
            <p:nvPr/>
          </p:nvSpPr>
          <p:spPr bwMode="auto">
            <a:xfrm>
              <a:off x="2073" y="2581"/>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s</a:t>
              </a:r>
            </a:p>
          </p:txBody>
        </p:sp>
        <p:sp>
          <p:nvSpPr>
            <p:cNvPr id="199" name="Text Box 20"/>
            <p:cNvSpPr txBox="1">
              <a:spLocks noChangeArrowheads="1"/>
            </p:cNvSpPr>
            <p:nvPr/>
          </p:nvSpPr>
          <p:spPr bwMode="auto">
            <a:xfrm>
              <a:off x="1440" y="1200"/>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r>
                <a:rPr kumimoji="1" lang="en-US" altLang="zh-CN" sz="2000" baseline="-25000"/>
                <a:t>0</a:t>
              </a:r>
            </a:p>
          </p:txBody>
        </p:sp>
        <p:sp>
          <p:nvSpPr>
            <p:cNvPr id="200" name="Text Box 21"/>
            <p:cNvSpPr txBox="1">
              <a:spLocks noChangeArrowheads="1"/>
            </p:cNvSpPr>
            <p:nvPr/>
          </p:nvSpPr>
          <p:spPr bwMode="auto">
            <a:xfrm>
              <a:off x="1440" y="1488"/>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r>
                <a:rPr kumimoji="1" lang="en-US" altLang="zh-CN" sz="2000" baseline="-25000"/>
                <a:t>n</a:t>
              </a:r>
            </a:p>
          </p:txBody>
        </p:sp>
        <p:sp>
          <p:nvSpPr>
            <p:cNvPr id="201" name="Text Box 23"/>
            <p:cNvSpPr txBox="1">
              <a:spLocks noChangeArrowheads="1"/>
            </p:cNvSpPr>
            <p:nvPr/>
          </p:nvSpPr>
          <p:spPr bwMode="auto">
            <a:xfrm>
              <a:off x="1815" y="1730"/>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a:t>
              </a:r>
            </a:p>
          </p:txBody>
        </p:sp>
        <p:sp>
          <p:nvSpPr>
            <p:cNvPr id="202" name="Text Box 24"/>
            <p:cNvSpPr txBox="1">
              <a:spLocks noChangeArrowheads="1"/>
            </p:cNvSpPr>
            <p:nvPr/>
          </p:nvSpPr>
          <p:spPr bwMode="auto">
            <a:xfrm>
              <a:off x="2016" y="2402"/>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a:t>
              </a:r>
            </a:p>
          </p:txBody>
        </p:sp>
        <p:sp>
          <p:nvSpPr>
            <p:cNvPr id="203" name="Line 25"/>
            <p:cNvSpPr>
              <a:spLocks noChangeShapeType="1"/>
            </p:cNvSpPr>
            <p:nvPr/>
          </p:nvSpPr>
          <p:spPr bwMode="auto">
            <a:xfrm>
              <a:off x="1938" y="2007"/>
              <a:ext cx="0" cy="29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4" name="Line 26"/>
            <p:cNvSpPr>
              <a:spLocks noChangeShapeType="1"/>
            </p:cNvSpPr>
            <p:nvPr/>
          </p:nvSpPr>
          <p:spPr bwMode="auto">
            <a:xfrm flipV="1">
              <a:off x="1929" y="2304"/>
              <a:ext cx="554"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5" name="Line 27"/>
            <p:cNvSpPr>
              <a:spLocks noChangeShapeType="1"/>
            </p:cNvSpPr>
            <p:nvPr/>
          </p:nvSpPr>
          <p:spPr bwMode="auto">
            <a:xfrm>
              <a:off x="1824" y="1774"/>
              <a:ext cx="9" cy="10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6" name="Line 28"/>
            <p:cNvSpPr>
              <a:spLocks noChangeShapeType="1"/>
            </p:cNvSpPr>
            <p:nvPr/>
          </p:nvSpPr>
          <p:spPr bwMode="auto">
            <a:xfrm flipV="1">
              <a:off x="1838" y="2832"/>
              <a:ext cx="672"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7" name="Line 29"/>
            <p:cNvSpPr>
              <a:spLocks noChangeShapeType="1"/>
            </p:cNvSpPr>
            <p:nvPr/>
          </p:nvSpPr>
          <p:spPr bwMode="auto">
            <a:xfrm>
              <a:off x="3648" y="1440"/>
              <a:ext cx="3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8" name="Line 30"/>
            <p:cNvSpPr>
              <a:spLocks noChangeShapeType="1"/>
            </p:cNvSpPr>
            <p:nvPr/>
          </p:nvSpPr>
          <p:spPr bwMode="auto">
            <a:xfrm flipH="1">
              <a:off x="3216" y="2775"/>
              <a:ext cx="830" cy="9"/>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9" name="Line 31"/>
            <p:cNvSpPr>
              <a:spLocks noChangeShapeType="1"/>
            </p:cNvSpPr>
            <p:nvPr/>
          </p:nvSpPr>
          <p:spPr bwMode="auto">
            <a:xfrm flipH="1" flipV="1">
              <a:off x="3216" y="2304"/>
              <a:ext cx="697"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0" name="Line 32"/>
            <p:cNvSpPr>
              <a:spLocks noChangeShapeType="1"/>
            </p:cNvSpPr>
            <p:nvPr/>
          </p:nvSpPr>
          <p:spPr bwMode="auto">
            <a:xfrm>
              <a:off x="3648" y="1728"/>
              <a:ext cx="38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1" name="Text Box 33"/>
            <p:cNvSpPr txBox="1">
              <a:spLocks noChangeArrowheads="1"/>
            </p:cNvSpPr>
            <p:nvPr/>
          </p:nvSpPr>
          <p:spPr bwMode="auto">
            <a:xfrm>
              <a:off x="3648" y="1440"/>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a:t>
              </a:r>
            </a:p>
          </p:txBody>
        </p:sp>
        <p:sp>
          <p:nvSpPr>
            <p:cNvPr id="212" name="Text Box 34"/>
            <p:cNvSpPr txBox="1">
              <a:spLocks noChangeArrowheads="1"/>
            </p:cNvSpPr>
            <p:nvPr/>
          </p:nvSpPr>
          <p:spPr bwMode="auto">
            <a:xfrm flipH="1">
              <a:off x="3600" y="1776"/>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a:t>
              </a:r>
            </a:p>
          </p:txBody>
        </p:sp>
        <p:sp>
          <p:nvSpPr>
            <p:cNvPr id="213" name="Text Box 35"/>
            <p:cNvSpPr txBox="1">
              <a:spLocks noChangeArrowheads="1"/>
            </p:cNvSpPr>
            <p:nvPr/>
          </p:nvSpPr>
          <p:spPr bwMode="auto">
            <a:xfrm flipH="1">
              <a:off x="3264" y="2400"/>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a:t>
              </a:r>
            </a:p>
          </p:txBody>
        </p:sp>
        <p:sp>
          <p:nvSpPr>
            <p:cNvPr id="214" name="Line 36"/>
            <p:cNvSpPr>
              <a:spLocks noChangeShapeType="1"/>
            </p:cNvSpPr>
            <p:nvPr/>
          </p:nvSpPr>
          <p:spPr bwMode="auto">
            <a:xfrm flipH="1">
              <a:off x="3919" y="2015"/>
              <a:ext cx="5" cy="29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5" name="Line 37"/>
            <p:cNvSpPr>
              <a:spLocks noChangeShapeType="1"/>
            </p:cNvSpPr>
            <p:nvPr/>
          </p:nvSpPr>
          <p:spPr bwMode="auto">
            <a:xfrm flipH="1">
              <a:off x="3648" y="2015"/>
              <a:ext cx="280"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6" name="Line 38"/>
            <p:cNvSpPr>
              <a:spLocks noChangeShapeType="1"/>
            </p:cNvSpPr>
            <p:nvPr/>
          </p:nvSpPr>
          <p:spPr bwMode="auto">
            <a:xfrm flipH="1">
              <a:off x="4034" y="1831"/>
              <a:ext cx="0" cy="9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7" name="Line 39"/>
            <p:cNvSpPr>
              <a:spLocks noChangeShapeType="1"/>
            </p:cNvSpPr>
            <p:nvPr/>
          </p:nvSpPr>
          <p:spPr bwMode="auto">
            <a:xfrm flipH="1" flipV="1">
              <a:off x="3648" y="1824"/>
              <a:ext cx="39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8" name="Text Box 40"/>
            <p:cNvSpPr txBox="1">
              <a:spLocks noChangeArrowheads="1"/>
            </p:cNvSpPr>
            <p:nvPr/>
          </p:nvSpPr>
          <p:spPr bwMode="auto">
            <a:xfrm>
              <a:off x="2046" y="2277"/>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0</a:t>
              </a:r>
            </a:p>
          </p:txBody>
        </p:sp>
        <p:sp>
          <p:nvSpPr>
            <p:cNvPr id="219" name="Text Box 41"/>
            <p:cNvSpPr txBox="1">
              <a:spLocks noChangeArrowheads="1"/>
            </p:cNvSpPr>
            <p:nvPr/>
          </p:nvSpPr>
          <p:spPr bwMode="auto">
            <a:xfrm>
              <a:off x="4032" y="1296"/>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Z</a:t>
              </a:r>
              <a:r>
                <a:rPr kumimoji="1" lang="en-US" altLang="zh-CN" sz="2000" baseline="-25000"/>
                <a:t>0</a:t>
              </a:r>
            </a:p>
          </p:txBody>
        </p:sp>
        <p:sp>
          <p:nvSpPr>
            <p:cNvPr id="220" name="Text Box 42"/>
            <p:cNvSpPr txBox="1">
              <a:spLocks noChangeArrowheads="1"/>
            </p:cNvSpPr>
            <p:nvPr/>
          </p:nvSpPr>
          <p:spPr bwMode="auto">
            <a:xfrm>
              <a:off x="4032" y="158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err="1"/>
                <a:t>Z</a:t>
              </a:r>
              <a:r>
                <a:rPr kumimoji="1" lang="en-US" altLang="zh-CN" sz="2000" baseline="-25000" dirty="0" err="1"/>
                <a:t>m</a:t>
              </a:r>
              <a:endParaRPr kumimoji="1" lang="en-US" altLang="zh-CN" sz="2000" baseline="-25000" dirty="0"/>
            </a:p>
          </p:txBody>
        </p:sp>
        <p:sp>
          <p:nvSpPr>
            <p:cNvPr id="221" name="Text Box 43"/>
            <p:cNvSpPr txBox="1">
              <a:spLocks noChangeArrowheads="1"/>
            </p:cNvSpPr>
            <p:nvPr/>
          </p:nvSpPr>
          <p:spPr bwMode="auto">
            <a:xfrm>
              <a:off x="3456" y="230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Y</a:t>
              </a:r>
              <a:r>
                <a:rPr kumimoji="1" lang="en-US" altLang="zh-CN" sz="2000" baseline="-25000"/>
                <a:t>0</a:t>
              </a:r>
            </a:p>
          </p:txBody>
        </p:sp>
        <p:sp>
          <p:nvSpPr>
            <p:cNvPr id="222" name="Text Box 44"/>
            <p:cNvSpPr txBox="1">
              <a:spLocks noChangeArrowheads="1"/>
            </p:cNvSpPr>
            <p:nvPr/>
          </p:nvSpPr>
          <p:spPr bwMode="auto">
            <a:xfrm>
              <a:off x="3504" y="254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err="1"/>
                <a:t>Y</a:t>
              </a:r>
              <a:r>
                <a:rPr kumimoji="1" lang="en-US" altLang="zh-CN" sz="2000" baseline="-25000" dirty="0" err="1"/>
                <a:t>k</a:t>
              </a:r>
              <a:endParaRPr kumimoji="1" lang="en-US" altLang="zh-CN" sz="2000" baseline="-25000" dirty="0"/>
            </a:p>
          </p:txBody>
        </p:sp>
        <p:sp>
          <p:nvSpPr>
            <p:cNvPr id="223" name="Rectangle 66"/>
            <p:cNvSpPr>
              <a:spLocks noChangeArrowheads="1"/>
            </p:cNvSpPr>
            <p:nvPr/>
          </p:nvSpPr>
          <p:spPr bwMode="auto">
            <a:xfrm>
              <a:off x="2494" y="2391"/>
              <a:ext cx="720" cy="192"/>
            </a:xfrm>
            <a:prstGeom prst="rect">
              <a:avLst/>
            </a:prstGeom>
            <a:solidFill>
              <a:srgbClr val="DDDDDD"/>
            </a:solidFill>
            <a:ln w="19050">
              <a:solidFill>
                <a:schemeClr val="tx1"/>
              </a:solidFill>
              <a:miter lim="800000"/>
              <a:headEnd/>
              <a:tailEnd/>
            </a:ln>
          </p:spPr>
          <p:txBody>
            <a:bodyPr wrap="none" lIns="90000" tIns="46800" rIns="90000" bIns="46800" anchor="ctr"/>
            <a:lstStyle/>
            <a:p>
              <a:pPr eaLnBrk="1" hangingPunct="1">
                <a:spcBef>
                  <a:spcPct val="0"/>
                </a:spcBef>
              </a:pPr>
              <a:endParaRPr kumimoji="1" lang="zh-CN" altLang="zh-CN" sz="2000">
                <a:solidFill>
                  <a:schemeClr val="tx1"/>
                </a:solidFill>
              </a:endParaRPr>
            </a:p>
          </p:txBody>
        </p:sp>
        <p:sp>
          <p:nvSpPr>
            <p:cNvPr id="224" name="Rectangle 67"/>
            <p:cNvSpPr>
              <a:spLocks noChangeArrowheads="1"/>
            </p:cNvSpPr>
            <p:nvPr/>
          </p:nvSpPr>
          <p:spPr bwMode="auto">
            <a:xfrm>
              <a:off x="2496" y="2736"/>
              <a:ext cx="720" cy="192"/>
            </a:xfrm>
            <a:prstGeom prst="rect">
              <a:avLst/>
            </a:prstGeom>
            <a:solidFill>
              <a:srgbClr val="DDDDDD"/>
            </a:solidFill>
            <a:ln w="19050">
              <a:solidFill>
                <a:schemeClr val="tx1"/>
              </a:solidFill>
              <a:miter lim="800000"/>
              <a:headEnd/>
              <a:tailEnd/>
            </a:ln>
          </p:spPr>
          <p:txBody>
            <a:bodyPr wrap="none" lIns="90000" tIns="46800" rIns="90000" bIns="46800" anchor="ctr"/>
            <a:lstStyle/>
            <a:p>
              <a:pPr eaLnBrk="1" hangingPunct="1">
                <a:spcBef>
                  <a:spcPct val="0"/>
                </a:spcBef>
              </a:pPr>
              <a:r>
                <a:rPr kumimoji="1" lang="zh-CN" altLang="en-US" sz="2000">
                  <a:solidFill>
                    <a:schemeClr val="tx1"/>
                  </a:solidFill>
                </a:rPr>
                <a:t>触发器</a:t>
              </a:r>
              <a:r>
                <a:rPr kumimoji="1" lang="en-US" altLang="zh-CN" sz="2000">
                  <a:solidFill>
                    <a:schemeClr val="tx1"/>
                  </a:solidFill>
                </a:rPr>
                <a:t>n</a:t>
              </a:r>
            </a:p>
          </p:txBody>
        </p:sp>
        <p:sp>
          <p:nvSpPr>
            <p:cNvPr id="225" name="Rectangle 69"/>
            <p:cNvSpPr>
              <a:spLocks noChangeArrowheads="1"/>
            </p:cNvSpPr>
            <p:nvPr/>
          </p:nvSpPr>
          <p:spPr bwMode="auto">
            <a:xfrm>
              <a:off x="2496" y="2546"/>
              <a:ext cx="720" cy="192"/>
            </a:xfrm>
            <a:prstGeom prst="rect">
              <a:avLst/>
            </a:prstGeom>
            <a:solidFill>
              <a:srgbClr val="DDDDDD"/>
            </a:solidFill>
            <a:ln w="19050">
              <a:solidFill>
                <a:schemeClr val="tx1"/>
              </a:solidFill>
              <a:miter lim="800000"/>
              <a:headEnd/>
              <a:tailEnd/>
            </a:ln>
          </p:spPr>
          <p:txBody>
            <a:bodyPr wrap="none" lIns="90000" tIns="46800" rIns="90000" bIns="46800" anchor="ctr"/>
            <a:lstStyle/>
            <a:p>
              <a:pPr eaLnBrk="1" hangingPunct="1">
                <a:spcBef>
                  <a:spcPct val="0"/>
                </a:spcBef>
              </a:pPr>
              <a:endParaRPr kumimoji="1" lang="zh-CN" altLang="zh-CN" sz="2000">
                <a:solidFill>
                  <a:schemeClr val="tx1"/>
                </a:solidFill>
              </a:endParaRPr>
            </a:p>
          </p:txBody>
        </p:sp>
      </p:grpSp>
      <p:graphicFrame>
        <p:nvGraphicFramePr>
          <p:cNvPr id="226" name="Object 56"/>
          <p:cNvGraphicFramePr>
            <a:graphicFrameLocks noChangeAspect="1"/>
          </p:cNvGraphicFramePr>
          <p:nvPr>
            <p:extLst>
              <p:ext uri="{D42A27DB-BD31-4B8C-83A1-F6EECF244321}">
                <p14:modId xmlns:p14="http://schemas.microsoft.com/office/powerpoint/2010/main" val="3037806941"/>
              </p:ext>
            </p:extLst>
          </p:nvPr>
        </p:nvGraphicFramePr>
        <p:xfrm>
          <a:off x="2743200" y="3122534"/>
          <a:ext cx="2320925" cy="381000"/>
        </p:xfrm>
        <a:graphic>
          <a:graphicData uri="http://schemas.openxmlformats.org/presentationml/2006/ole">
            <mc:AlternateContent xmlns:mc="http://schemas.openxmlformats.org/markup-compatibility/2006">
              <mc:Choice xmlns:v="urn:schemas-microsoft-com:vml" Requires="v">
                <p:oleObj spid="_x0000_s253018" name="Equation" r:id="rId3" imgW="1218960" imgH="228600" progId="Equation.3">
                  <p:embed/>
                </p:oleObj>
              </mc:Choice>
              <mc:Fallback>
                <p:oleObj name="Equation" r:id="rId3" imgW="12189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122534"/>
                        <a:ext cx="2320925"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 name="Text Box 57"/>
          <p:cNvSpPr txBox="1">
            <a:spLocks noChangeArrowheads="1"/>
          </p:cNvSpPr>
          <p:nvPr/>
        </p:nvSpPr>
        <p:spPr bwMode="auto">
          <a:xfrm>
            <a:off x="1389063" y="3116184"/>
            <a:ext cx="1858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输出方程：</a:t>
            </a:r>
          </a:p>
        </p:txBody>
      </p:sp>
      <p:graphicFrame>
        <p:nvGraphicFramePr>
          <p:cNvPr id="228" name="Object 50"/>
          <p:cNvGraphicFramePr>
            <a:graphicFrameLocks noChangeAspect="1"/>
          </p:cNvGraphicFramePr>
          <p:nvPr>
            <p:extLst>
              <p:ext uri="{D42A27DB-BD31-4B8C-83A1-F6EECF244321}">
                <p14:modId xmlns:p14="http://schemas.microsoft.com/office/powerpoint/2010/main" val="963583874"/>
              </p:ext>
            </p:extLst>
          </p:nvPr>
        </p:nvGraphicFramePr>
        <p:xfrm>
          <a:off x="2715223" y="2324901"/>
          <a:ext cx="3190875" cy="381000"/>
        </p:xfrm>
        <a:graphic>
          <a:graphicData uri="http://schemas.openxmlformats.org/presentationml/2006/ole">
            <mc:AlternateContent xmlns:mc="http://schemas.openxmlformats.org/markup-compatibility/2006">
              <mc:Choice xmlns:v="urn:schemas-microsoft-com:vml" Requires="v">
                <p:oleObj spid="_x0000_s253019" name="Equation" r:id="rId5" imgW="1676160" imgH="228600" progId="Equation.3">
                  <p:embed/>
                </p:oleObj>
              </mc:Choice>
              <mc:Fallback>
                <p:oleObj name="Equation" r:id="rId5" imgW="16761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5223" y="2324901"/>
                        <a:ext cx="3190875"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9" name="Text Box 51"/>
          <p:cNvSpPr txBox="1">
            <a:spLocks noChangeArrowheads="1"/>
          </p:cNvSpPr>
          <p:nvPr/>
        </p:nvSpPr>
        <p:spPr bwMode="auto">
          <a:xfrm>
            <a:off x="1364261" y="2302676"/>
            <a:ext cx="185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输出方程：</a:t>
            </a:r>
          </a:p>
        </p:txBody>
      </p:sp>
    </p:spTree>
    <p:extLst>
      <p:ext uri="{BB962C8B-B14F-4D97-AF65-F5344CB8AC3E}">
        <p14:creationId xmlns:p14="http://schemas.microsoft.com/office/powerpoint/2010/main" val="3081718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 Box 43"/>
          <p:cNvSpPr txBox="1">
            <a:spLocks noChangeArrowheads="1"/>
          </p:cNvSpPr>
          <p:nvPr/>
        </p:nvSpPr>
        <p:spPr bwMode="auto">
          <a:xfrm>
            <a:off x="-77787" y="6107317"/>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pic>
        <p:nvPicPr>
          <p:cNvPr id="54" name="图片 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501182"/>
            <a:ext cx="198913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 name="Text Box 295"/>
          <p:cNvSpPr txBox="1">
            <a:spLocks noChangeArrowheads="1"/>
          </p:cNvSpPr>
          <p:nvPr/>
        </p:nvSpPr>
        <p:spPr bwMode="auto">
          <a:xfrm>
            <a:off x="762000" y="4280644"/>
            <a:ext cx="1295400" cy="415925"/>
          </a:xfrm>
          <a:prstGeom prst="rect">
            <a:avLst/>
          </a:prstGeom>
          <a:noFill/>
          <a:ln w="19050">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米里型</a:t>
            </a:r>
          </a:p>
        </p:txBody>
      </p:sp>
      <p:sp>
        <p:nvSpPr>
          <p:cNvPr id="56" name="Text Box 341"/>
          <p:cNvSpPr txBox="1">
            <a:spLocks noChangeArrowheads="1"/>
          </p:cNvSpPr>
          <p:nvPr/>
        </p:nvSpPr>
        <p:spPr bwMode="auto">
          <a:xfrm>
            <a:off x="7467600" y="2528044"/>
            <a:ext cx="1295400" cy="415925"/>
          </a:xfrm>
          <a:prstGeom prst="rect">
            <a:avLst/>
          </a:prstGeom>
          <a:noFill/>
          <a:ln w="19050">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摩尔型</a:t>
            </a:r>
          </a:p>
        </p:txBody>
      </p:sp>
      <p:pic>
        <p:nvPicPr>
          <p:cNvPr id="57" name="图片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7888" y="4285407"/>
            <a:ext cx="1541462"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8" name="Group 351"/>
          <p:cNvGrpSpPr>
            <a:grpSpLocks/>
          </p:cNvGrpSpPr>
          <p:nvPr/>
        </p:nvGrpSpPr>
        <p:grpSpPr bwMode="auto">
          <a:xfrm>
            <a:off x="304799" y="623044"/>
            <a:ext cx="2667002" cy="2743200"/>
            <a:chOff x="192" y="336"/>
            <a:chExt cx="1680" cy="1728"/>
          </a:xfrm>
        </p:grpSpPr>
        <p:sp>
          <p:nvSpPr>
            <p:cNvPr id="161" name="Text Box 274"/>
            <p:cNvSpPr txBox="1">
              <a:spLocks noChangeArrowheads="1"/>
            </p:cNvSpPr>
            <p:nvPr/>
          </p:nvSpPr>
          <p:spPr bwMode="auto">
            <a:xfrm>
              <a:off x="816" y="139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dirty="0"/>
                <a:t>Q</a:t>
              </a:r>
            </a:p>
          </p:txBody>
        </p:sp>
        <p:sp>
          <p:nvSpPr>
            <p:cNvPr id="162" name="Rectangle 275"/>
            <p:cNvSpPr>
              <a:spLocks noChangeArrowheads="1"/>
            </p:cNvSpPr>
            <p:nvPr/>
          </p:nvSpPr>
          <p:spPr bwMode="auto">
            <a:xfrm>
              <a:off x="816" y="1296"/>
              <a:ext cx="57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3" name="Text Box 276"/>
            <p:cNvSpPr txBox="1">
              <a:spLocks noChangeArrowheads="1"/>
            </p:cNvSpPr>
            <p:nvPr/>
          </p:nvSpPr>
          <p:spPr bwMode="auto">
            <a:xfrm>
              <a:off x="1083" y="139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D</a:t>
              </a:r>
            </a:p>
          </p:txBody>
        </p:sp>
        <p:sp>
          <p:nvSpPr>
            <p:cNvPr id="164" name="Line 278"/>
            <p:cNvSpPr>
              <a:spLocks noChangeShapeType="1"/>
            </p:cNvSpPr>
            <p:nvPr/>
          </p:nvSpPr>
          <p:spPr bwMode="auto">
            <a:xfrm>
              <a:off x="1248" y="912"/>
              <a:ext cx="467"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5" name="Line 279"/>
            <p:cNvSpPr>
              <a:spLocks noChangeShapeType="1"/>
            </p:cNvSpPr>
            <p:nvPr/>
          </p:nvSpPr>
          <p:spPr bwMode="auto">
            <a:xfrm>
              <a:off x="411" y="780"/>
              <a:ext cx="5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6" name="Line 280"/>
            <p:cNvSpPr>
              <a:spLocks noChangeShapeType="1"/>
            </p:cNvSpPr>
            <p:nvPr/>
          </p:nvSpPr>
          <p:spPr bwMode="auto">
            <a:xfrm>
              <a:off x="633" y="1008"/>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7" name="Freeform 281"/>
            <p:cNvSpPr>
              <a:spLocks/>
            </p:cNvSpPr>
            <p:nvPr/>
          </p:nvSpPr>
          <p:spPr bwMode="auto">
            <a:xfrm>
              <a:off x="864" y="720"/>
              <a:ext cx="78" cy="354"/>
            </a:xfrm>
            <a:custGeom>
              <a:avLst/>
              <a:gdLst>
                <a:gd name="T0" fmla="*/ 2 w 85"/>
                <a:gd name="T1" fmla="*/ 0 h 306"/>
                <a:gd name="T2" fmla="*/ 10 w 85"/>
                <a:gd name="T3" fmla="*/ 2882 h 306"/>
                <a:gd name="T4" fmla="*/ 10 w 85"/>
                <a:gd name="T5" fmla="*/ 7387 h 306"/>
                <a:gd name="T6" fmla="*/ 0 w 85"/>
                <a:gd name="T7" fmla="*/ 10101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8" name="Freeform 282"/>
            <p:cNvSpPr>
              <a:spLocks/>
            </p:cNvSpPr>
            <p:nvPr/>
          </p:nvSpPr>
          <p:spPr bwMode="auto">
            <a:xfrm>
              <a:off x="864" y="912"/>
              <a:ext cx="384" cy="169"/>
            </a:xfrm>
            <a:custGeom>
              <a:avLst/>
              <a:gdLst>
                <a:gd name="T0" fmla="*/ 0 w 384"/>
                <a:gd name="T1" fmla="*/ 10 h 192"/>
                <a:gd name="T2" fmla="*/ 168 w 384"/>
                <a:gd name="T3" fmla="*/ 7 h 192"/>
                <a:gd name="T4" fmla="*/ 296 w 384"/>
                <a:gd name="T5" fmla="*/ 4 h 192"/>
                <a:gd name="T6" fmla="*/ 384 w 384"/>
                <a:gd name="T7" fmla="*/ 0 h 192"/>
                <a:gd name="T8" fmla="*/ 0 60000 65536"/>
                <a:gd name="T9" fmla="*/ 0 60000 65536"/>
                <a:gd name="T10" fmla="*/ 0 60000 65536"/>
                <a:gd name="T11" fmla="*/ 0 60000 65536"/>
                <a:gd name="T12" fmla="*/ 0 w 384"/>
                <a:gd name="T13" fmla="*/ 0 h 192"/>
                <a:gd name="T14" fmla="*/ 384 w 384"/>
                <a:gd name="T15" fmla="*/ 192 h 192"/>
              </a:gdLst>
              <a:ahLst/>
              <a:cxnLst>
                <a:cxn ang="T8">
                  <a:pos x="T0" y="T1"/>
                </a:cxn>
                <a:cxn ang="T9">
                  <a:pos x="T2" y="T3"/>
                </a:cxn>
                <a:cxn ang="T10">
                  <a:pos x="T4" y="T5"/>
                </a:cxn>
                <a:cxn ang="T11">
                  <a:pos x="T6" y="T7"/>
                </a:cxn>
              </a:cxnLst>
              <a:rect l="T12" t="T13" r="T14" b="T15"/>
              <a:pathLst>
                <a:path w="384" h="192">
                  <a:moveTo>
                    <a:pt x="0" y="192"/>
                  </a:moveTo>
                  <a:cubicBezTo>
                    <a:pt x="28" y="185"/>
                    <a:pt x="119" y="166"/>
                    <a:pt x="168" y="148"/>
                  </a:cubicBezTo>
                  <a:cubicBezTo>
                    <a:pt x="217" y="130"/>
                    <a:pt x="260" y="109"/>
                    <a:pt x="296" y="84"/>
                  </a:cubicBezTo>
                  <a:cubicBezTo>
                    <a:pt x="332" y="59"/>
                    <a:pt x="366" y="18"/>
                    <a:pt x="384" y="0"/>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9" name="Freeform 283"/>
            <p:cNvSpPr>
              <a:spLocks/>
            </p:cNvSpPr>
            <p:nvPr/>
          </p:nvSpPr>
          <p:spPr bwMode="auto">
            <a:xfrm>
              <a:off x="864" y="720"/>
              <a:ext cx="384" cy="192"/>
            </a:xfrm>
            <a:custGeom>
              <a:avLst/>
              <a:gdLst>
                <a:gd name="T0" fmla="*/ 0 w 240"/>
                <a:gd name="T1" fmla="*/ 0 h 96"/>
                <a:gd name="T2" fmla="*/ 15211408 w 240"/>
                <a:gd name="T3" fmla="*/ 805306368 h 96"/>
                <a:gd name="T4" fmla="*/ 18993131 w 240"/>
                <a:gd name="T5" fmla="*/ 1610612736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cubicBezTo>
                    <a:pt x="76" y="16"/>
                    <a:pt x="152" y="32"/>
                    <a:pt x="192" y="48"/>
                  </a:cubicBezTo>
                  <a:cubicBezTo>
                    <a:pt x="232" y="64"/>
                    <a:pt x="232" y="88"/>
                    <a:pt x="240" y="96"/>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0" name="Freeform 284"/>
            <p:cNvSpPr>
              <a:spLocks/>
            </p:cNvSpPr>
            <p:nvPr/>
          </p:nvSpPr>
          <p:spPr bwMode="auto">
            <a:xfrm>
              <a:off x="816" y="720"/>
              <a:ext cx="78" cy="354"/>
            </a:xfrm>
            <a:custGeom>
              <a:avLst/>
              <a:gdLst>
                <a:gd name="T0" fmla="*/ 2 w 85"/>
                <a:gd name="T1" fmla="*/ 0 h 306"/>
                <a:gd name="T2" fmla="*/ 10 w 85"/>
                <a:gd name="T3" fmla="*/ 2882 h 306"/>
                <a:gd name="T4" fmla="*/ 10 w 85"/>
                <a:gd name="T5" fmla="*/ 7387 h 306"/>
                <a:gd name="T6" fmla="*/ 0 w 85"/>
                <a:gd name="T7" fmla="*/ 10101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1" name="Line 285"/>
            <p:cNvSpPr>
              <a:spLocks noChangeShapeType="1"/>
            </p:cNvSpPr>
            <p:nvPr/>
          </p:nvSpPr>
          <p:spPr bwMode="auto">
            <a:xfrm>
              <a:off x="624" y="1008"/>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2" name="Line 286"/>
            <p:cNvSpPr>
              <a:spLocks noChangeShapeType="1"/>
            </p:cNvSpPr>
            <p:nvPr/>
          </p:nvSpPr>
          <p:spPr bwMode="auto">
            <a:xfrm>
              <a:off x="624" y="143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3" name="Line 287"/>
            <p:cNvSpPr>
              <a:spLocks noChangeShapeType="1"/>
            </p:cNvSpPr>
            <p:nvPr/>
          </p:nvSpPr>
          <p:spPr bwMode="auto">
            <a:xfrm>
              <a:off x="1584" y="912"/>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4" name="Line 288"/>
            <p:cNvSpPr>
              <a:spLocks noChangeShapeType="1"/>
            </p:cNvSpPr>
            <p:nvPr/>
          </p:nvSpPr>
          <p:spPr bwMode="auto">
            <a:xfrm>
              <a:off x="1392" y="144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5" name="Text Box 289"/>
            <p:cNvSpPr txBox="1">
              <a:spLocks noChangeArrowheads="1"/>
            </p:cNvSpPr>
            <p:nvPr/>
          </p:nvSpPr>
          <p:spPr bwMode="auto">
            <a:xfrm>
              <a:off x="1392" y="62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Z(t)</a:t>
              </a:r>
            </a:p>
          </p:txBody>
        </p:sp>
        <p:sp>
          <p:nvSpPr>
            <p:cNvPr id="176" name="Line 290"/>
            <p:cNvSpPr>
              <a:spLocks noChangeShapeType="1"/>
            </p:cNvSpPr>
            <p:nvPr/>
          </p:nvSpPr>
          <p:spPr bwMode="auto">
            <a:xfrm flipH="1">
              <a:off x="1582" y="912"/>
              <a:ext cx="2" cy="5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7" name="Text Box 291"/>
            <p:cNvSpPr txBox="1">
              <a:spLocks noChangeArrowheads="1"/>
            </p:cNvSpPr>
            <p:nvPr/>
          </p:nvSpPr>
          <p:spPr bwMode="auto">
            <a:xfrm>
              <a:off x="192" y="48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G(t)</a:t>
              </a:r>
            </a:p>
          </p:txBody>
        </p:sp>
        <p:sp>
          <p:nvSpPr>
            <p:cNvPr id="178" name="Text Box 292"/>
            <p:cNvSpPr txBox="1">
              <a:spLocks noChangeArrowheads="1"/>
            </p:cNvSpPr>
            <p:nvPr/>
          </p:nvSpPr>
          <p:spPr bwMode="auto">
            <a:xfrm>
              <a:off x="240" y="144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B(t)</a:t>
              </a:r>
            </a:p>
          </p:txBody>
        </p:sp>
        <p:sp>
          <p:nvSpPr>
            <p:cNvPr id="179" name="Rectangle 293"/>
            <p:cNvSpPr>
              <a:spLocks noChangeArrowheads="1"/>
            </p:cNvSpPr>
            <p:nvPr/>
          </p:nvSpPr>
          <p:spPr bwMode="auto">
            <a:xfrm>
              <a:off x="672" y="336"/>
              <a:ext cx="672" cy="864"/>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2" name="Oval 343"/>
            <p:cNvSpPr>
              <a:spLocks noChangeArrowheads="1"/>
            </p:cNvSpPr>
            <p:nvPr/>
          </p:nvSpPr>
          <p:spPr bwMode="auto">
            <a:xfrm>
              <a:off x="1564" y="892"/>
              <a:ext cx="47" cy="47"/>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59" name="Text Box 353"/>
          <p:cNvSpPr txBox="1">
            <a:spLocks noChangeArrowheads="1"/>
          </p:cNvSpPr>
          <p:nvPr/>
        </p:nvSpPr>
        <p:spPr bwMode="auto">
          <a:xfrm>
            <a:off x="49893" y="4998196"/>
            <a:ext cx="3760107" cy="523220"/>
          </a:xfrm>
          <a:prstGeom prst="rect">
            <a:avLst/>
          </a:prstGeom>
          <a:noFill/>
          <a:ln w="9525">
            <a:noFill/>
            <a:miter lim="800000"/>
            <a:headEnd/>
            <a:tailEnd/>
          </a:ln>
          <a:effectLst/>
        </p:spPr>
        <p:txBody>
          <a:bodyPr wrap="square">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defRPr/>
            </a:pPr>
            <a:r>
              <a:rPr kumimoji="1" lang="zh-CN" altLang="en-US" dirty="0"/>
              <a:t>米里及摩尔型电路判断</a:t>
            </a:r>
          </a:p>
        </p:txBody>
      </p:sp>
      <p:grpSp>
        <p:nvGrpSpPr>
          <p:cNvPr id="60" name="Group 402"/>
          <p:cNvGrpSpPr>
            <a:grpSpLocks/>
          </p:cNvGrpSpPr>
          <p:nvPr/>
        </p:nvGrpSpPr>
        <p:grpSpPr bwMode="auto">
          <a:xfrm>
            <a:off x="2743200" y="394446"/>
            <a:ext cx="6019801" cy="2209801"/>
            <a:chOff x="1248" y="2832"/>
            <a:chExt cx="3792" cy="1392"/>
          </a:xfrm>
        </p:grpSpPr>
        <p:sp>
          <p:nvSpPr>
            <p:cNvPr id="117" name="Text Box 356"/>
            <p:cNvSpPr txBox="1">
              <a:spLocks noChangeArrowheads="1"/>
            </p:cNvSpPr>
            <p:nvPr/>
          </p:nvSpPr>
          <p:spPr bwMode="auto">
            <a:xfrm>
              <a:off x="2160" y="340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25000"/>
                <a:t>1</a:t>
              </a:r>
            </a:p>
          </p:txBody>
        </p:sp>
        <p:sp>
          <p:nvSpPr>
            <p:cNvPr id="118" name="Rectangle 357"/>
            <p:cNvSpPr>
              <a:spLocks noChangeArrowheads="1"/>
            </p:cNvSpPr>
            <p:nvPr/>
          </p:nvSpPr>
          <p:spPr bwMode="auto">
            <a:xfrm>
              <a:off x="1920" y="3360"/>
              <a:ext cx="57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9" name="Text Box 358"/>
            <p:cNvSpPr txBox="1">
              <a:spLocks noChangeArrowheads="1"/>
            </p:cNvSpPr>
            <p:nvPr/>
          </p:nvSpPr>
          <p:spPr bwMode="auto">
            <a:xfrm>
              <a:off x="1946" y="3415"/>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D</a:t>
              </a:r>
            </a:p>
          </p:txBody>
        </p:sp>
        <p:sp>
          <p:nvSpPr>
            <p:cNvPr id="120" name="Line 359"/>
            <p:cNvSpPr>
              <a:spLocks noChangeShapeType="1"/>
            </p:cNvSpPr>
            <p:nvPr/>
          </p:nvSpPr>
          <p:spPr bwMode="auto">
            <a:xfrm>
              <a:off x="2697" y="3043"/>
              <a:ext cx="168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1" name="Line 360"/>
            <p:cNvSpPr>
              <a:spLocks noChangeShapeType="1"/>
            </p:cNvSpPr>
            <p:nvPr/>
          </p:nvSpPr>
          <p:spPr bwMode="auto">
            <a:xfrm>
              <a:off x="2784" y="3504"/>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2" name="Line 361"/>
            <p:cNvSpPr>
              <a:spLocks noChangeShapeType="1"/>
            </p:cNvSpPr>
            <p:nvPr/>
          </p:nvSpPr>
          <p:spPr bwMode="auto">
            <a:xfrm>
              <a:off x="2697" y="3648"/>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nvGrpSpPr>
            <p:cNvPr id="123" name="Group 376"/>
            <p:cNvGrpSpPr>
              <a:grpSpLocks/>
            </p:cNvGrpSpPr>
            <p:nvPr/>
          </p:nvGrpSpPr>
          <p:grpSpPr bwMode="auto">
            <a:xfrm>
              <a:off x="2880" y="3408"/>
              <a:ext cx="432" cy="361"/>
              <a:chOff x="1920" y="2784"/>
              <a:chExt cx="432" cy="361"/>
            </a:xfrm>
          </p:grpSpPr>
          <p:sp>
            <p:nvSpPr>
              <p:cNvPr id="155" name="Freeform 362"/>
              <p:cNvSpPr>
                <a:spLocks/>
              </p:cNvSpPr>
              <p:nvPr/>
            </p:nvSpPr>
            <p:spPr bwMode="auto">
              <a:xfrm>
                <a:off x="1968" y="2784"/>
                <a:ext cx="78" cy="354"/>
              </a:xfrm>
              <a:custGeom>
                <a:avLst/>
                <a:gdLst>
                  <a:gd name="T0" fmla="*/ 2 w 85"/>
                  <a:gd name="T1" fmla="*/ 0 h 306"/>
                  <a:gd name="T2" fmla="*/ 10 w 85"/>
                  <a:gd name="T3" fmla="*/ 2882 h 306"/>
                  <a:gd name="T4" fmla="*/ 10 w 85"/>
                  <a:gd name="T5" fmla="*/ 7387 h 306"/>
                  <a:gd name="T6" fmla="*/ 0 w 85"/>
                  <a:gd name="T7" fmla="*/ 10101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6" name="Freeform 363"/>
              <p:cNvSpPr>
                <a:spLocks/>
              </p:cNvSpPr>
              <p:nvPr/>
            </p:nvSpPr>
            <p:spPr bwMode="auto">
              <a:xfrm>
                <a:off x="1968" y="2976"/>
                <a:ext cx="384" cy="169"/>
              </a:xfrm>
              <a:custGeom>
                <a:avLst/>
                <a:gdLst>
                  <a:gd name="T0" fmla="*/ 0 w 384"/>
                  <a:gd name="T1" fmla="*/ 10 h 192"/>
                  <a:gd name="T2" fmla="*/ 168 w 384"/>
                  <a:gd name="T3" fmla="*/ 7 h 192"/>
                  <a:gd name="T4" fmla="*/ 296 w 384"/>
                  <a:gd name="T5" fmla="*/ 4 h 192"/>
                  <a:gd name="T6" fmla="*/ 384 w 384"/>
                  <a:gd name="T7" fmla="*/ 0 h 192"/>
                  <a:gd name="T8" fmla="*/ 0 60000 65536"/>
                  <a:gd name="T9" fmla="*/ 0 60000 65536"/>
                  <a:gd name="T10" fmla="*/ 0 60000 65536"/>
                  <a:gd name="T11" fmla="*/ 0 60000 65536"/>
                  <a:gd name="T12" fmla="*/ 0 w 384"/>
                  <a:gd name="T13" fmla="*/ 0 h 192"/>
                  <a:gd name="T14" fmla="*/ 384 w 384"/>
                  <a:gd name="T15" fmla="*/ 192 h 192"/>
                </a:gdLst>
                <a:ahLst/>
                <a:cxnLst>
                  <a:cxn ang="T8">
                    <a:pos x="T0" y="T1"/>
                  </a:cxn>
                  <a:cxn ang="T9">
                    <a:pos x="T2" y="T3"/>
                  </a:cxn>
                  <a:cxn ang="T10">
                    <a:pos x="T4" y="T5"/>
                  </a:cxn>
                  <a:cxn ang="T11">
                    <a:pos x="T6" y="T7"/>
                  </a:cxn>
                </a:cxnLst>
                <a:rect l="T12" t="T13" r="T14" b="T15"/>
                <a:pathLst>
                  <a:path w="384" h="192">
                    <a:moveTo>
                      <a:pt x="0" y="192"/>
                    </a:moveTo>
                    <a:cubicBezTo>
                      <a:pt x="28" y="185"/>
                      <a:pt x="119" y="166"/>
                      <a:pt x="168" y="148"/>
                    </a:cubicBezTo>
                    <a:cubicBezTo>
                      <a:pt x="217" y="130"/>
                      <a:pt x="260" y="109"/>
                      <a:pt x="296" y="84"/>
                    </a:cubicBezTo>
                    <a:cubicBezTo>
                      <a:pt x="332" y="59"/>
                      <a:pt x="366" y="18"/>
                      <a:pt x="384" y="0"/>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7" name="Freeform 364"/>
              <p:cNvSpPr>
                <a:spLocks/>
              </p:cNvSpPr>
              <p:nvPr/>
            </p:nvSpPr>
            <p:spPr bwMode="auto">
              <a:xfrm>
                <a:off x="1968" y="2784"/>
                <a:ext cx="384" cy="192"/>
              </a:xfrm>
              <a:custGeom>
                <a:avLst/>
                <a:gdLst>
                  <a:gd name="T0" fmla="*/ 0 w 240"/>
                  <a:gd name="T1" fmla="*/ 0 h 96"/>
                  <a:gd name="T2" fmla="*/ 15211408 w 240"/>
                  <a:gd name="T3" fmla="*/ 805306368 h 96"/>
                  <a:gd name="T4" fmla="*/ 18993131 w 240"/>
                  <a:gd name="T5" fmla="*/ 1610612736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cubicBezTo>
                      <a:pt x="76" y="16"/>
                      <a:pt x="152" y="32"/>
                      <a:pt x="192" y="48"/>
                    </a:cubicBezTo>
                    <a:cubicBezTo>
                      <a:pt x="232" y="64"/>
                      <a:pt x="232" y="88"/>
                      <a:pt x="240" y="96"/>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8" name="Freeform 365"/>
              <p:cNvSpPr>
                <a:spLocks/>
              </p:cNvSpPr>
              <p:nvPr/>
            </p:nvSpPr>
            <p:spPr bwMode="auto">
              <a:xfrm>
                <a:off x="1920" y="2784"/>
                <a:ext cx="78" cy="354"/>
              </a:xfrm>
              <a:custGeom>
                <a:avLst/>
                <a:gdLst>
                  <a:gd name="T0" fmla="*/ 2 w 85"/>
                  <a:gd name="T1" fmla="*/ 0 h 306"/>
                  <a:gd name="T2" fmla="*/ 10 w 85"/>
                  <a:gd name="T3" fmla="*/ 2882 h 306"/>
                  <a:gd name="T4" fmla="*/ 10 w 85"/>
                  <a:gd name="T5" fmla="*/ 7387 h 306"/>
                  <a:gd name="T6" fmla="*/ 0 w 85"/>
                  <a:gd name="T7" fmla="*/ 10101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24" name="Line 366"/>
            <p:cNvSpPr>
              <a:spLocks noChangeShapeType="1"/>
            </p:cNvSpPr>
            <p:nvPr/>
          </p:nvSpPr>
          <p:spPr bwMode="auto">
            <a:xfrm>
              <a:off x="1728" y="3216"/>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5" name="Line 367"/>
            <p:cNvSpPr>
              <a:spLocks noChangeShapeType="1"/>
            </p:cNvSpPr>
            <p:nvPr/>
          </p:nvSpPr>
          <p:spPr bwMode="auto">
            <a:xfrm>
              <a:off x="1728" y="3494"/>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6" name="Line 368"/>
            <p:cNvSpPr>
              <a:spLocks noChangeShapeType="1"/>
            </p:cNvSpPr>
            <p:nvPr/>
          </p:nvSpPr>
          <p:spPr bwMode="auto">
            <a:xfrm>
              <a:off x="2688" y="3040"/>
              <a:ext cx="0" cy="4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7" name="Line 369"/>
            <p:cNvSpPr>
              <a:spLocks noChangeShapeType="1"/>
            </p:cNvSpPr>
            <p:nvPr/>
          </p:nvSpPr>
          <p:spPr bwMode="auto">
            <a:xfrm>
              <a:off x="2496" y="3504"/>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8" name="Text Box 370"/>
            <p:cNvSpPr txBox="1">
              <a:spLocks noChangeArrowheads="1"/>
            </p:cNvSpPr>
            <p:nvPr/>
          </p:nvSpPr>
          <p:spPr bwMode="auto">
            <a:xfrm>
              <a:off x="4752" y="283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F</a:t>
              </a:r>
            </a:p>
          </p:txBody>
        </p:sp>
        <p:sp>
          <p:nvSpPr>
            <p:cNvPr id="129" name="Line 371"/>
            <p:cNvSpPr>
              <a:spLocks noChangeShapeType="1"/>
            </p:cNvSpPr>
            <p:nvPr/>
          </p:nvSpPr>
          <p:spPr bwMode="auto">
            <a:xfrm flipH="1">
              <a:off x="2686" y="3050"/>
              <a:ext cx="2" cy="6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0" name="Text Box 373"/>
            <p:cNvSpPr txBox="1">
              <a:spLocks noChangeArrowheads="1"/>
            </p:cNvSpPr>
            <p:nvPr/>
          </p:nvSpPr>
          <p:spPr bwMode="auto">
            <a:xfrm>
              <a:off x="1248" y="3888"/>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CP</a:t>
              </a:r>
            </a:p>
          </p:txBody>
        </p:sp>
        <p:sp>
          <p:nvSpPr>
            <p:cNvPr id="131" name="Oval 375"/>
            <p:cNvSpPr>
              <a:spLocks noChangeArrowheads="1"/>
            </p:cNvSpPr>
            <p:nvPr/>
          </p:nvSpPr>
          <p:spPr bwMode="auto">
            <a:xfrm>
              <a:off x="2659" y="3486"/>
              <a:ext cx="47" cy="47"/>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2" name="AutoShape 377"/>
            <p:cNvSpPr>
              <a:spLocks noChangeArrowheads="1"/>
            </p:cNvSpPr>
            <p:nvPr/>
          </p:nvSpPr>
          <p:spPr bwMode="auto">
            <a:xfrm rot="5400000">
              <a:off x="1920" y="3696"/>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3" name="Line 378"/>
            <p:cNvSpPr>
              <a:spLocks noChangeShapeType="1"/>
            </p:cNvSpPr>
            <p:nvPr/>
          </p:nvSpPr>
          <p:spPr bwMode="auto">
            <a:xfrm flipH="1">
              <a:off x="1776" y="374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4" name="Line 379"/>
            <p:cNvSpPr>
              <a:spLocks noChangeShapeType="1"/>
            </p:cNvSpPr>
            <p:nvPr/>
          </p:nvSpPr>
          <p:spPr bwMode="auto">
            <a:xfrm>
              <a:off x="1776" y="3744"/>
              <a:ext cx="0"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5" name="Line 380"/>
            <p:cNvSpPr>
              <a:spLocks noChangeShapeType="1"/>
            </p:cNvSpPr>
            <p:nvPr/>
          </p:nvSpPr>
          <p:spPr bwMode="auto">
            <a:xfrm flipV="1">
              <a:off x="1461" y="4205"/>
              <a:ext cx="19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6" name="Line 381"/>
            <p:cNvSpPr>
              <a:spLocks noChangeShapeType="1"/>
            </p:cNvSpPr>
            <p:nvPr/>
          </p:nvSpPr>
          <p:spPr bwMode="auto">
            <a:xfrm>
              <a:off x="1728" y="3216"/>
              <a:ext cx="8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7" name="Line 382"/>
            <p:cNvSpPr>
              <a:spLocks noChangeShapeType="1"/>
            </p:cNvSpPr>
            <p:nvPr/>
          </p:nvSpPr>
          <p:spPr bwMode="auto">
            <a:xfrm>
              <a:off x="2609" y="3217"/>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8" name="Line 383"/>
            <p:cNvSpPr>
              <a:spLocks noChangeShapeType="1"/>
            </p:cNvSpPr>
            <p:nvPr/>
          </p:nvSpPr>
          <p:spPr bwMode="auto">
            <a:xfrm>
              <a:off x="2542" y="3936"/>
              <a:ext cx="7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9" name="Oval 384"/>
            <p:cNvSpPr>
              <a:spLocks noChangeArrowheads="1"/>
            </p:cNvSpPr>
            <p:nvPr/>
          </p:nvSpPr>
          <p:spPr bwMode="auto">
            <a:xfrm>
              <a:off x="2496" y="3909"/>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0" name="Text Box 385"/>
            <p:cNvSpPr txBox="1">
              <a:spLocks noChangeArrowheads="1"/>
            </p:cNvSpPr>
            <p:nvPr/>
          </p:nvSpPr>
          <p:spPr bwMode="auto">
            <a:xfrm>
              <a:off x="3744" y="340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25000"/>
                <a:t>2</a:t>
              </a:r>
              <a:endParaRPr kumimoji="1" lang="en-US" altLang="zh-CN" sz="2000"/>
            </a:p>
          </p:txBody>
        </p:sp>
        <p:sp>
          <p:nvSpPr>
            <p:cNvPr id="141" name="Rectangle 386"/>
            <p:cNvSpPr>
              <a:spLocks noChangeArrowheads="1"/>
            </p:cNvSpPr>
            <p:nvPr/>
          </p:nvSpPr>
          <p:spPr bwMode="auto">
            <a:xfrm>
              <a:off x="3504" y="3360"/>
              <a:ext cx="57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2" name="Text Box 387"/>
            <p:cNvSpPr txBox="1">
              <a:spLocks noChangeArrowheads="1"/>
            </p:cNvSpPr>
            <p:nvPr/>
          </p:nvSpPr>
          <p:spPr bwMode="auto">
            <a:xfrm>
              <a:off x="3530" y="3415"/>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D</a:t>
              </a:r>
            </a:p>
          </p:txBody>
        </p:sp>
        <p:sp>
          <p:nvSpPr>
            <p:cNvPr id="143" name="Line 388"/>
            <p:cNvSpPr>
              <a:spLocks noChangeShapeType="1"/>
            </p:cNvSpPr>
            <p:nvPr/>
          </p:nvSpPr>
          <p:spPr bwMode="auto">
            <a:xfrm>
              <a:off x="2791" y="3224"/>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4" name="Line 389"/>
            <p:cNvSpPr>
              <a:spLocks noChangeShapeType="1"/>
            </p:cNvSpPr>
            <p:nvPr/>
          </p:nvSpPr>
          <p:spPr bwMode="auto">
            <a:xfrm>
              <a:off x="3312" y="360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5" name="Line 390"/>
            <p:cNvSpPr>
              <a:spLocks noChangeShapeType="1"/>
            </p:cNvSpPr>
            <p:nvPr/>
          </p:nvSpPr>
          <p:spPr bwMode="auto">
            <a:xfrm>
              <a:off x="4080" y="350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6" name="AutoShape 391"/>
            <p:cNvSpPr>
              <a:spLocks noChangeArrowheads="1"/>
            </p:cNvSpPr>
            <p:nvPr/>
          </p:nvSpPr>
          <p:spPr bwMode="auto">
            <a:xfrm rot="5400000">
              <a:off x="3504" y="3840"/>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7" name="Line 392"/>
            <p:cNvSpPr>
              <a:spLocks noChangeShapeType="1"/>
            </p:cNvSpPr>
            <p:nvPr/>
          </p:nvSpPr>
          <p:spPr bwMode="auto">
            <a:xfrm flipH="1">
              <a:off x="3360" y="3899"/>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8" name="Line 393"/>
            <p:cNvSpPr>
              <a:spLocks noChangeShapeType="1"/>
            </p:cNvSpPr>
            <p:nvPr/>
          </p:nvSpPr>
          <p:spPr bwMode="auto">
            <a:xfrm>
              <a:off x="3350" y="3908"/>
              <a:ext cx="0" cy="3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9" name="Line 395"/>
            <p:cNvSpPr>
              <a:spLocks noChangeShapeType="1"/>
            </p:cNvSpPr>
            <p:nvPr/>
          </p:nvSpPr>
          <p:spPr bwMode="auto">
            <a:xfrm flipV="1">
              <a:off x="4204" y="3217"/>
              <a:ext cx="182" cy="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0" name="Line 396"/>
            <p:cNvSpPr>
              <a:spLocks noChangeShapeType="1"/>
            </p:cNvSpPr>
            <p:nvPr/>
          </p:nvSpPr>
          <p:spPr bwMode="auto">
            <a:xfrm>
              <a:off x="4211" y="3226"/>
              <a:ext cx="2" cy="28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1" name="Line 397"/>
            <p:cNvSpPr>
              <a:spLocks noChangeShapeType="1"/>
            </p:cNvSpPr>
            <p:nvPr/>
          </p:nvSpPr>
          <p:spPr bwMode="auto">
            <a:xfrm>
              <a:off x="4126" y="3936"/>
              <a:ext cx="7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2" name="Oval 398"/>
            <p:cNvSpPr>
              <a:spLocks noChangeArrowheads="1"/>
            </p:cNvSpPr>
            <p:nvPr/>
          </p:nvSpPr>
          <p:spPr bwMode="auto">
            <a:xfrm>
              <a:off x="4080" y="3909"/>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3" name="AutoShape 399"/>
            <p:cNvSpPr>
              <a:spLocks noChangeArrowheads="1"/>
            </p:cNvSpPr>
            <p:nvPr/>
          </p:nvSpPr>
          <p:spPr bwMode="auto">
            <a:xfrm>
              <a:off x="4377" y="2976"/>
              <a:ext cx="336" cy="288"/>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4" name="Line 400"/>
            <p:cNvSpPr>
              <a:spLocks noChangeShapeType="1"/>
            </p:cNvSpPr>
            <p:nvPr/>
          </p:nvSpPr>
          <p:spPr bwMode="auto">
            <a:xfrm>
              <a:off x="4704"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pic>
        <p:nvPicPr>
          <p:cNvPr id="61" name="图片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00" y="1599357"/>
            <a:ext cx="148748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 name="Text Box 403"/>
          <p:cNvSpPr txBox="1">
            <a:spLocks noChangeArrowheads="1"/>
          </p:cNvSpPr>
          <p:nvPr/>
        </p:nvSpPr>
        <p:spPr bwMode="auto">
          <a:xfrm>
            <a:off x="7467600" y="5347444"/>
            <a:ext cx="1295400" cy="415925"/>
          </a:xfrm>
          <a:prstGeom prst="rect">
            <a:avLst/>
          </a:prstGeom>
          <a:noFill/>
          <a:ln w="19050">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摩尔型</a:t>
            </a:r>
          </a:p>
        </p:txBody>
      </p:sp>
      <p:pic>
        <p:nvPicPr>
          <p:cNvPr id="63" name="图片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175" y="3456732"/>
            <a:ext cx="127000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4" name="Group 408"/>
          <p:cNvGrpSpPr>
            <a:grpSpLocks/>
          </p:cNvGrpSpPr>
          <p:nvPr/>
        </p:nvGrpSpPr>
        <p:grpSpPr bwMode="auto">
          <a:xfrm>
            <a:off x="2971800" y="3290046"/>
            <a:ext cx="5181600" cy="3292476"/>
            <a:chOff x="1872" y="2112"/>
            <a:chExt cx="3264" cy="2074"/>
          </a:xfrm>
        </p:grpSpPr>
        <p:grpSp>
          <p:nvGrpSpPr>
            <p:cNvPr id="65" name="Group 350"/>
            <p:cNvGrpSpPr>
              <a:grpSpLocks/>
            </p:cNvGrpSpPr>
            <p:nvPr/>
          </p:nvGrpSpPr>
          <p:grpSpPr bwMode="auto">
            <a:xfrm>
              <a:off x="1872" y="2112"/>
              <a:ext cx="3264" cy="2074"/>
              <a:chOff x="2064" y="624"/>
              <a:chExt cx="3264" cy="2074"/>
            </a:xfrm>
          </p:grpSpPr>
          <p:sp>
            <p:nvSpPr>
              <p:cNvPr id="68" name="Rectangle 296"/>
              <p:cNvSpPr>
                <a:spLocks noChangeArrowheads="1"/>
              </p:cNvSpPr>
              <p:nvPr/>
            </p:nvSpPr>
            <p:spPr bwMode="auto">
              <a:xfrm>
                <a:off x="2784" y="1248"/>
                <a:ext cx="672"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9" name="Rectangle 297"/>
              <p:cNvSpPr>
                <a:spLocks noChangeArrowheads="1"/>
              </p:cNvSpPr>
              <p:nvPr/>
            </p:nvSpPr>
            <p:spPr bwMode="auto">
              <a:xfrm>
                <a:off x="3888" y="1248"/>
                <a:ext cx="672" cy="4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0" name="Text Box 298"/>
              <p:cNvSpPr txBox="1">
                <a:spLocks noChangeArrowheads="1"/>
              </p:cNvSpPr>
              <p:nvPr/>
            </p:nvSpPr>
            <p:spPr bwMode="auto">
              <a:xfrm>
                <a:off x="2784" y="124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25000"/>
                  <a:t>1</a:t>
                </a:r>
              </a:p>
            </p:txBody>
          </p:sp>
          <p:sp>
            <p:nvSpPr>
              <p:cNvPr id="71" name="Text Box 299"/>
              <p:cNvSpPr txBox="1">
                <a:spLocks noChangeArrowheads="1"/>
              </p:cNvSpPr>
              <p:nvPr/>
            </p:nvSpPr>
            <p:spPr bwMode="auto">
              <a:xfrm>
                <a:off x="3888" y="124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25000"/>
                  <a:t>2</a:t>
                </a:r>
              </a:p>
            </p:txBody>
          </p:sp>
          <p:sp>
            <p:nvSpPr>
              <p:cNvPr id="72" name="AutoShape 300"/>
              <p:cNvSpPr>
                <a:spLocks noChangeArrowheads="1"/>
              </p:cNvSpPr>
              <p:nvPr/>
            </p:nvSpPr>
            <p:spPr bwMode="auto">
              <a:xfrm rot="-5400000">
                <a:off x="3144" y="1848"/>
                <a:ext cx="336" cy="288"/>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3" name="AutoShape 301"/>
              <p:cNvSpPr>
                <a:spLocks noChangeArrowheads="1"/>
              </p:cNvSpPr>
              <p:nvPr/>
            </p:nvSpPr>
            <p:spPr bwMode="auto">
              <a:xfrm rot="-5400000">
                <a:off x="2712" y="1848"/>
                <a:ext cx="336" cy="288"/>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4" name="AutoShape 302"/>
              <p:cNvSpPr>
                <a:spLocks noChangeArrowheads="1"/>
              </p:cNvSpPr>
              <p:nvPr/>
            </p:nvSpPr>
            <p:spPr bwMode="auto">
              <a:xfrm rot="-5400000">
                <a:off x="3816" y="1848"/>
                <a:ext cx="336" cy="288"/>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5" name="AutoShape 304"/>
              <p:cNvSpPr>
                <a:spLocks noChangeArrowheads="1"/>
              </p:cNvSpPr>
              <p:nvPr/>
            </p:nvSpPr>
            <p:spPr bwMode="auto">
              <a:xfrm rot="-5400000">
                <a:off x="4248" y="1848"/>
                <a:ext cx="336" cy="288"/>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6" name="AutoShape 305"/>
              <p:cNvSpPr>
                <a:spLocks noChangeArrowheads="1"/>
              </p:cNvSpPr>
              <p:nvPr/>
            </p:nvSpPr>
            <p:spPr bwMode="auto">
              <a:xfrm>
                <a:off x="4608" y="624"/>
                <a:ext cx="336" cy="288"/>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7" name="Line 306"/>
              <p:cNvSpPr>
                <a:spLocks noChangeShapeType="1"/>
              </p:cNvSpPr>
              <p:nvPr/>
            </p:nvSpPr>
            <p:spPr bwMode="auto">
              <a:xfrm flipV="1">
                <a:off x="3346" y="677"/>
                <a:ext cx="12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8" name="Line 307"/>
              <p:cNvSpPr>
                <a:spLocks noChangeShapeType="1"/>
              </p:cNvSpPr>
              <p:nvPr/>
            </p:nvSpPr>
            <p:spPr bwMode="auto">
              <a:xfrm>
                <a:off x="3986" y="859"/>
                <a:ext cx="62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9" name="Line 308"/>
              <p:cNvSpPr>
                <a:spLocks noChangeShapeType="1"/>
              </p:cNvSpPr>
              <p:nvPr/>
            </p:nvSpPr>
            <p:spPr bwMode="auto">
              <a:xfrm>
                <a:off x="3600" y="1056"/>
                <a:ext cx="0" cy="13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0" name="Line 309"/>
              <p:cNvSpPr>
                <a:spLocks noChangeShapeType="1"/>
              </p:cNvSpPr>
              <p:nvPr/>
            </p:nvSpPr>
            <p:spPr bwMode="auto">
              <a:xfrm>
                <a:off x="3744" y="960"/>
                <a:ext cx="5" cy="14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1" name="Line 310"/>
              <p:cNvSpPr>
                <a:spLocks noChangeShapeType="1"/>
              </p:cNvSpPr>
              <p:nvPr/>
            </p:nvSpPr>
            <p:spPr bwMode="auto">
              <a:xfrm>
                <a:off x="2928" y="960"/>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2" name="Line 311"/>
              <p:cNvSpPr>
                <a:spLocks noChangeShapeType="1"/>
              </p:cNvSpPr>
              <p:nvPr/>
            </p:nvSpPr>
            <p:spPr bwMode="auto">
              <a:xfrm>
                <a:off x="2928" y="940"/>
                <a:ext cx="83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3" name="Line 312"/>
              <p:cNvSpPr>
                <a:spLocks noChangeShapeType="1"/>
              </p:cNvSpPr>
              <p:nvPr/>
            </p:nvSpPr>
            <p:spPr bwMode="auto">
              <a:xfrm>
                <a:off x="3600" y="1056"/>
                <a:ext cx="8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4" name="Line 313"/>
              <p:cNvSpPr>
                <a:spLocks noChangeShapeType="1"/>
              </p:cNvSpPr>
              <p:nvPr/>
            </p:nvSpPr>
            <p:spPr bwMode="auto">
              <a:xfrm>
                <a:off x="4434" y="1047"/>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5" name="Line 314"/>
              <p:cNvSpPr>
                <a:spLocks noChangeShapeType="1"/>
              </p:cNvSpPr>
              <p:nvPr/>
            </p:nvSpPr>
            <p:spPr bwMode="auto">
              <a:xfrm>
                <a:off x="3984" y="864"/>
                <a:ext cx="0" cy="37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6" name="Oval 315"/>
              <p:cNvSpPr>
                <a:spLocks noChangeArrowheads="1"/>
              </p:cNvSpPr>
              <p:nvPr/>
            </p:nvSpPr>
            <p:spPr bwMode="auto">
              <a:xfrm>
                <a:off x="3965" y="1777"/>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7" name="Line 316"/>
              <p:cNvSpPr>
                <a:spLocks noChangeShapeType="1"/>
              </p:cNvSpPr>
              <p:nvPr/>
            </p:nvSpPr>
            <p:spPr bwMode="auto">
              <a:xfrm>
                <a:off x="3319" y="1680"/>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8" name="Line 317"/>
              <p:cNvSpPr>
                <a:spLocks noChangeShapeType="1"/>
              </p:cNvSpPr>
              <p:nvPr/>
            </p:nvSpPr>
            <p:spPr bwMode="auto">
              <a:xfrm>
                <a:off x="2880" y="1680"/>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9" name="Line 318"/>
              <p:cNvSpPr>
                <a:spLocks noChangeShapeType="1"/>
              </p:cNvSpPr>
              <p:nvPr/>
            </p:nvSpPr>
            <p:spPr bwMode="auto">
              <a:xfrm>
                <a:off x="4416" y="1680"/>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0" name="Line 319"/>
              <p:cNvSpPr>
                <a:spLocks noChangeShapeType="1"/>
              </p:cNvSpPr>
              <p:nvPr/>
            </p:nvSpPr>
            <p:spPr bwMode="auto">
              <a:xfrm>
                <a:off x="3984" y="1680"/>
                <a:ext cx="1" cy="8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nvGrpSpPr>
              <p:cNvPr id="91" name="Group 320"/>
              <p:cNvGrpSpPr>
                <a:grpSpLocks/>
              </p:cNvGrpSpPr>
              <p:nvPr/>
            </p:nvGrpSpPr>
            <p:grpSpPr bwMode="auto">
              <a:xfrm rot="-5400000">
                <a:off x="2695" y="2300"/>
                <a:ext cx="447" cy="168"/>
                <a:chOff x="3378" y="3648"/>
                <a:chExt cx="1148" cy="336"/>
              </a:xfrm>
            </p:grpSpPr>
            <p:sp>
              <p:nvSpPr>
                <p:cNvPr id="113" name="Line 321"/>
                <p:cNvSpPr>
                  <a:spLocks noChangeShapeType="1"/>
                </p:cNvSpPr>
                <p:nvPr/>
              </p:nvSpPr>
              <p:spPr bwMode="auto">
                <a:xfrm flipV="1">
                  <a:off x="3378" y="3792"/>
                  <a:ext cx="478"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4" name="Line 322"/>
                <p:cNvSpPr>
                  <a:spLocks noChangeShapeType="1"/>
                </p:cNvSpPr>
                <p:nvPr/>
              </p:nvSpPr>
              <p:spPr bwMode="auto">
                <a:xfrm flipV="1">
                  <a:off x="4222" y="3810"/>
                  <a:ext cx="3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5" name="AutoShape 323"/>
                <p:cNvSpPr>
                  <a:spLocks noChangeArrowheads="1"/>
                </p:cNvSpPr>
                <p:nvPr/>
              </p:nvSpPr>
              <p:spPr bwMode="auto">
                <a:xfrm rot="5400000">
                  <a:off x="3838" y="3672"/>
                  <a:ext cx="336" cy="288"/>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6" name="Oval 324"/>
                <p:cNvSpPr>
                  <a:spLocks noChangeArrowheads="1"/>
                </p:cNvSpPr>
                <p:nvPr/>
              </p:nvSpPr>
              <p:spPr bwMode="auto">
                <a:xfrm>
                  <a:off x="4135" y="3773"/>
                  <a:ext cx="91" cy="7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92" name="Line 325"/>
              <p:cNvSpPr>
                <a:spLocks noChangeShapeType="1"/>
              </p:cNvSpPr>
              <p:nvPr/>
            </p:nvSpPr>
            <p:spPr bwMode="auto">
              <a:xfrm>
                <a:off x="2976" y="2373"/>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3" name="Line 326"/>
              <p:cNvSpPr>
                <a:spLocks noChangeShapeType="1"/>
              </p:cNvSpPr>
              <p:nvPr/>
            </p:nvSpPr>
            <p:spPr bwMode="auto">
              <a:xfrm>
                <a:off x="2976" y="216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4" name="Line 327"/>
              <p:cNvSpPr>
                <a:spLocks noChangeShapeType="1"/>
              </p:cNvSpPr>
              <p:nvPr/>
            </p:nvSpPr>
            <p:spPr bwMode="auto">
              <a:xfrm>
                <a:off x="3405" y="216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5" name="Line 328"/>
              <p:cNvSpPr>
                <a:spLocks noChangeShapeType="1"/>
              </p:cNvSpPr>
              <p:nvPr/>
            </p:nvSpPr>
            <p:spPr bwMode="auto">
              <a:xfrm>
                <a:off x="3753" y="2382"/>
                <a:ext cx="5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6" name="Line 329"/>
              <p:cNvSpPr>
                <a:spLocks noChangeShapeType="1"/>
              </p:cNvSpPr>
              <p:nvPr/>
            </p:nvSpPr>
            <p:spPr bwMode="auto">
              <a:xfrm>
                <a:off x="3899" y="2169"/>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7" name="Line 330"/>
              <p:cNvSpPr>
                <a:spLocks noChangeShapeType="1"/>
              </p:cNvSpPr>
              <p:nvPr/>
            </p:nvSpPr>
            <p:spPr bwMode="auto">
              <a:xfrm>
                <a:off x="4320" y="216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8" name="Line 331"/>
              <p:cNvSpPr>
                <a:spLocks noChangeShapeType="1"/>
              </p:cNvSpPr>
              <p:nvPr/>
            </p:nvSpPr>
            <p:spPr bwMode="auto">
              <a:xfrm>
                <a:off x="4494" y="2172"/>
                <a:ext cx="4" cy="4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9" name="Line 332"/>
              <p:cNvSpPr>
                <a:spLocks noChangeShapeType="1"/>
              </p:cNvSpPr>
              <p:nvPr/>
            </p:nvSpPr>
            <p:spPr bwMode="auto">
              <a:xfrm>
                <a:off x="2544" y="2592"/>
                <a:ext cx="19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0" name="Line 333"/>
              <p:cNvSpPr>
                <a:spLocks noChangeShapeType="1"/>
              </p:cNvSpPr>
              <p:nvPr/>
            </p:nvSpPr>
            <p:spPr bwMode="auto">
              <a:xfrm>
                <a:off x="4080" y="2160"/>
                <a:ext cx="4" cy="4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1" name="Line 334"/>
              <p:cNvSpPr>
                <a:spLocks noChangeShapeType="1"/>
              </p:cNvSpPr>
              <p:nvPr/>
            </p:nvSpPr>
            <p:spPr bwMode="auto">
              <a:xfrm>
                <a:off x="3216" y="2160"/>
                <a:ext cx="4" cy="4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2" name="Line 335"/>
              <p:cNvSpPr>
                <a:spLocks noChangeShapeType="1"/>
              </p:cNvSpPr>
              <p:nvPr/>
            </p:nvSpPr>
            <p:spPr bwMode="auto">
              <a:xfrm>
                <a:off x="2880" y="129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3" name="Line 336"/>
              <p:cNvSpPr>
                <a:spLocks noChangeShapeType="1"/>
              </p:cNvSpPr>
              <p:nvPr/>
            </p:nvSpPr>
            <p:spPr bwMode="auto">
              <a:xfrm>
                <a:off x="3963" y="1296"/>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4" name="Line 337"/>
              <p:cNvSpPr>
                <a:spLocks noChangeShapeType="1"/>
              </p:cNvSpPr>
              <p:nvPr/>
            </p:nvSpPr>
            <p:spPr bwMode="auto">
              <a:xfrm>
                <a:off x="3344" y="672"/>
                <a:ext cx="0"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5" name="Line 338"/>
              <p:cNvSpPr>
                <a:spLocks noChangeShapeType="1"/>
              </p:cNvSpPr>
              <p:nvPr/>
            </p:nvSpPr>
            <p:spPr bwMode="auto">
              <a:xfrm>
                <a:off x="4944" y="768"/>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6" name="Text Box 339"/>
              <p:cNvSpPr txBox="1">
                <a:spLocks noChangeArrowheads="1"/>
              </p:cNvSpPr>
              <p:nvPr/>
            </p:nvSpPr>
            <p:spPr bwMode="auto">
              <a:xfrm>
                <a:off x="2064" y="24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x(t)</a:t>
                </a:r>
              </a:p>
            </p:txBody>
          </p:sp>
          <p:sp>
            <p:nvSpPr>
              <p:cNvPr id="107" name="Text Box 340"/>
              <p:cNvSpPr txBox="1">
                <a:spLocks noChangeArrowheads="1"/>
              </p:cNvSpPr>
              <p:nvPr/>
            </p:nvSpPr>
            <p:spPr bwMode="auto">
              <a:xfrm>
                <a:off x="4944" y="816"/>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Z(t)</a:t>
                </a:r>
              </a:p>
            </p:txBody>
          </p:sp>
          <p:sp>
            <p:nvSpPr>
              <p:cNvPr id="108" name="Oval 344"/>
              <p:cNvSpPr>
                <a:spLocks noChangeArrowheads="1"/>
              </p:cNvSpPr>
              <p:nvPr/>
            </p:nvSpPr>
            <p:spPr bwMode="auto">
              <a:xfrm>
                <a:off x="3387" y="2352"/>
                <a:ext cx="47" cy="47"/>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9" name="Oval 345"/>
              <p:cNvSpPr>
                <a:spLocks noChangeArrowheads="1"/>
              </p:cNvSpPr>
              <p:nvPr/>
            </p:nvSpPr>
            <p:spPr bwMode="auto">
              <a:xfrm>
                <a:off x="3867" y="2352"/>
                <a:ext cx="47" cy="47"/>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0" name="Oval 346"/>
              <p:cNvSpPr>
                <a:spLocks noChangeArrowheads="1"/>
              </p:cNvSpPr>
              <p:nvPr/>
            </p:nvSpPr>
            <p:spPr bwMode="auto">
              <a:xfrm>
                <a:off x="2875" y="2574"/>
                <a:ext cx="47" cy="47"/>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1" name="Oval 347"/>
              <p:cNvSpPr>
                <a:spLocks noChangeArrowheads="1"/>
              </p:cNvSpPr>
              <p:nvPr/>
            </p:nvSpPr>
            <p:spPr bwMode="auto">
              <a:xfrm>
                <a:off x="3197" y="2581"/>
                <a:ext cx="47" cy="47"/>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2" name="Oval 349"/>
              <p:cNvSpPr>
                <a:spLocks noChangeArrowheads="1"/>
              </p:cNvSpPr>
              <p:nvPr/>
            </p:nvSpPr>
            <p:spPr bwMode="auto">
              <a:xfrm>
                <a:off x="4071" y="2565"/>
                <a:ext cx="47" cy="47"/>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66" name="Oval 405"/>
            <p:cNvSpPr>
              <a:spLocks noChangeArrowheads="1"/>
            </p:cNvSpPr>
            <p:nvPr/>
          </p:nvSpPr>
          <p:spPr bwMode="auto">
            <a:xfrm>
              <a:off x="2699" y="2659"/>
              <a:ext cx="90" cy="90"/>
            </a:xfrm>
            <a:prstGeom prst="ellipse">
              <a:avLst/>
            </a:prstGeom>
            <a:solidFill>
              <a:schemeClr val="bg1"/>
            </a:solidFill>
            <a:ln w="19050" algn="ctr">
              <a:solidFill>
                <a:schemeClr val="tx1"/>
              </a:solidFill>
              <a:round/>
              <a:headEnd/>
              <a:tailEnd/>
            </a:ln>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7" name="Oval 406"/>
            <p:cNvSpPr>
              <a:spLocks noChangeArrowheads="1"/>
            </p:cNvSpPr>
            <p:nvPr/>
          </p:nvSpPr>
          <p:spPr bwMode="auto">
            <a:xfrm>
              <a:off x="3742" y="2642"/>
              <a:ext cx="90" cy="90"/>
            </a:xfrm>
            <a:prstGeom prst="ellipse">
              <a:avLst/>
            </a:prstGeom>
            <a:solidFill>
              <a:schemeClr val="bg1"/>
            </a:solidFill>
            <a:ln w="19050" algn="ctr">
              <a:solidFill>
                <a:schemeClr val="tx1"/>
              </a:solidFill>
              <a:round/>
              <a:headEnd/>
              <a:tailEnd/>
            </a:ln>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80" name="Line 395"/>
          <p:cNvSpPr>
            <a:spLocks noChangeShapeType="1"/>
          </p:cNvSpPr>
          <p:nvPr/>
        </p:nvSpPr>
        <p:spPr bwMode="auto">
          <a:xfrm>
            <a:off x="5192713" y="1050081"/>
            <a:ext cx="2152650" cy="167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1" name="Line 388"/>
          <p:cNvSpPr>
            <a:spLocks noChangeShapeType="1"/>
          </p:cNvSpPr>
          <p:nvPr/>
        </p:nvSpPr>
        <p:spPr bwMode="auto">
          <a:xfrm>
            <a:off x="7362559" y="1069278"/>
            <a:ext cx="0" cy="4156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3" name="Text Box 73"/>
          <p:cNvSpPr txBox="1">
            <a:spLocks noChangeArrowheads="1"/>
          </p:cNvSpPr>
          <p:nvPr/>
        </p:nvSpPr>
        <p:spPr bwMode="auto">
          <a:xfrm>
            <a:off x="179388" y="4671522"/>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hlink"/>
                </a:solidFill>
              </a:rPr>
              <a:t>输出与输入及状态有关</a:t>
            </a:r>
          </a:p>
        </p:txBody>
      </p:sp>
    </p:spTree>
    <p:extLst>
      <p:ext uri="{BB962C8B-B14F-4D97-AF65-F5344CB8AC3E}">
        <p14:creationId xmlns:p14="http://schemas.microsoft.com/office/powerpoint/2010/main" val="92897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1000"/>
                                        <p:tgtEl>
                                          <p:spTgt spid="56"/>
                                        </p:tgtEl>
                                      </p:cBhvr>
                                    </p:animEffect>
                                    <p:anim calcmode="lin" valueType="num">
                                      <p:cBhvr>
                                        <p:cTn id="14" dur="1000" fill="hold"/>
                                        <p:tgtEl>
                                          <p:spTgt spid="56"/>
                                        </p:tgtEl>
                                        <p:attrNameLst>
                                          <p:attrName>ppt_x</p:attrName>
                                        </p:attrNameLst>
                                      </p:cBhvr>
                                      <p:tavLst>
                                        <p:tav tm="0">
                                          <p:val>
                                            <p:strVal val="#ppt_x"/>
                                          </p:val>
                                        </p:tav>
                                        <p:tav tm="100000">
                                          <p:val>
                                            <p:strVal val="#ppt_x"/>
                                          </p:val>
                                        </p:tav>
                                      </p:tavLst>
                                    </p:anim>
                                    <p:anim calcmode="lin" valueType="num">
                                      <p:cBhvr>
                                        <p:cTn id="1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down)">
                                      <p:cBhvr>
                                        <p:cTn id="2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62"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sp>
        <p:nvSpPr>
          <p:cNvPr id="5" name="内容占位符 4"/>
          <p:cNvSpPr>
            <a:spLocks noGrp="1"/>
          </p:cNvSpPr>
          <p:nvPr>
            <p:ph idx="1"/>
          </p:nvPr>
        </p:nvSpPr>
        <p:spPr>
          <a:xfrm>
            <a:off x="71700" y="503805"/>
            <a:ext cx="8690747" cy="5730789"/>
          </a:xfrm>
        </p:spPr>
        <p:txBody>
          <a:bodyPr/>
          <a:lstStyle/>
          <a:p>
            <a:r>
              <a:rPr kumimoji="1" lang="zh-CN" altLang="en-US" sz="2400" dirty="0"/>
              <a:t>状态转移表：</a:t>
            </a:r>
            <a:endParaRPr lang="zh-CN" altLang="en-US" sz="2400" dirty="0"/>
          </a:p>
        </p:txBody>
      </p:sp>
      <p:sp>
        <p:nvSpPr>
          <p:cNvPr id="52" name="Text Box 136"/>
          <p:cNvSpPr txBox="1">
            <a:spLocks noChangeArrowheads="1"/>
          </p:cNvSpPr>
          <p:nvPr/>
        </p:nvSpPr>
        <p:spPr bwMode="auto">
          <a:xfrm>
            <a:off x="1000941" y="91174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米里型状态转移表</a:t>
            </a:r>
          </a:p>
        </p:txBody>
      </p:sp>
      <p:graphicFrame>
        <p:nvGraphicFramePr>
          <p:cNvPr id="53" name="Group 383"/>
          <p:cNvGraphicFramePr>
            <a:graphicFrameLocks/>
          </p:cNvGraphicFramePr>
          <p:nvPr>
            <p:extLst>
              <p:ext uri="{D42A27DB-BD31-4B8C-83A1-F6EECF244321}">
                <p14:modId xmlns:p14="http://schemas.microsoft.com/office/powerpoint/2010/main" val="878638188"/>
              </p:ext>
            </p:extLst>
          </p:nvPr>
        </p:nvGraphicFramePr>
        <p:xfrm>
          <a:off x="116703" y="1403865"/>
          <a:ext cx="4321175" cy="1928813"/>
        </p:xfrm>
        <a:graphic>
          <a:graphicData uri="http://schemas.openxmlformats.org/drawingml/2006/table">
            <a:tbl>
              <a:tblPr/>
              <a:tblGrid>
                <a:gridCol w="792163">
                  <a:extLst>
                    <a:ext uri="{9D8B030D-6E8A-4147-A177-3AD203B41FA5}">
                      <a16:colId xmlns:a16="http://schemas.microsoft.com/office/drawing/2014/main" val="20000"/>
                    </a:ext>
                  </a:extLst>
                </a:gridCol>
                <a:gridCol w="882650">
                  <a:extLst>
                    <a:ext uri="{9D8B030D-6E8A-4147-A177-3AD203B41FA5}">
                      <a16:colId xmlns:a16="http://schemas.microsoft.com/office/drawing/2014/main" val="20001"/>
                    </a:ext>
                  </a:extLst>
                </a:gridCol>
                <a:gridCol w="881062">
                  <a:extLst>
                    <a:ext uri="{9D8B030D-6E8A-4147-A177-3AD203B41FA5}">
                      <a16:colId xmlns:a16="http://schemas.microsoft.com/office/drawing/2014/main" val="20002"/>
                    </a:ext>
                  </a:extLst>
                </a:gridCol>
                <a:gridCol w="884238">
                  <a:extLst>
                    <a:ext uri="{9D8B030D-6E8A-4147-A177-3AD203B41FA5}">
                      <a16:colId xmlns:a16="http://schemas.microsoft.com/office/drawing/2014/main" val="20003"/>
                    </a:ext>
                  </a:extLst>
                </a:gridCol>
                <a:gridCol w="881062">
                  <a:extLst>
                    <a:ext uri="{9D8B030D-6E8A-4147-A177-3AD203B41FA5}">
                      <a16:colId xmlns:a16="http://schemas.microsoft.com/office/drawing/2014/main" val="20004"/>
                    </a:ext>
                  </a:extLst>
                </a:gridCol>
              </a:tblGrid>
              <a:tr h="62071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S    X</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X</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X</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i</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1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dirty="0">
                          <a:ln>
                            <a:noFill/>
                          </a:ln>
                          <a:solidFill>
                            <a:schemeClr val="tx1"/>
                          </a:solidFill>
                          <a:effectLst/>
                          <a:latin typeface="Times New Roman" pitchFamily="18" charset="0"/>
                          <a:ea typeface="宋体" pitchFamily="2" charset="-122"/>
                        </a:rPr>
                        <a:t>11</a:t>
                      </a: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/Z</a:t>
                      </a:r>
                      <a:r>
                        <a:rPr kumimoji="1" lang="en-US" altLang="zh-CN" sz="1800" b="1" i="0" u="none" strike="noStrike" cap="none" normalizeH="0" baseline="-25000" dirty="0">
                          <a:ln>
                            <a:noFill/>
                          </a:ln>
                          <a:solidFill>
                            <a:schemeClr val="tx1"/>
                          </a:solidFill>
                          <a:effectLst/>
                          <a:latin typeface="Times New Roman" pitchFamily="18" charset="0"/>
                          <a:ea typeface="宋体" pitchFamily="2" charset="-122"/>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i1</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/Z</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i</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333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Sj</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1j</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/Z</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ij</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/Z</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i</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3"/>
                  </a:ext>
                </a:extLst>
              </a:tr>
              <a:tr h="3111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4" name="Text Box 218"/>
          <p:cNvSpPr txBox="1">
            <a:spLocks noChangeArrowheads="1"/>
          </p:cNvSpPr>
          <p:nvPr/>
        </p:nvSpPr>
        <p:spPr bwMode="auto">
          <a:xfrm>
            <a:off x="5066800" y="3707794"/>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摩尔型状态转移表</a:t>
            </a:r>
          </a:p>
        </p:txBody>
      </p:sp>
      <p:graphicFrame>
        <p:nvGraphicFramePr>
          <p:cNvPr id="55" name="Group 382"/>
          <p:cNvGraphicFramePr>
            <a:graphicFrameLocks noGrp="1"/>
          </p:cNvGraphicFramePr>
          <p:nvPr>
            <p:extLst>
              <p:ext uri="{D42A27DB-BD31-4B8C-83A1-F6EECF244321}">
                <p14:modId xmlns:p14="http://schemas.microsoft.com/office/powerpoint/2010/main" val="3361697472"/>
              </p:ext>
            </p:extLst>
          </p:nvPr>
        </p:nvGraphicFramePr>
        <p:xfrm>
          <a:off x="3626937" y="4284057"/>
          <a:ext cx="5329238" cy="2016126"/>
        </p:xfrm>
        <a:graphic>
          <a:graphicData uri="http://schemas.openxmlformats.org/drawingml/2006/table">
            <a:tbl>
              <a:tblPr/>
              <a:tblGrid>
                <a:gridCol w="800100">
                  <a:extLst>
                    <a:ext uri="{9D8B030D-6E8A-4147-A177-3AD203B41FA5}">
                      <a16:colId xmlns:a16="http://schemas.microsoft.com/office/drawing/2014/main" val="20000"/>
                    </a:ext>
                  </a:extLst>
                </a:gridCol>
                <a:gridCol w="2265363">
                  <a:extLst>
                    <a:ext uri="{9D8B030D-6E8A-4147-A177-3AD203B41FA5}">
                      <a16:colId xmlns:a16="http://schemas.microsoft.com/office/drawing/2014/main" val="20001"/>
                    </a:ext>
                  </a:extLst>
                </a:gridCol>
                <a:gridCol w="2263775">
                  <a:extLst>
                    <a:ext uri="{9D8B030D-6E8A-4147-A177-3AD203B41FA5}">
                      <a16:colId xmlns:a16="http://schemas.microsoft.com/office/drawing/2014/main" val="20002"/>
                    </a:ext>
                  </a:extLst>
                </a:gridCol>
              </a:tblGrid>
              <a:tr h="588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    X</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X</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X</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i</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Z</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 </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 Z</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m</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355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11 </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 </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i1</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Z</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11</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 </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 Z</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m1</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2"/>
                  </a:ext>
                </a:extLst>
              </a:tr>
              <a:tr h="355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Sj</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1j </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 </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ij</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Z</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1j </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 </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Z</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mj</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4"/>
                  </a:ext>
                </a:extLst>
              </a:tr>
            </a:tbl>
          </a:graphicData>
        </a:graphic>
      </p:graphicFrame>
      <p:sp>
        <p:nvSpPr>
          <p:cNvPr id="8" name="Text Box 73"/>
          <p:cNvSpPr txBox="1">
            <a:spLocks noChangeArrowheads="1"/>
          </p:cNvSpPr>
          <p:nvPr/>
        </p:nvSpPr>
        <p:spPr bwMode="auto">
          <a:xfrm>
            <a:off x="3439341" y="911740"/>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hlink"/>
                </a:solidFill>
              </a:rPr>
              <a:t>输出与输入及状态有关</a:t>
            </a:r>
          </a:p>
        </p:txBody>
      </p:sp>
    </p:spTree>
    <p:extLst>
      <p:ext uri="{BB962C8B-B14F-4D97-AF65-F5344CB8AC3E}">
        <p14:creationId xmlns:p14="http://schemas.microsoft.com/office/powerpoint/2010/main" val="293342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325231682"/>
              </p:ext>
            </p:extLst>
          </p:nvPr>
        </p:nvGraphicFramePr>
        <p:xfrm>
          <a:off x="43812" y="2204471"/>
          <a:ext cx="4975925" cy="4076514"/>
        </p:xfrm>
        <a:graphic>
          <a:graphicData uri="http://schemas.openxmlformats.org/drawingml/2006/table">
            <a:tbl>
              <a:tblPr>
                <a:tableStyleId>{616DA210-FB5B-4158-B5E0-FEB733F419BA}</a:tableStyleId>
              </a:tblPr>
              <a:tblGrid>
                <a:gridCol w="995185">
                  <a:extLst>
                    <a:ext uri="{9D8B030D-6E8A-4147-A177-3AD203B41FA5}">
                      <a16:colId xmlns:a16="http://schemas.microsoft.com/office/drawing/2014/main" val="20000"/>
                    </a:ext>
                  </a:extLst>
                </a:gridCol>
                <a:gridCol w="995185">
                  <a:extLst>
                    <a:ext uri="{9D8B030D-6E8A-4147-A177-3AD203B41FA5}">
                      <a16:colId xmlns:a16="http://schemas.microsoft.com/office/drawing/2014/main" val="20001"/>
                    </a:ext>
                  </a:extLst>
                </a:gridCol>
                <a:gridCol w="995185">
                  <a:extLst>
                    <a:ext uri="{9D8B030D-6E8A-4147-A177-3AD203B41FA5}">
                      <a16:colId xmlns:a16="http://schemas.microsoft.com/office/drawing/2014/main" val="20002"/>
                    </a:ext>
                  </a:extLst>
                </a:gridCol>
                <a:gridCol w="995185">
                  <a:extLst>
                    <a:ext uri="{9D8B030D-6E8A-4147-A177-3AD203B41FA5}">
                      <a16:colId xmlns:a16="http://schemas.microsoft.com/office/drawing/2014/main" val="20003"/>
                    </a:ext>
                  </a:extLst>
                </a:gridCol>
                <a:gridCol w="995185">
                  <a:extLst>
                    <a:ext uri="{9D8B030D-6E8A-4147-A177-3AD203B41FA5}">
                      <a16:colId xmlns:a16="http://schemas.microsoft.com/office/drawing/2014/main" val="20004"/>
                    </a:ext>
                  </a:extLst>
                </a:gridCol>
              </a:tblGrid>
              <a:tr h="342324">
                <a:tc>
                  <a:txBody>
                    <a:bodyPr/>
                    <a:lstStyle/>
                    <a:p>
                      <a:pPr algn="ctr">
                        <a:lnSpc>
                          <a:spcPct val="150000"/>
                        </a:lnSpc>
                      </a:pPr>
                      <a:r>
                        <a:rPr lang="en-US" dirty="0">
                          <a:effectLst/>
                        </a:rPr>
                        <a:t>R</a:t>
                      </a:r>
                    </a:p>
                  </a:txBody>
                  <a:tcPr anchor="ctr"/>
                </a:tc>
                <a:tc>
                  <a:txBody>
                    <a:bodyPr/>
                    <a:lstStyle/>
                    <a:p>
                      <a:pPr algn="ctr">
                        <a:lnSpc>
                          <a:spcPct val="150000"/>
                        </a:lnSpc>
                      </a:pPr>
                      <a:r>
                        <a:rPr lang="en-US" dirty="0">
                          <a:effectLst/>
                        </a:rPr>
                        <a:t>S</a:t>
                      </a:r>
                    </a:p>
                  </a:txBody>
                  <a:tcPr anchor="ctr"/>
                </a:tc>
                <a:tc>
                  <a:txBody>
                    <a:bodyPr/>
                    <a:lstStyle/>
                    <a:p>
                      <a:pPr algn="ctr">
                        <a:lnSpc>
                          <a:spcPct val="150000"/>
                        </a:lnSpc>
                      </a:pPr>
                      <a:r>
                        <a:rPr lang="en-US">
                          <a:effectLst/>
                        </a:rPr>
                        <a:t>Q</a:t>
                      </a:r>
                      <a:r>
                        <a:rPr lang="en-US" baseline="30000">
                          <a:effectLst/>
                        </a:rPr>
                        <a:t>n</a:t>
                      </a:r>
                      <a:endParaRPr lang="en-US">
                        <a:effectLst/>
                      </a:endParaRPr>
                    </a:p>
                  </a:txBody>
                  <a:tcPr anchor="ctr"/>
                </a:tc>
                <a:tc>
                  <a:txBody>
                    <a:bodyPr/>
                    <a:lstStyle/>
                    <a:p>
                      <a:pPr algn="ctr">
                        <a:lnSpc>
                          <a:spcPct val="150000"/>
                        </a:lnSpc>
                      </a:pPr>
                      <a:r>
                        <a:rPr lang="en-US" dirty="0">
                          <a:effectLst/>
                        </a:rPr>
                        <a:t>Q</a:t>
                      </a:r>
                      <a:r>
                        <a:rPr lang="en-US" baseline="30000" dirty="0">
                          <a:effectLst/>
                        </a:rPr>
                        <a:t>n+1</a:t>
                      </a:r>
                      <a:endParaRPr lang="en-US" dirty="0">
                        <a:effectLst/>
                      </a:endParaRPr>
                    </a:p>
                  </a:txBody>
                  <a:tcPr anchor="ctr"/>
                </a:tc>
                <a:tc>
                  <a:txBody>
                    <a:bodyPr/>
                    <a:lstStyle/>
                    <a:p>
                      <a:pPr algn="ctr">
                        <a:lnSpc>
                          <a:spcPct val="150000"/>
                        </a:lnSpc>
                      </a:pPr>
                      <a:r>
                        <a:rPr lang="zh-CN" altLang="en-US" dirty="0">
                          <a:effectLst/>
                        </a:rPr>
                        <a:t>功能</a:t>
                      </a:r>
                    </a:p>
                  </a:txBody>
                  <a:tcPr anchor="ctr"/>
                </a:tc>
                <a:extLst>
                  <a:ext uri="{0D108BD9-81ED-4DB2-BD59-A6C34878D82A}">
                    <a16:rowId xmlns:a16="http://schemas.microsoft.com/office/drawing/2014/main" val="10000"/>
                  </a:ext>
                </a:extLst>
              </a:tr>
              <a:tr h="249402">
                <a:tc>
                  <a:txBody>
                    <a:bodyPr/>
                    <a:lstStyle/>
                    <a:p>
                      <a:pPr algn="ctr">
                        <a:lnSpc>
                          <a:spcPct val="150000"/>
                        </a:lnSpc>
                      </a:pPr>
                      <a:r>
                        <a:rPr lang="en-US" altLang="zh-CN" b="1" dirty="0">
                          <a:solidFill>
                            <a:srgbClr val="FF0000"/>
                          </a:solidFill>
                          <a:effectLst/>
                        </a:rPr>
                        <a:t>0</a:t>
                      </a:r>
                    </a:p>
                  </a:txBody>
                  <a:tcPr anchor="ctr"/>
                </a:tc>
                <a:tc>
                  <a:txBody>
                    <a:bodyPr/>
                    <a:lstStyle/>
                    <a:p>
                      <a:pPr algn="ctr">
                        <a:lnSpc>
                          <a:spcPct val="150000"/>
                        </a:lnSpc>
                      </a:pPr>
                      <a:r>
                        <a:rPr lang="en-US" altLang="zh-CN" b="1" dirty="0">
                          <a:solidFill>
                            <a:srgbClr val="FF0000"/>
                          </a:solidFill>
                          <a:effectLst/>
                        </a:rPr>
                        <a:t>0</a:t>
                      </a:r>
                    </a:p>
                  </a:txBody>
                  <a:tcPr anchor="ctr"/>
                </a:tc>
                <a:tc>
                  <a:txBody>
                    <a:bodyPr/>
                    <a:lstStyle/>
                    <a:p>
                      <a:pPr algn="ctr">
                        <a:lnSpc>
                          <a:spcPct val="150000"/>
                        </a:lnSpc>
                      </a:pPr>
                      <a:r>
                        <a:rPr lang="en-US" altLang="zh-CN">
                          <a:effectLst/>
                        </a:rPr>
                        <a:t>0</a:t>
                      </a:r>
                    </a:p>
                  </a:txBody>
                  <a:tcPr anchor="ctr"/>
                </a:tc>
                <a:tc rowSpan="2" gridSpan="2">
                  <a:txBody>
                    <a:bodyPr/>
                    <a:lstStyle/>
                    <a:p>
                      <a:pPr algn="ctr">
                        <a:lnSpc>
                          <a:spcPct val="150000"/>
                        </a:lnSpc>
                      </a:pPr>
                      <a:r>
                        <a:rPr lang="zh-CN" altLang="en-US" dirty="0">
                          <a:effectLst/>
                        </a:rPr>
                        <a:t>不允许状态</a:t>
                      </a:r>
                    </a:p>
                  </a:txBody>
                  <a:tcPr anchor="ctr"/>
                </a:tc>
                <a:tc rowSpan="2" hMerge="1">
                  <a:txBody>
                    <a:bodyPr/>
                    <a:lstStyle/>
                    <a:p>
                      <a:endParaRPr lang="zh-CN" altLang="en-US"/>
                    </a:p>
                  </a:txBody>
                  <a:tcPr/>
                </a:tc>
                <a:extLst>
                  <a:ext uri="{0D108BD9-81ED-4DB2-BD59-A6C34878D82A}">
                    <a16:rowId xmlns:a16="http://schemas.microsoft.com/office/drawing/2014/main" val="10001"/>
                  </a:ext>
                </a:extLst>
              </a:tr>
              <a:tr h="0">
                <a:tc>
                  <a:txBody>
                    <a:bodyPr/>
                    <a:lstStyle/>
                    <a:p>
                      <a:pPr algn="ctr">
                        <a:lnSpc>
                          <a:spcPct val="150000"/>
                        </a:lnSpc>
                      </a:pPr>
                      <a:r>
                        <a:rPr lang="en-US" altLang="zh-CN" b="1">
                          <a:solidFill>
                            <a:srgbClr val="FF0000"/>
                          </a:solidFill>
                          <a:effectLst/>
                        </a:rPr>
                        <a:t>0</a:t>
                      </a:r>
                    </a:p>
                  </a:txBody>
                  <a:tcPr anchor="ctr"/>
                </a:tc>
                <a:tc>
                  <a:txBody>
                    <a:bodyPr/>
                    <a:lstStyle/>
                    <a:p>
                      <a:pPr algn="ctr">
                        <a:lnSpc>
                          <a:spcPct val="150000"/>
                        </a:lnSpc>
                      </a:pPr>
                      <a:r>
                        <a:rPr lang="en-US" altLang="zh-CN" b="1" dirty="0">
                          <a:solidFill>
                            <a:srgbClr val="FF0000"/>
                          </a:solidFill>
                          <a:effectLst/>
                        </a:rPr>
                        <a:t>0</a:t>
                      </a:r>
                    </a:p>
                  </a:txBody>
                  <a:tcPr anchor="ctr"/>
                </a:tc>
                <a:tc>
                  <a:txBody>
                    <a:bodyPr/>
                    <a:lstStyle/>
                    <a:p>
                      <a:pPr algn="ctr">
                        <a:lnSpc>
                          <a:spcPct val="150000"/>
                        </a:lnSpc>
                      </a:pPr>
                      <a:r>
                        <a:rPr lang="en-US" altLang="zh-CN">
                          <a:effectLst/>
                        </a:rPr>
                        <a:t>1</a:t>
                      </a:r>
                    </a:p>
                  </a:txBody>
                  <a:tcPr anchor="ctr"/>
                </a:tc>
                <a:tc gridSpan="2"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0002"/>
                  </a:ext>
                </a:extLst>
              </a:tr>
              <a:tr h="0">
                <a:tc>
                  <a:txBody>
                    <a:bodyPr/>
                    <a:lstStyle/>
                    <a:p>
                      <a:pPr algn="ctr">
                        <a:lnSpc>
                          <a:spcPct val="150000"/>
                        </a:lnSpc>
                      </a:pPr>
                      <a:r>
                        <a:rPr lang="en-US" altLang="zh-CN">
                          <a:effectLst/>
                        </a:rPr>
                        <a:t>0</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0</a:t>
                      </a:r>
                    </a:p>
                  </a:txBody>
                  <a:tcPr anchor="ctr"/>
                </a:tc>
                <a:tc>
                  <a:txBody>
                    <a:bodyPr/>
                    <a:lstStyle/>
                    <a:p>
                      <a:pPr algn="ctr">
                        <a:lnSpc>
                          <a:spcPct val="150000"/>
                        </a:lnSpc>
                      </a:pPr>
                      <a:r>
                        <a:rPr lang="en-US" altLang="zh-CN">
                          <a:effectLst/>
                        </a:rPr>
                        <a:t>0</a:t>
                      </a:r>
                    </a:p>
                  </a:txBody>
                  <a:tcPr anchor="ctr"/>
                </a:tc>
                <a:tc rowSpan="2">
                  <a:txBody>
                    <a:bodyPr/>
                    <a:lstStyle/>
                    <a:p>
                      <a:pPr algn="ctr">
                        <a:lnSpc>
                          <a:spcPct val="150000"/>
                        </a:lnSpc>
                      </a:pPr>
                      <a:r>
                        <a:rPr lang="zh-CN" altLang="en-US" dirty="0">
                          <a:effectLst/>
                        </a:rPr>
                        <a:t>置</a:t>
                      </a:r>
                      <a:r>
                        <a:rPr lang="en-US" altLang="zh-CN" dirty="0">
                          <a:effectLst/>
                        </a:rPr>
                        <a:t>0</a:t>
                      </a:r>
                    </a:p>
                  </a:txBody>
                  <a:tcPr anchor="ctr"/>
                </a:tc>
                <a:extLst>
                  <a:ext uri="{0D108BD9-81ED-4DB2-BD59-A6C34878D82A}">
                    <a16:rowId xmlns:a16="http://schemas.microsoft.com/office/drawing/2014/main" val="10003"/>
                  </a:ext>
                </a:extLst>
              </a:tr>
              <a:tr h="0">
                <a:tc>
                  <a:txBody>
                    <a:bodyPr/>
                    <a:lstStyle/>
                    <a:p>
                      <a:pPr algn="ctr">
                        <a:lnSpc>
                          <a:spcPct val="150000"/>
                        </a:lnSpc>
                      </a:pPr>
                      <a:r>
                        <a:rPr lang="en-US" altLang="zh-CN" dirty="0">
                          <a:effectLst/>
                        </a:rPr>
                        <a:t>0</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0</a:t>
                      </a:r>
                    </a:p>
                  </a:txBody>
                  <a:tcPr anchor="ctr"/>
                </a:tc>
                <a:tc vMerge="1">
                  <a:txBody>
                    <a:bodyPr/>
                    <a:lstStyle/>
                    <a:p>
                      <a:endParaRPr lang="zh-CN" altLang="en-US"/>
                    </a:p>
                  </a:txBody>
                  <a:tcPr/>
                </a:tc>
                <a:extLst>
                  <a:ext uri="{0D108BD9-81ED-4DB2-BD59-A6C34878D82A}">
                    <a16:rowId xmlns:a16="http://schemas.microsoft.com/office/drawing/2014/main" val="10004"/>
                  </a:ext>
                </a:extLst>
              </a:tr>
              <a:tr h="137790">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0</a:t>
                      </a:r>
                    </a:p>
                  </a:txBody>
                  <a:tcPr anchor="ctr"/>
                </a:tc>
                <a:tc>
                  <a:txBody>
                    <a:bodyPr/>
                    <a:lstStyle/>
                    <a:p>
                      <a:pPr algn="ctr">
                        <a:lnSpc>
                          <a:spcPct val="150000"/>
                        </a:lnSpc>
                      </a:pPr>
                      <a:r>
                        <a:rPr lang="en-US" altLang="zh-CN">
                          <a:effectLst/>
                        </a:rPr>
                        <a:t>0</a:t>
                      </a:r>
                    </a:p>
                  </a:txBody>
                  <a:tcPr anchor="ctr"/>
                </a:tc>
                <a:tc>
                  <a:txBody>
                    <a:bodyPr/>
                    <a:lstStyle/>
                    <a:p>
                      <a:pPr algn="ctr">
                        <a:lnSpc>
                          <a:spcPct val="150000"/>
                        </a:lnSpc>
                      </a:pPr>
                      <a:r>
                        <a:rPr lang="en-US" altLang="zh-CN">
                          <a:effectLst/>
                        </a:rPr>
                        <a:t>1</a:t>
                      </a:r>
                    </a:p>
                  </a:txBody>
                  <a:tcPr anchor="ctr"/>
                </a:tc>
                <a:tc rowSpan="2">
                  <a:txBody>
                    <a:bodyPr/>
                    <a:lstStyle/>
                    <a:p>
                      <a:pPr algn="ctr">
                        <a:lnSpc>
                          <a:spcPct val="150000"/>
                        </a:lnSpc>
                      </a:pPr>
                      <a:r>
                        <a:rPr lang="zh-CN" altLang="en-US">
                          <a:effectLst/>
                        </a:rPr>
                        <a:t>置</a:t>
                      </a:r>
                      <a:r>
                        <a:rPr lang="en-US" altLang="zh-CN">
                          <a:effectLst/>
                        </a:rPr>
                        <a:t>1</a:t>
                      </a:r>
                    </a:p>
                  </a:txBody>
                  <a:tcPr anchor="ctr"/>
                </a:tc>
                <a:extLst>
                  <a:ext uri="{0D108BD9-81ED-4DB2-BD59-A6C34878D82A}">
                    <a16:rowId xmlns:a16="http://schemas.microsoft.com/office/drawing/2014/main" val="10005"/>
                  </a:ext>
                </a:extLst>
              </a:tr>
              <a:tr h="0">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0</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1</a:t>
                      </a:r>
                    </a:p>
                  </a:txBody>
                  <a:tcPr anchor="ctr"/>
                </a:tc>
                <a:tc vMerge="1">
                  <a:txBody>
                    <a:bodyPr/>
                    <a:lstStyle/>
                    <a:p>
                      <a:endParaRPr lang="zh-CN" altLang="en-US"/>
                    </a:p>
                  </a:txBody>
                  <a:tcPr/>
                </a:tc>
                <a:extLst>
                  <a:ext uri="{0D108BD9-81ED-4DB2-BD59-A6C34878D82A}">
                    <a16:rowId xmlns:a16="http://schemas.microsoft.com/office/drawing/2014/main" val="10006"/>
                  </a:ext>
                </a:extLst>
              </a:tr>
              <a:tr h="122016">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0</a:t>
                      </a:r>
                    </a:p>
                  </a:txBody>
                  <a:tcPr anchor="ctr"/>
                </a:tc>
                <a:tc>
                  <a:txBody>
                    <a:bodyPr/>
                    <a:lstStyle/>
                    <a:p>
                      <a:pPr algn="ctr">
                        <a:lnSpc>
                          <a:spcPct val="150000"/>
                        </a:lnSpc>
                      </a:pPr>
                      <a:r>
                        <a:rPr lang="en-US" altLang="zh-CN">
                          <a:effectLst/>
                        </a:rPr>
                        <a:t>0</a:t>
                      </a:r>
                    </a:p>
                  </a:txBody>
                  <a:tcPr anchor="ctr"/>
                </a:tc>
                <a:tc rowSpan="2">
                  <a:txBody>
                    <a:bodyPr/>
                    <a:lstStyle/>
                    <a:p>
                      <a:pPr algn="ctr">
                        <a:lnSpc>
                          <a:spcPct val="150000"/>
                        </a:lnSpc>
                      </a:pPr>
                      <a:r>
                        <a:rPr lang="zh-CN" altLang="en-US">
                          <a:effectLst/>
                        </a:rPr>
                        <a:t>　</a:t>
                      </a:r>
                    </a:p>
                    <a:p>
                      <a:pPr algn="ctr">
                        <a:lnSpc>
                          <a:spcPct val="150000"/>
                        </a:lnSpc>
                      </a:pPr>
                      <a:r>
                        <a:rPr lang="zh-CN" altLang="en-US">
                          <a:effectLst/>
                        </a:rPr>
                        <a:t>保持</a:t>
                      </a:r>
                    </a:p>
                  </a:txBody>
                  <a:tcPr anchor="ctr"/>
                </a:tc>
                <a:extLst>
                  <a:ext uri="{0D108BD9-81ED-4DB2-BD59-A6C34878D82A}">
                    <a16:rowId xmlns:a16="http://schemas.microsoft.com/office/drawing/2014/main" val="10007"/>
                  </a:ext>
                </a:extLst>
              </a:tr>
              <a:tr h="406059">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1</a:t>
                      </a:r>
                    </a:p>
                  </a:txBody>
                  <a:tcPr anchor="ctr"/>
                </a:tc>
                <a:tc vMerge="1">
                  <a:txBody>
                    <a:bodyPr/>
                    <a:lstStyle/>
                    <a:p>
                      <a:endParaRPr lang="zh-CN" altLang="en-US"/>
                    </a:p>
                  </a:txBody>
                  <a:tcPr/>
                </a:tc>
                <a:extLst>
                  <a:ext uri="{0D108BD9-81ED-4DB2-BD59-A6C34878D82A}">
                    <a16:rowId xmlns:a16="http://schemas.microsoft.com/office/drawing/2014/main" val="10008"/>
                  </a:ext>
                </a:extLst>
              </a:tr>
            </a:tbl>
          </a:graphicData>
        </a:graphic>
      </p:graphicFrame>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71700" y="503804"/>
            <a:ext cx="9000600" cy="5895393"/>
          </a:xfrm>
        </p:spPr>
        <p:txBody>
          <a:bodyPr/>
          <a:lstStyle/>
          <a:p>
            <a:r>
              <a:rPr kumimoji="1" lang="zh-CN" altLang="en-US" sz="2400" dirty="0"/>
              <a:t>锁存器的基本特性</a:t>
            </a:r>
            <a:endParaRPr kumimoji="1" lang="en-US" altLang="zh-CN" sz="2400" dirty="0"/>
          </a:p>
          <a:p>
            <a:r>
              <a:rPr kumimoji="1" lang="zh-CN" altLang="en-US" sz="2400" dirty="0"/>
              <a:t>基本</a:t>
            </a:r>
            <a:r>
              <a:rPr kumimoji="1" lang="en-US" altLang="zh-CN" sz="2400" dirty="0"/>
              <a:t>SR</a:t>
            </a:r>
            <a:r>
              <a:rPr kumimoji="1" lang="zh-CN" altLang="en-US" sz="2400" dirty="0"/>
              <a:t>锁存器（</a:t>
            </a:r>
            <a:r>
              <a:rPr kumimoji="1" lang="en-US" altLang="zh-CN" sz="2400" dirty="0"/>
              <a:t>Set-Reset</a:t>
            </a:r>
            <a:r>
              <a:rPr kumimoji="1" lang="zh-CN" altLang="en-US" sz="2400" dirty="0"/>
              <a:t>）</a:t>
            </a:r>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grpSp>
        <p:nvGrpSpPr>
          <p:cNvPr id="102" name="Group 95"/>
          <p:cNvGrpSpPr>
            <a:grpSpLocks/>
          </p:cNvGrpSpPr>
          <p:nvPr/>
        </p:nvGrpSpPr>
        <p:grpSpPr bwMode="auto">
          <a:xfrm>
            <a:off x="386721" y="2348928"/>
            <a:ext cx="1305087" cy="221462"/>
            <a:chOff x="1488" y="2352"/>
            <a:chExt cx="480" cy="0"/>
          </a:xfrm>
        </p:grpSpPr>
        <p:sp>
          <p:nvSpPr>
            <p:cNvPr id="103" name="Line 93"/>
            <p:cNvSpPr>
              <a:spLocks noChangeShapeType="1"/>
            </p:cNvSpPr>
            <p:nvPr/>
          </p:nvSpPr>
          <p:spPr bwMode="auto">
            <a:xfrm>
              <a:off x="1488" y="23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4" name="Line 94"/>
            <p:cNvSpPr>
              <a:spLocks noChangeShapeType="1"/>
            </p:cNvSpPr>
            <p:nvPr/>
          </p:nvSpPr>
          <p:spPr bwMode="auto">
            <a:xfrm>
              <a:off x="1872" y="23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08" name="Group 150"/>
          <p:cNvGrpSpPr>
            <a:grpSpLocks/>
          </p:cNvGrpSpPr>
          <p:nvPr/>
        </p:nvGrpSpPr>
        <p:grpSpPr bwMode="auto">
          <a:xfrm>
            <a:off x="4617244" y="2570392"/>
            <a:ext cx="4424362" cy="1017588"/>
            <a:chOff x="2715" y="2205"/>
            <a:chExt cx="2787" cy="641"/>
          </a:xfrm>
        </p:grpSpPr>
        <p:grpSp>
          <p:nvGrpSpPr>
            <p:cNvPr id="109" name="Group 146"/>
            <p:cNvGrpSpPr>
              <a:grpSpLocks/>
            </p:cNvGrpSpPr>
            <p:nvPr/>
          </p:nvGrpSpPr>
          <p:grpSpPr bwMode="auto">
            <a:xfrm>
              <a:off x="3198" y="2205"/>
              <a:ext cx="2304" cy="641"/>
              <a:chOff x="3216" y="2544"/>
              <a:chExt cx="2304" cy="641"/>
            </a:xfrm>
          </p:grpSpPr>
          <p:sp>
            <p:nvSpPr>
              <p:cNvPr id="111" name="Text Box 139"/>
              <p:cNvSpPr txBox="1">
                <a:spLocks noChangeArrowheads="1"/>
              </p:cNvSpPr>
              <p:nvPr/>
            </p:nvSpPr>
            <p:spPr bwMode="auto">
              <a:xfrm>
                <a:off x="3216" y="2544"/>
                <a:ext cx="2304" cy="641"/>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zh-CN" altLang="en-US" sz="2000" dirty="0">
                    <a:solidFill>
                      <a:srgbClr val="FF3300"/>
                    </a:solidFill>
                  </a:rPr>
                  <a:t>不满足</a:t>
                </a:r>
                <a:r>
                  <a:rPr kumimoji="1" lang="zh-CN" altLang="en-US" sz="2000" dirty="0"/>
                  <a:t>具有两个互补的稳定状态 </a:t>
                </a:r>
                <a:r>
                  <a:rPr kumimoji="1" lang="en-US" altLang="zh-CN" sz="2000" dirty="0"/>
                  <a:t>Q</a:t>
                </a:r>
                <a:r>
                  <a:rPr kumimoji="1" lang="zh-CN" altLang="en-US" sz="2000" dirty="0"/>
                  <a:t>、 </a:t>
                </a:r>
                <a:r>
                  <a:rPr kumimoji="1" lang="en-US" altLang="zh-CN" sz="2000" dirty="0"/>
                  <a:t>Q</a:t>
                </a:r>
                <a:r>
                  <a:rPr kumimoji="1" lang="zh-CN" altLang="en-US" sz="2000" dirty="0"/>
                  <a:t>。</a:t>
                </a:r>
                <a:r>
                  <a:rPr kumimoji="1" lang="en-US" altLang="zh-CN" sz="2000" dirty="0"/>
                  <a:t>  R</a:t>
                </a:r>
                <a:r>
                  <a:rPr kumimoji="1" lang="zh-CN" altLang="en-US" sz="2000" dirty="0"/>
                  <a:t>和</a:t>
                </a:r>
                <a:r>
                  <a:rPr kumimoji="1" lang="en-US" altLang="zh-CN" sz="2000" dirty="0"/>
                  <a:t>S</a:t>
                </a:r>
                <a:r>
                  <a:rPr kumimoji="1" lang="zh-CN" altLang="en-US" sz="2000" dirty="0"/>
                  <a:t>不能同时使能（有效）。</a:t>
                </a:r>
                <a:endParaRPr kumimoji="1" lang="en-US" altLang="zh-CN" sz="2000" dirty="0"/>
              </a:p>
            </p:txBody>
          </p:sp>
          <p:sp>
            <p:nvSpPr>
              <p:cNvPr id="112" name="Line 140"/>
              <p:cNvSpPr>
                <a:spLocks noChangeShapeType="1"/>
              </p:cNvSpPr>
              <p:nvPr/>
            </p:nvSpPr>
            <p:spPr bwMode="auto">
              <a:xfrm>
                <a:off x="3801" y="2793"/>
                <a:ext cx="1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10" name="Line 149"/>
            <p:cNvSpPr>
              <a:spLocks noChangeShapeType="1"/>
            </p:cNvSpPr>
            <p:nvPr/>
          </p:nvSpPr>
          <p:spPr bwMode="auto">
            <a:xfrm flipH="1">
              <a:off x="2715" y="2568"/>
              <a:ext cx="483" cy="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05" name="Text Box 7"/>
          <p:cNvSpPr txBox="1">
            <a:spLocks noChangeArrowheads="1"/>
          </p:cNvSpPr>
          <p:nvPr/>
        </p:nvSpPr>
        <p:spPr bwMode="auto">
          <a:xfrm>
            <a:off x="5043487" y="818826"/>
            <a:ext cx="1143000" cy="402291"/>
          </a:xfrm>
          <a:prstGeom prst="rect">
            <a:avLst/>
          </a:prstGeom>
          <a:ln>
            <a:headEnd/>
            <a:tailEnd/>
          </a:ln>
          <a:extLst/>
        </p:spPr>
        <p:style>
          <a:lnRef idx="2">
            <a:schemeClr val="accent4"/>
          </a:lnRef>
          <a:fillRef idx="1">
            <a:schemeClr val="lt1"/>
          </a:fillRef>
          <a:effectRef idx="0">
            <a:schemeClr val="accent4"/>
          </a:effectRef>
          <a:fontRef idx="minor">
            <a:schemeClr val="dk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符号</a:t>
            </a:r>
          </a:p>
        </p:txBody>
      </p:sp>
      <p:pic>
        <p:nvPicPr>
          <p:cNvPr id="727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103" y="638814"/>
            <a:ext cx="2508251" cy="184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51712" y="1763889"/>
            <a:ext cx="3672800" cy="369332"/>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altLang="zh-CN" dirty="0">
                <a:solidFill>
                  <a:schemeClr val="tx1"/>
                </a:solidFill>
              </a:rPr>
              <a:t>SR</a:t>
            </a:r>
            <a:r>
              <a:rPr lang="zh-CN" altLang="en-US" dirty="0">
                <a:solidFill>
                  <a:schemeClr val="tx1"/>
                </a:solidFill>
              </a:rPr>
              <a:t>锁存器的状态真值表及特征方程</a:t>
            </a:r>
          </a:p>
        </p:txBody>
      </p:sp>
      <p:graphicFrame>
        <p:nvGraphicFramePr>
          <p:cNvPr id="6" name="对象 5"/>
          <p:cNvGraphicFramePr>
            <a:graphicFrameLocks noChangeAspect="1"/>
          </p:cNvGraphicFramePr>
          <p:nvPr>
            <p:extLst>
              <p:ext uri="{D42A27DB-BD31-4B8C-83A1-F6EECF244321}">
                <p14:modId xmlns:p14="http://schemas.microsoft.com/office/powerpoint/2010/main" val="539050247"/>
              </p:ext>
            </p:extLst>
          </p:nvPr>
        </p:nvGraphicFramePr>
        <p:xfrm>
          <a:off x="7124328" y="3636441"/>
          <a:ext cx="1790700" cy="1106487"/>
        </p:xfrm>
        <a:graphic>
          <a:graphicData uri="http://schemas.openxmlformats.org/presentationml/2006/ole">
            <mc:AlternateContent xmlns:mc="http://schemas.openxmlformats.org/markup-compatibility/2006">
              <mc:Choice xmlns:v="urn:schemas-microsoft-com:vml" Requires="v">
                <p:oleObj spid="_x0000_s159555" name="Equation" r:id="rId4" imgW="965160" imgH="583920" progId="Equation.DSMT4">
                  <p:embed/>
                </p:oleObj>
              </mc:Choice>
              <mc:Fallback>
                <p:oleObj name="Equation" r:id="rId4" imgW="965160" imgH="583920" progId="Equation.DSMT4">
                  <p:embed/>
                  <p:pic>
                    <p:nvPicPr>
                      <p:cNvPr id="0" name="Object 80"/>
                      <p:cNvPicPr>
                        <a:picLocks noChangeAspect="1" noChangeArrowheads="1"/>
                      </p:cNvPicPr>
                      <p:nvPr/>
                    </p:nvPicPr>
                    <p:blipFill>
                      <a:blip r:embed="rId5"/>
                      <a:srcRect/>
                      <a:stretch>
                        <a:fillRect/>
                      </a:stretch>
                    </p:blipFill>
                    <p:spPr bwMode="auto">
                      <a:xfrm>
                        <a:off x="7124328" y="3636441"/>
                        <a:ext cx="1790700" cy="1106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 name="Text Box 79"/>
          <p:cNvSpPr txBox="1">
            <a:spLocks noChangeArrowheads="1"/>
          </p:cNvSpPr>
          <p:nvPr/>
        </p:nvSpPr>
        <p:spPr bwMode="auto">
          <a:xfrm>
            <a:off x="5300662" y="3890993"/>
            <a:ext cx="1524000" cy="402291"/>
          </a:xfrm>
          <a:prstGeom prst="rect">
            <a:avLst/>
          </a:prstGeom>
          <a:ln>
            <a:headEnd/>
            <a:tailEnd/>
          </a:ln>
          <a:extLst/>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状态方程</a:t>
            </a:r>
          </a:p>
        </p:txBody>
      </p:sp>
      <p:graphicFrame>
        <p:nvGraphicFramePr>
          <p:cNvPr id="113" name="Group 102"/>
          <p:cNvGraphicFramePr>
            <a:graphicFrameLocks noGrp="1"/>
          </p:cNvGraphicFramePr>
          <p:nvPr>
            <p:extLst>
              <p:ext uri="{D42A27DB-BD31-4B8C-83A1-F6EECF244321}">
                <p14:modId xmlns:p14="http://schemas.microsoft.com/office/powerpoint/2010/main" val="3771295844"/>
              </p:ext>
            </p:extLst>
          </p:nvPr>
        </p:nvGraphicFramePr>
        <p:xfrm>
          <a:off x="5986462" y="5050074"/>
          <a:ext cx="2762250" cy="1346200"/>
        </p:xfrm>
        <a:graphic>
          <a:graphicData uri="http://schemas.openxmlformats.org/drawingml/2006/table">
            <a:tbl>
              <a:tblPr/>
              <a:tblGrid>
                <a:gridCol w="552450">
                  <a:extLst>
                    <a:ext uri="{9D8B030D-6E8A-4147-A177-3AD203B41FA5}">
                      <a16:colId xmlns:a16="http://schemas.microsoft.com/office/drawing/2014/main" val="20000"/>
                    </a:ext>
                  </a:extLst>
                </a:gridCol>
                <a:gridCol w="5524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6</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4</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7</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5</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4" name="Text Box 144"/>
          <p:cNvSpPr txBox="1">
            <a:spLocks noChangeArrowheads="1"/>
          </p:cNvSpPr>
          <p:nvPr/>
        </p:nvSpPr>
        <p:spPr bwMode="auto">
          <a:xfrm>
            <a:off x="7739062" y="5964474"/>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008000"/>
                </a:solidFill>
              </a:rPr>
              <a:t>1</a:t>
            </a:r>
          </a:p>
        </p:txBody>
      </p:sp>
      <p:sp>
        <p:nvSpPr>
          <p:cNvPr id="115" name="AutoShape 145"/>
          <p:cNvSpPr>
            <a:spLocks noChangeArrowheads="1"/>
          </p:cNvSpPr>
          <p:nvPr/>
        </p:nvSpPr>
        <p:spPr bwMode="auto">
          <a:xfrm rot="5400000">
            <a:off x="6710362" y="5545374"/>
            <a:ext cx="762000" cy="838200"/>
          </a:xfrm>
          <a:prstGeom prst="flowChartTerminator">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6" name="AutoShape 146"/>
          <p:cNvSpPr>
            <a:spLocks noChangeArrowheads="1"/>
          </p:cNvSpPr>
          <p:nvPr/>
        </p:nvSpPr>
        <p:spPr bwMode="auto">
          <a:xfrm>
            <a:off x="7205662" y="5964474"/>
            <a:ext cx="914400" cy="381000"/>
          </a:xfrm>
          <a:prstGeom prst="flowChartTerminator">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nvGrpSpPr>
          <p:cNvPr id="117" name="Group 175"/>
          <p:cNvGrpSpPr>
            <a:grpSpLocks/>
          </p:cNvGrpSpPr>
          <p:nvPr/>
        </p:nvGrpSpPr>
        <p:grpSpPr bwMode="auto">
          <a:xfrm>
            <a:off x="5681662" y="4810362"/>
            <a:ext cx="942975" cy="865187"/>
            <a:chOff x="336" y="521"/>
            <a:chExt cx="594" cy="545"/>
          </a:xfrm>
        </p:grpSpPr>
        <p:sp>
          <p:nvSpPr>
            <p:cNvPr id="118" name="Line 137"/>
            <p:cNvSpPr>
              <a:spLocks noChangeShapeType="1"/>
            </p:cNvSpPr>
            <p:nvPr/>
          </p:nvSpPr>
          <p:spPr bwMode="auto">
            <a:xfrm flipH="1" flipV="1">
              <a:off x="501" y="683"/>
              <a:ext cx="363"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9" name="Text Box 139"/>
            <p:cNvSpPr txBox="1">
              <a:spLocks noChangeArrowheads="1"/>
            </p:cNvSpPr>
            <p:nvPr/>
          </p:nvSpPr>
          <p:spPr bwMode="auto">
            <a:xfrm>
              <a:off x="336" y="816"/>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30000"/>
                <a:t>n</a:t>
              </a:r>
            </a:p>
          </p:txBody>
        </p:sp>
        <p:graphicFrame>
          <p:nvGraphicFramePr>
            <p:cNvPr id="120" name="Object 157"/>
            <p:cNvGraphicFramePr>
              <a:graphicFrameLocks noChangeAspect="1"/>
            </p:cNvGraphicFramePr>
            <p:nvPr/>
          </p:nvGraphicFramePr>
          <p:xfrm>
            <a:off x="559" y="521"/>
            <a:ext cx="371" cy="232"/>
          </p:xfrm>
          <a:graphic>
            <a:graphicData uri="http://schemas.openxmlformats.org/presentationml/2006/ole">
              <mc:AlternateContent xmlns:mc="http://schemas.openxmlformats.org/markup-compatibility/2006">
                <mc:Choice xmlns:v="urn:schemas-microsoft-com:vml" Requires="v">
                  <p:oleObj spid="_x0000_s159556" name="公式" r:id="rId6" imgW="266400" imgH="215640" progId="Equation.3">
                    <p:embed/>
                  </p:oleObj>
                </mc:Choice>
                <mc:Fallback>
                  <p:oleObj name="公式" r:id="rId6" imgW="26640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 y="521"/>
                          <a:ext cx="371"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1" name="Group 168"/>
          <p:cNvGrpSpPr>
            <a:grpSpLocks/>
          </p:cNvGrpSpPr>
          <p:nvPr/>
        </p:nvGrpSpPr>
        <p:grpSpPr bwMode="auto">
          <a:xfrm>
            <a:off x="6596062" y="5507274"/>
            <a:ext cx="457200" cy="854075"/>
            <a:chOff x="912" y="960"/>
            <a:chExt cx="288" cy="538"/>
          </a:xfrm>
        </p:grpSpPr>
        <p:sp>
          <p:nvSpPr>
            <p:cNvPr id="122" name="Text Box 143"/>
            <p:cNvSpPr txBox="1">
              <a:spLocks noChangeArrowheads="1"/>
            </p:cNvSpPr>
            <p:nvPr/>
          </p:nvSpPr>
          <p:spPr bwMode="auto">
            <a:xfrm>
              <a:off x="912" y="124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008000"/>
                  </a:solidFill>
                </a:rPr>
                <a:t>×</a:t>
              </a:r>
            </a:p>
          </p:txBody>
        </p:sp>
        <p:sp>
          <p:nvSpPr>
            <p:cNvPr id="123" name="Text Box 158"/>
            <p:cNvSpPr txBox="1">
              <a:spLocks noChangeArrowheads="1"/>
            </p:cNvSpPr>
            <p:nvPr/>
          </p:nvSpPr>
          <p:spPr bwMode="auto">
            <a:xfrm>
              <a:off x="912" y="96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008000"/>
                  </a:solidFill>
                </a:rPr>
                <a:t>×</a:t>
              </a:r>
            </a:p>
          </p:txBody>
        </p:sp>
      </p:grpSp>
      <p:grpSp>
        <p:nvGrpSpPr>
          <p:cNvPr id="124" name="Group 169"/>
          <p:cNvGrpSpPr>
            <a:grpSpLocks/>
          </p:cNvGrpSpPr>
          <p:nvPr/>
        </p:nvGrpSpPr>
        <p:grpSpPr bwMode="auto">
          <a:xfrm>
            <a:off x="7129462" y="5507274"/>
            <a:ext cx="457200" cy="854075"/>
            <a:chOff x="1248" y="960"/>
            <a:chExt cx="288" cy="538"/>
          </a:xfrm>
        </p:grpSpPr>
        <p:sp>
          <p:nvSpPr>
            <p:cNvPr id="125" name="Text Box 141"/>
            <p:cNvSpPr txBox="1">
              <a:spLocks noChangeArrowheads="1"/>
            </p:cNvSpPr>
            <p:nvPr/>
          </p:nvSpPr>
          <p:spPr bwMode="auto">
            <a:xfrm>
              <a:off x="1248" y="96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008000"/>
                  </a:solidFill>
                </a:rPr>
                <a:t>1</a:t>
              </a:r>
            </a:p>
          </p:txBody>
        </p:sp>
        <p:sp>
          <p:nvSpPr>
            <p:cNvPr id="126" name="Text Box 159"/>
            <p:cNvSpPr txBox="1">
              <a:spLocks noChangeArrowheads="1"/>
            </p:cNvSpPr>
            <p:nvPr/>
          </p:nvSpPr>
          <p:spPr bwMode="auto">
            <a:xfrm>
              <a:off x="1248" y="124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008000"/>
                  </a:solidFill>
                </a:rPr>
                <a:t>1</a:t>
              </a:r>
            </a:p>
          </p:txBody>
        </p:sp>
      </p:grpSp>
      <p:sp>
        <p:nvSpPr>
          <p:cNvPr id="127" name="Text Box 179"/>
          <p:cNvSpPr txBox="1">
            <a:spLocks noChangeArrowheads="1"/>
          </p:cNvSpPr>
          <p:nvPr/>
        </p:nvSpPr>
        <p:spPr bwMode="auto">
          <a:xfrm>
            <a:off x="5258593" y="4345224"/>
            <a:ext cx="2217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推导状态方程</a:t>
            </a:r>
          </a:p>
        </p:txBody>
      </p:sp>
      <p:cxnSp>
        <p:nvCxnSpPr>
          <p:cNvPr id="8" name="曲线连接符 7"/>
          <p:cNvCxnSpPr/>
          <p:nvPr/>
        </p:nvCxnSpPr>
        <p:spPr bwMode="auto">
          <a:xfrm rot="16200000" flipV="1">
            <a:off x="8150077" y="4536848"/>
            <a:ext cx="1115848" cy="416706"/>
          </a:xfrm>
          <a:prstGeom prst="curvedConnector3">
            <a:avLst>
              <a:gd name="adj1" fmla="val 50000"/>
            </a:avLst>
          </a:prstGeom>
          <a:solidFill>
            <a:srgbClr val="000000"/>
          </a:solidFill>
          <a:ln w="5715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42165622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 y="6181787"/>
            <a:ext cx="9129145"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sp>
        <p:nvSpPr>
          <p:cNvPr id="5" name="内容占位符 4"/>
          <p:cNvSpPr>
            <a:spLocks noGrp="1"/>
          </p:cNvSpPr>
          <p:nvPr>
            <p:ph idx="1"/>
          </p:nvPr>
        </p:nvSpPr>
        <p:spPr>
          <a:xfrm>
            <a:off x="74226" y="474706"/>
            <a:ext cx="8690747" cy="5730789"/>
          </a:xfrm>
        </p:spPr>
        <p:txBody>
          <a:bodyPr/>
          <a:lstStyle/>
          <a:p>
            <a:r>
              <a:rPr kumimoji="1" lang="zh-CN" altLang="en-US" sz="2400" dirty="0"/>
              <a:t>状态转移表的例子：</a:t>
            </a:r>
            <a:endParaRPr lang="zh-CN" altLang="en-US" sz="2400" dirty="0"/>
          </a:p>
        </p:txBody>
      </p:sp>
      <p:grpSp>
        <p:nvGrpSpPr>
          <p:cNvPr id="8" name="Group 162"/>
          <p:cNvGrpSpPr>
            <a:grpSpLocks/>
          </p:cNvGrpSpPr>
          <p:nvPr/>
        </p:nvGrpSpPr>
        <p:grpSpPr bwMode="auto">
          <a:xfrm>
            <a:off x="6858000" y="6007099"/>
            <a:ext cx="914400" cy="533400"/>
            <a:chOff x="4224" y="3408"/>
            <a:chExt cx="576" cy="336"/>
          </a:xfrm>
        </p:grpSpPr>
        <p:grpSp>
          <p:nvGrpSpPr>
            <p:cNvPr id="9" name="Group 111"/>
            <p:cNvGrpSpPr>
              <a:grpSpLocks/>
            </p:cNvGrpSpPr>
            <p:nvPr/>
          </p:nvGrpSpPr>
          <p:grpSpPr bwMode="auto">
            <a:xfrm rot="1676667">
              <a:off x="4224" y="3408"/>
              <a:ext cx="336" cy="336"/>
              <a:chOff x="2688" y="2832"/>
              <a:chExt cx="336" cy="336"/>
            </a:xfrm>
          </p:grpSpPr>
          <p:sp>
            <p:nvSpPr>
              <p:cNvPr id="11" name="Oval 112"/>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2" name="Line 113"/>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10" name="Text Box 121"/>
            <p:cNvSpPr txBox="1">
              <a:spLocks noChangeArrowheads="1"/>
            </p:cNvSpPr>
            <p:nvPr/>
          </p:nvSpPr>
          <p:spPr bwMode="auto">
            <a:xfrm>
              <a:off x="4560" y="3456"/>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a:t>
              </a:r>
            </a:p>
          </p:txBody>
        </p:sp>
      </p:grpSp>
      <p:grpSp>
        <p:nvGrpSpPr>
          <p:cNvPr id="13" name="Group 160"/>
          <p:cNvGrpSpPr>
            <a:grpSpLocks/>
          </p:cNvGrpSpPr>
          <p:nvPr/>
        </p:nvGrpSpPr>
        <p:grpSpPr bwMode="auto">
          <a:xfrm>
            <a:off x="5486400" y="4330699"/>
            <a:ext cx="533400" cy="914400"/>
            <a:chOff x="3360" y="2352"/>
            <a:chExt cx="336" cy="576"/>
          </a:xfrm>
        </p:grpSpPr>
        <p:grpSp>
          <p:nvGrpSpPr>
            <p:cNvPr id="14" name="Group 115"/>
            <p:cNvGrpSpPr>
              <a:grpSpLocks/>
            </p:cNvGrpSpPr>
            <p:nvPr/>
          </p:nvGrpSpPr>
          <p:grpSpPr bwMode="auto">
            <a:xfrm rot="-1489966">
              <a:off x="3360" y="2592"/>
              <a:ext cx="336" cy="336"/>
              <a:chOff x="2688" y="2832"/>
              <a:chExt cx="336" cy="336"/>
            </a:xfrm>
          </p:grpSpPr>
          <p:sp>
            <p:nvSpPr>
              <p:cNvPr id="16" name="Oval 116"/>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7" name="Line 117"/>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15" name="Text Box 120"/>
            <p:cNvSpPr txBox="1">
              <a:spLocks noChangeArrowheads="1"/>
            </p:cNvSpPr>
            <p:nvPr/>
          </p:nvSpPr>
          <p:spPr bwMode="auto">
            <a:xfrm>
              <a:off x="3456" y="2352"/>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a:t>
              </a:r>
            </a:p>
          </p:txBody>
        </p:sp>
      </p:grpSp>
      <p:grpSp>
        <p:nvGrpSpPr>
          <p:cNvPr id="18" name="Group 154"/>
          <p:cNvGrpSpPr>
            <a:grpSpLocks/>
          </p:cNvGrpSpPr>
          <p:nvPr/>
        </p:nvGrpSpPr>
        <p:grpSpPr bwMode="auto">
          <a:xfrm>
            <a:off x="6400800" y="825499"/>
            <a:ext cx="533400" cy="914400"/>
            <a:chOff x="3936" y="144"/>
            <a:chExt cx="336" cy="576"/>
          </a:xfrm>
        </p:grpSpPr>
        <p:grpSp>
          <p:nvGrpSpPr>
            <p:cNvPr id="19" name="Group 56"/>
            <p:cNvGrpSpPr>
              <a:grpSpLocks/>
            </p:cNvGrpSpPr>
            <p:nvPr/>
          </p:nvGrpSpPr>
          <p:grpSpPr bwMode="auto">
            <a:xfrm rot="-1489966">
              <a:off x="3936" y="384"/>
              <a:ext cx="336" cy="336"/>
              <a:chOff x="2688" y="2832"/>
              <a:chExt cx="336" cy="336"/>
            </a:xfrm>
          </p:grpSpPr>
          <p:sp>
            <p:nvSpPr>
              <p:cNvPr id="21" name="Oval 57"/>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 name="Line 58"/>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20" name="Text Box 68"/>
            <p:cNvSpPr txBox="1">
              <a:spLocks noChangeArrowheads="1"/>
            </p:cNvSpPr>
            <p:nvPr/>
          </p:nvSpPr>
          <p:spPr bwMode="auto">
            <a:xfrm>
              <a:off x="3936" y="14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grpSp>
      <p:grpSp>
        <p:nvGrpSpPr>
          <p:cNvPr id="23" name="Group 152"/>
          <p:cNvGrpSpPr>
            <a:grpSpLocks/>
          </p:cNvGrpSpPr>
          <p:nvPr/>
        </p:nvGrpSpPr>
        <p:grpSpPr bwMode="auto">
          <a:xfrm>
            <a:off x="4419600" y="2501899"/>
            <a:ext cx="1066800" cy="533400"/>
            <a:chOff x="2688" y="1200"/>
            <a:chExt cx="672" cy="336"/>
          </a:xfrm>
        </p:grpSpPr>
        <p:grpSp>
          <p:nvGrpSpPr>
            <p:cNvPr id="24" name="Group 64"/>
            <p:cNvGrpSpPr>
              <a:grpSpLocks/>
            </p:cNvGrpSpPr>
            <p:nvPr/>
          </p:nvGrpSpPr>
          <p:grpSpPr bwMode="auto">
            <a:xfrm rot="-7023137">
              <a:off x="3024" y="1200"/>
              <a:ext cx="336" cy="336"/>
              <a:chOff x="2688" y="2832"/>
              <a:chExt cx="336" cy="336"/>
            </a:xfrm>
          </p:grpSpPr>
          <p:sp>
            <p:nvSpPr>
              <p:cNvPr id="26" name="Oval 65"/>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7" name="Line 66"/>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25" name="Text Box 71"/>
            <p:cNvSpPr txBox="1">
              <a:spLocks noChangeArrowheads="1"/>
            </p:cNvSpPr>
            <p:nvPr/>
          </p:nvSpPr>
          <p:spPr bwMode="auto">
            <a:xfrm>
              <a:off x="2688" y="1248"/>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grpSp>
      <p:grpSp>
        <p:nvGrpSpPr>
          <p:cNvPr id="28" name="Group 158"/>
          <p:cNvGrpSpPr>
            <a:grpSpLocks/>
          </p:cNvGrpSpPr>
          <p:nvPr/>
        </p:nvGrpSpPr>
        <p:grpSpPr bwMode="auto">
          <a:xfrm>
            <a:off x="6400800" y="3721101"/>
            <a:ext cx="914400" cy="706438"/>
            <a:chOff x="3936" y="1968"/>
            <a:chExt cx="576" cy="445"/>
          </a:xfrm>
        </p:grpSpPr>
        <p:grpSp>
          <p:nvGrpSpPr>
            <p:cNvPr id="29" name="Group 60"/>
            <p:cNvGrpSpPr>
              <a:grpSpLocks/>
            </p:cNvGrpSpPr>
            <p:nvPr/>
          </p:nvGrpSpPr>
          <p:grpSpPr bwMode="auto">
            <a:xfrm rot="7995553">
              <a:off x="3936" y="1968"/>
              <a:ext cx="336" cy="336"/>
              <a:chOff x="2688" y="2832"/>
              <a:chExt cx="336" cy="336"/>
            </a:xfrm>
          </p:grpSpPr>
          <p:sp>
            <p:nvSpPr>
              <p:cNvPr id="31" name="Oval 61"/>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2" name="Line 62"/>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30" name="Text Box 70"/>
            <p:cNvSpPr txBox="1">
              <a:spLocks noChangeArrowheads="1"/>
            </p:cNvSpPr>
            <p:nvPr/>
          </p:nvSpPr>
          <p:spPr bwMode="auto">
            <a:xfrm>
              <a:off x="4176" y="2160"/>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grpSp>
      <p:grpSp>
        <p:nvGrpSpPr>
          <p:cNvPr id="33" name="Group 156"/>
          <p:cNvGrpSpPr>
            <a:grpSpLocks/>
          </p:cNvGrpSpPr>
          <p:nvPr/>
        </p:nvGrpSpPr>
        <p:grpSpPr bwMode="auto">
          <a:xfrm>
            <a:off x="7772400" y="2501899"/>
            <a:ext cx="1066800" cy="533400"/>
            <a:chOff x="4800" y="1200"/>
            <a:chExt cx="672" cy="336"/>
          </a:xfrm>
        </p:grpSpPr>
        <p:grpSp>
          <p:nvGrpSpPr>
            <p:cNvPr id="34" name="Group 52"/>
            <p:cNvGrpSpPr>
              <a:grpSpLocks/>
            </p:cNvGrpSpPr>
            <p:nvPr/>
          </p:nvGrpSpPr>
          <p:grpSpPr bwMode="auto">
            <a:xfrm rot="1676667">
              <a:off x="4800" y="1200"/>
              <a:ext cx="336" cy="336"/>
              <a:chOff x="2688" y="2832"/>
              <a:chExt cx="336" cy="336"/>
            </a:xfrm>
          </p:grpSpPr>
          <p:sp>
            <p:nvSpPr>
              <p:cNvPr id="36" name="Oval 53"/>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7" name="Line 54"/>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35" name="Text Box 69"/>
            <p:cNvSpPr txBox="1">
              <a:spLocks noChangeArrowheads="1"/>
            </p:cNvSpPr>
            <p:nvPr/>
          </p:nvSpPr>
          <p:spPr bwMode="auto">
            <a:xfrm>
              <a:off x="5136" y="1248"/>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grpSp>
      <p:grpSp>
        <p:nvGrpSpPr>
          <p:cNvPr id="38" name="Group 3"/>
          <p:cNvGrpSpPr>
            <a:grpSpLocks/>
          </p:cNvGrpSpPr>
          <p:nvPr/>
        </p:nvGrpSpPr>
        <p:grpSpPr bwMode="auto">
          <a:xfrm>
            <a:off x="166688" y="769937"/>
            <a:ext cx="5638800" cy="396875"/>
            <a:chOff x="144" y="1152"/>
            <a:chExt cx="1728" cy="250"/>
          </a:xfrm>
        </p:grpSpPr>
        <p:sp>
          <p:nvSpPr>
            <p:cNvPr id="39" name="Text Box 4"/>
            <p:cNvSpPr txBox="1">
              <a:spLocks noChangeArrowheads="1"/>
            </p:cNvSpPr>
            <p:nvPr/>
          </p:nvSpPr>
          <p:spPr bwMode="auto">
            <a:xfrm>
              <a:off x="144" y="1152"/>
              <a:ext cx="1728" cy="250"/>
            </a:xfrm>
            <a:prstGeom prst="rect">
              <a:avLst/>
            </a:prstGeom>
            <a:noFill/>
            <a:ln w="9525">
              <a:noFill/>
              <a:miter lim="800000"/>
              <a:headEnd/>
              <a:tailEnd/>
            </a:ln>
            <a:effectLst/>
          </p:spPr>
          <p:txBody>
            <a:bodyPr>
              <a:spAutoFit/>
            </a:bodyPr>
            <a:lstStyle/>
            <a:p>
              <a:pPr algn="l" eaLnBrk="1" hangingPunct="1">
                <a:defRPr/>
              </a:pPr>
              <a:r>
                <a:rPr kumimoji="1" lang="en-US" altLang="zh-CN" sz="2000" b="0">
                  <a:solidFill>
                    <a:schemeClr val="tx1"/>
                  </a:solidFill>
                  <a:effectLst>
                    <a:outerShdw blurRad="38100" dist="38100" dir="2700000" algn="tl">
                      <a:srgbClr val="C0C0C0"/>
                    </a:outerShdw>
                  </a:effectLst>
                </a:rPr>
                <a:t>●</a:t>
              </a:r>
              <a:r>
                <a:rPr kumimoji="1" lang="en-US" altLang="zh-CN" sz="2000">
                  <a:solidFill>
                    <a:schemeClr val="tx1"/>
                  </a:solidFill>
                </a:rPr>
                <a:t> </a:t>
              </a:r>
              <a:r>
                <a:rPr kumimoji="1" lang="zh-CN" altLang="en-US" sz="2000">
                  <a:solidFill>
                    <a:schemeClr val="tx1"/>
                  </a:solidFill>
                </a:rPr>
                <a:t>米里型状态转移表和状态转移图</a:t>
              </a:r>
            </a:p>
          </p:txBody>
        </p:sp>
        <p:sp>
          <p:nvSpPr>
            <p:cNvPr id="40" name="Line 5"/>
            <p:cNvSpPr>
              <a:spLocks noChangeShapeType="1"/>
            </p:cNvSpPr>
            <p:nvPr/>
          </p:nvSpPr>
          <p:spPr bwMode="auto">
            <a:xfrm>
              <a:off x="240" y="1392"/>
              <a:ext cx="1152"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solidFill>
                  <a:schemeClr val="tx1"/>
                </a:solidFill>
              </a:endParaRPr>
            </a:p>
          </p:txBody>
        </p:sp>
      </p:grpSp>
      <p:graphicFrame>
        <p:nvGraphicFramePr>
          <p:cNvPr id="41" name="Group 142"/>
          <p:cNvGraphicFramePr>
            <a:graphicFrameLocks noGrp="1"/>
          </p:cNvGraphicFramePr>
          <p:nvPr>
            <p:extLst>
              <p:ext uri="{D42A27DB-BD31-4B8C-83A1-F6EECF244321}">
                <p14:modId xmlns:p14="http://schemas.microsoft.com/office/powerpoint/2010/main" val="82754538"/>
              </p:ext>
            </p:extLst>
          </p:nvPr>
        </p:nvGraphicFramePr>
        <p:xfrm>
          <a:off x="533400" y="1536699"/>
          <a:ext cx="3733800" cy="2207520"/>
        </p:xfrm>
        <a:graphic>
          <a:graphicData uri="http://schemas.openxmlformats.org/drawingml/2006/table">
            <a:tbl>
              <a:tblPr/>
              <a:tblGrid>
                <a:gridCol w="746125">
                  <a:extLst>
                    <a:ext uri="{9D8B030D-6E8A-4147-A177-3AD203B41FA5}">
                      <a16:colId xmlns:a16="http://schemas.microsoft.com/office/drawing/2014/main" val="20000"/>
                    </a:ext>
                  </a:extLst>
                </a:gridCol>
                <a:gridCol w="747713">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7712">
                  <a:extLst>
                    <a:ext uri="{9D8B030D-6E8A-4147-A177-3AD203B41FA5}">
                      <a16:colId xmlns:a16="http://schemas.microsoft.com/office/drawing/2014/main" val="20003"/>
                    </a:ext>
                  </a:extLst>
                </a:gridCol>
                <a:gridCol w="746125">
                  <a:extLst>
                    <a:ext uri="{9D8B030D-6E8A-4147-A177-3AD203B41FA5}">
                      <a16:colId xmlns:a16="http://schemas.microsoft.com/office/drawing/2014/main" val="20004"/>
                    </a:ext>
                  </a:extLst>
                </a:gridCol>
              </a:tblGrid>
              <a:tr h="300038">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 </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Z</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016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3</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4</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2" name="Oval 55"/>
          <p:cNvSpPr>
            <a:spLocks noChangeArrowheads="1"/>
          </p:cNvSpPr>
          <p:nvPr/>
        </p:nvSpPr>
        <p:spPr bwMode="auto">
          <a:xfrm>
            <a:off x="7467600" y="2578099"/>
            <a:ext cx="533400" cy="533400"/>
          </a:xfrm>
          <a:prstGeom prst="ellipse">
            <a:avLst/>
          </a:prstGeom>
          <a:solidFill>
            <a:srgbClr val="DDDDDD"/>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S</a:t>
            </a:r>
            <a:r>
              <a:rPr kumimoji="1" lang="en-US" altLang="zh-CN" sz="2000" baseline="-25000">
                <a:solidFill>
                  <a:schemeClr val="tx1"/>
                </a:solidFill>
              </a:rPr>
              <a:t>3</a:t>
            </a:r>
          </a:p>
        </p:txBody>
      </p:sp>
      <p:sp>
        <p:nvSpPr>
          <p:cNvPr id="43" name="Oval 59"/>
          <p:cNvSpPr>
            <a:spLocks noChangeArrowheads="1"/>
          </p:cNvSpPr>
          <p:nvPr/>
        </p:nvSpPr>
        <p:spPr bwMode="auto">
          <a:xfrm>
            <a:off x="6400800" y="1587499"/>
            <a:ext cx="533400" cy="533400"/>
          </a:xfrm>
          <a:prstGeom prst="ellipse">
            <a:avLst/>
          </a:prstGeom>
          <a:solidFill>
            <a:srgbClr val="DDDDDD"/>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S</a:t>
            </a:r>
            <a:r>
              <a:rPr kumimoji="1" lang="en-US" altLang="zh-CN" sz="2000" baseline="-25000">
                <a:solidFill>
                  <a:schemeClr val="tx1"/>
                </a:solidFill>
              </a:rPr>
              <a:t>2</a:t>
            </a:r>
          </a:p>
        </p:txBody>
      </p:sp>
      <p:sp>
        <p:nvSpPr>
          <p:cNvPr id="44" name="Oval 63"/>
          <p:cNvSpPr>
            <a:spLocks noChangeArrowheads="1"/>
          </p:cNvSpPr>
          <p:nvPr/>
        </p:nvSpPr>
        <p:spPr bwMode="auto">
          <a:xfrm>
            <a:off x="6400800" y="3416299"/>
            <a:ext cx="533400" cy="533400"/>
          </a:xfrm>
          <a:prstGeom prst="ellipse">
            <a:avLst/>
          </a:prstGeom>
          <a:solidFill>
            <a:srgbClr val="DDDDDD"/>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S</a:t>
            </a:r>
            <a:r>
              <a:rPr kumimoji="1" lang="en-US" altLang="zh-CN" sz="2000" baseline="-25000">
                <a:solidFill>
                  <a:schemeClr val="tx1"/>
                </a:solidFill>
              </a:rPr>
              <a:t>4</a:t>
            </a:r>
          </a:p>
        </p:txBody>
      </p:sp>
      <p:sp>
        <p:nvSpPr>
          <p:cNvPr id="45" name="Oval 67"/>
          <p:cNvSpPr>
            <a:spLocks noChangeArrowheads="1"/>
          </p:cNvSpPr>
          <p:nvPr/>
        </p:nvSpPr>
        <p:spPr bwMode="auto">
          <a:xfrm>
            <a:off x="5334000" y="2501899"/>
            <a:ext cx="533400" cy="533400"/>
          </a:xfrm>
          <a:prstGeom prst="ellipse">
            <a:avLst/>
          </a:prstGeom>
          <a:solidFill>
            <a:srgbClr val="DDDDDD"/>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S</a:t>
            </a:r>
            <a:r>
              <a:rPr kumimoji="1" lang="en-US" altLang="zh-CN" sz="2000" baseline="-25000">
                <a:solidFill>
                  <a:schemeClr val="tx1"/>
                </a:solidFill>
              </a:rPr>
              <a:t>1</a:t>
            </a:r>
          </a:p>
        </p:txBody>
      </p:sp>
      <p:grpSp>
        <p:nvGrpSpPr>
          <p:cNvPr id="46" name="Group 155"/>
          <p:cNvGrpSpPr>
            <a:grpSpLocks/>
          </p:cNvGrpSpPr>
          <p:nvPr/>
        </p:nvGrpSpPr>
        <p:grpSpPr bwMode="auto">
          <a:xfrm>
            <a:off x="6934200" y="1892299"/>
            <a:ext cx="762000" cy="754063"/>
            <a:chOff x="4272" y="816"/>
            <a:chExt cx="480" cy="475"/>
          </a:xfrm>
        </p:grpSpPr>
        <p:sp>
          <p:nvSpPr>
            <p:cNvPr id="47" name="Line 49"/>
            <p:cNvSpPr>
              <a:spLocks noChangeShapeType="1"/>
            </p:cNvSpPr>
            <p:nvPr/>
          </p:nvSpPr>
          <p:spPr bwMode="auto">
            <a:xfrm>
              <a:off x="4272" y="912"/>
              <a:ext cx="373"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8" name="Text Box 72"/>
            <p:cNvSpPr txBox="1">
              <a:spLocks noChangeArrowheads="1"/>
            </p:cNvSpPr>
            <p:nvPr/>
          </p:nvSpPr>
          <p:spPr bwMode="auto">
            <a:xfrm>
              <a:off x="4416" y="816"/>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grpSp>
      <p:grpSp>
        <p:nvGrpSpPr>
          <p:cNvPr id="49" name="Group 153"/>
          <p:cNvGrpSpPr>
            <a:grpSpLocks/>
          </p:cNvGrpSpPr>
          <p:nvPr/>
        </p:nvGrpSpPr>
        <p:grpSpPr bwMode="auto">
          <a:xfrm>
            <a:off x="5715000" y="1892299"/>
            <a:ext cx="762000" cy="685800"/>
            <a:chOff x="3504" y="816"/>
            <a:chExt cx="480" cy="432"/>
          </a:xfrm>
        </p:grpSpPr>
        <p:sp>
          <p:nvSpPr>
            <p:cNvPr id="50" name="Line 48"/>
            <p:cNvSpPr>
              <a:spLocks noChangeShapeType="1"/>
            </p:cNvSpPr>
            <p:nvPr/>
          </p:nvSpPr>
          <p:spPr bwMode="auto">
            <a:xfrm flipV="1">
              <a:off x="3552" y="912"/>
              <a:ext cx="432"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1" name="Text Box 73"/>
            <p:cNvSpPr txBox="1">
              <a:spLocks noChangeArrowheads="1"/>
            </p:cNvSpPr>
            <p:nvPr/>
          </p:nvSpPr>
          <p:spPr bwMode="auto">
            <a:xfrm>
              <a:off x="3504" y="816"/>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grpSp>
      <p:grpSp>
        <p:nvGrpSpPr>
          <p:cNvPr id="56" name="Group 157"/>
          <p:cNvGrpSpPr>
            <a:grpSpLocks/>
          </p:cNvGrpSpPr>
          <p:nvPr/>
        </p:nvGrpSpPr>
        <p:grpSpPr bwMode="auto">
          <a:xfrm>
            <a:off x="6934200" y="3035301"/>
            <a:ext cx="838200" cy="630238"/>
            <a:chOff x="4272" y="1536"/>
            <a:chExt cx="528" cy="397"/>
          </a:xfrm>
        </p:grpSpPr>
        <p:sp>
          <p:nvSpPr>
            <p:cNvPr id="57" name="Line 50"/>
            <p:cNvSpPr>
              <a:spLocks noChangeShapeType="1"/>
            </p:cNvSpPr>
            <p:nvPr/>
          </p:nvSpPr>
          <p:spPr bwMode="auto">
            <a:xfrm flipH="1">
              <a:off x="4272" y="1536"/>
              <a:ext cx="432"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8" name="Text Box 74"/>
            <p:cNvSpPr txBox="1">
              <a:spLocks noChangeArrowheads="1"/>
            </p:cNvSpPr>
            <p:nvPr/>
          </p:nvSpPr>
          <p:spPr bwMode="auto">
            <a:xfrm>
              <a:off x="4464" y="1680"/>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grpSp>
      <p:grpSp>
        <p:nvGrpSpPr>
          <p:cNvPr id="59" name="Group 159"/>
          <p:cNvGrpSpPr>
            <a:grpSpLocks/>
          </p:cNvGrpSpPr>
          <p:nvPr/>
        </p:nvGrpSpPr>
        <p:grpSpPr bwMode="auto">
          <a:xfrm>
            <a:off x="5562600" y="3035301"/>
            <a:ext cx="838200" cy="706438"/>
            <a:chOff x="3408" y="1536"/>
            <a:chExt cx="528" cy="445"/>
          </a:xfrm>
        </p:grpSpPr>
        <p:sp>
          <p:nvSpPr>
            <p:cNvPr id="60" name="Line 51"/>
            <p:cNvSpPr>
              <a:spLocks noChangeShapeType="1"/>
            </p:cNvSpPr>
            <p:nvPr/>
          </p:nvSpPr>
          <p:spPr bwMode="auto">
            <a:xfrm flipH="1" flipV="1">
              <a:off x="3552" y="1536"/>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61" name="Text Box 75"/>
            <p:cNvSpPr txBox="1">
              <a:spLocks noChangeArrowheads="1"/>
            </p:cNvSpPr>
            <p:nvPr/>
          </p:nvSpPr>
          <p:spPr bwMode="auto">
            <a:xfrm>
              <a:off x="3408" y="1728"/>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1/1</a:t>
              </a:r>
            </a:p>
          </p:txBody>
        </p:sp>
      </p:grpSp>
      <p:graphicFrame>
        <p:nvGraphicFramePr>
          <p:cNvPr id="62" name="Group 150"/>
          <p:cNvGraphicFramePr>
            <a:graphicFrameLocks noGrp="1"/>
          </p:cNvGraphicFramePr>
          <p:nvPr>
            <p:extLst>
              <p:ext uri="{D42A27DB-BD31-4B8C-83A1-F6EECF244321}">
                <p14:modId xmlns:p14="http://schemas.microsoft.com/office/powerpoint/2010/main" val="1382841320"/>
              </p:ext>
            </p:extLst>
          </p:nvPr>
        </p:nvGraphicFramePr>
        <p:xfrm>
          <a:off x="609600" y="4864099"/>
          <a:ext cx="2987675" cy="1839600"/>
        </p:xfrm>
        <a:graphic>
          <a:graphicData uri="http://schemas.openxmlformats.org/drawingml/2006/table">
            <a:tbl>
              <a:tblPr/>
              <a:tblGrid>
                <a:gridCol w="746125">
                  <a:extLst>
                    <a:ext uri="{9D8B030D-6E8A-4147-A177-3AD203B41FA5}">
                      <a16:colId xmlns:a16="http://schemas.microsoft.com/office/drawing/2014/main" val="20000"/>
                    </a:ext>
                  </a:extLst>
                </a:gridCol>
                <a:gridCol w="747713">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7712">
                  <a:extLst>
                    <a:ext uri="{9D8B030D-6E8A-4147-A177-3AD203B41FA5}">
                      <a16:colId xmlns:a16="http://schemas.microsoft.com/office/drawing/2014/main" val="20003"/>
                    </a:ext>
                  </a:extLst>
                </a:gridCol>
              </a:tblGrid>
              <a:tr h="300038">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 </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Z</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6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3</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63" name="Group 106"/>
          <p:cNvGrpSpPr>
            <a:grpSpLocks/>
          </p:cNvGrpSpPr>
          <p:nvPr/>
        </p:nvGrpSpPr>
        <p:grpSpPr bwMode="auto">
          <a:xfrm>
            <a:off x="152400" y="4102099"/>
            <a:ext cx="5638800" cy="396875"/>
            <a:chOff x="144" y="1152"/>
            <a:chExt cx="1728" cy="250"/>
          </a:xfrm>
        </p:grpSpPr>
        <p:sp>
          <p:nvSpPr>
            <p:cNvPr id="64" name="Text Box 107"/>
            <p:cNvSpPr txBox="1">
              <a:spLocks noChangeArrowheads="1"/>
            </p:cNvSpPr>
            <p:nvPr/>
          </p:nvSpPr>
          <p:spPr bwMode="auto">
            <a:xfrm>
              <a:off x="144" y="1152"/>
              <a:ext cx="1728" cy="250"/>
            </a:xfrm>
            <a:prstGeom prst="rect">
              <a:avLst/>
            </a:prstGeom>
            <a:noFill/>
            <a:ln w="9525">
              <a:noFill/>
              <a:miter lim="800000"/>
              <a:headEnd/>
              <a:tailEnd/>
            </a:ln>
            <a:effectLst/>
          </p:spPr>
          <p:txBody>
            <a:bodyPr>
              <a:spAutoFit/>
            </a:bodyPr>
            <a:lstStyle/>
            <a:p>
              <a:pPr algn="l" eaLnBrk="1" hangingPunct="1">
                <a:defRPr/>
              </a:pPr>
              <a:r>
                <a:rPr kumimoji="1" lang="en-US" altLang="zh-CN" sz="2000" b="0">
                  <a:solidFill>
                    <a:schemeClr val="tx1"/>
                  </a:solidFill>
                  <a:effectLst>
                    <a:outerShdw blurRad="38100" dist="38100" dir="2700000" algn="tl">
                      <a:srgbClr val="C0C0C0"/>
                    </a:outerShdw>
                  </a:effectLst>
                </a:rPr>
                <a:t>●</a:t>
              </a:r>
              <a:r>
                <a:rPr kumimoji="1" lang="en-US" altLang="zh-CN" sz="2000">
                  <a:solidFill>
                    <a:schemeClr val="tx1"/>
                  </a:solidFill>
                </a:rPr>
                <a:t> </a:t>
              </a:r>
              <a:r>
                <a:rPr kumimoji="1" lang="zh-CN" altLang="en-US" sz="2000">
                  <a:solidFill>
                    <a:schemeClr val="tx1"/>
                  </a:solidFill>
                </a:rPr>
                <a:t>摩尔型状态转移表和状态转移图</a:t>
              </a:r>
            </a:p>
          </p:txBody>
        </p:sp>
        <p:sp>
          <p:nvSpPr>
            <p:cNvPr id="65" name="Line 108"/>
            <p:cNvSpPr>
              <a:spLocks noChangeShapeType="1"/>
            </p:cNvSpPr>
            <p:nvPr/>
          </p:nvSpPr>
          <p:spPr bwMode="auto">
            <a:xfrm>
              <a:off x="240" y="1392"/>
              <a:ext cx="1152"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solidFill>
                  <a:schemeClr val="tx1"/>
                </a:solidFill>
              </a:endParaRPr>
            </a:p>
          </p:txBody>
        </p:sp>
      </p:grpSp>
      <p:sp>
        <p:nvSpPr>
          <p:cNvPr id="66" name="Oval 114"/>
          <p:cNvSpPr>
            <a:spLocks noChangeArrowheads="1"/>
          </p:cNvSpPr>
          <p:nvPr/>
        </p:nvSpPr>
        <p:spPr bwMode="auto">
          <a:xfrm>
            <a:off x="6553200" y="6083299"/>
            <a:ext cx="533400" cy="533400"/>
          </a:xfrm>
          <a:prstGeom prst="ellipse">
            <a:avLst/>
          </a:prstGeom>
          <a:solidFill>
            <a:srgbClr val="DDDDDD"/>
          </a:solidFill>
          <a:ln w="9525">
            <a:solidFill>
              <a:srgbClr val="CC3399"/>
            </a:solidFill>
            <a:round/>
            <a:headEnd/>
            <a:tailEnd/>
          </a:ln>
        </p:spPr>
        <p:txBody>
          <a:bodyPr wrap="none" lIns="90000" tIns="46800" rIns="90000" bIns="46800" anchor="ctr"/>
          <a:lstStyle/>
          <a:p>
            <a:pPr eaLnBrk="1" hangingPunct="1">
              <a:spcBef>
                <a:spcPct val="0"/>
              </a:spcBef>
            </a:pPr>
            <a:r>
              <a:rPr kumimoji="1" lang="en-US" altLang="zh-CN" sz="2000" dirty="0">
                <a:solidFill>
                  <a:schemeClr val="tx1"/>
                </a:solidFill>
              </a:rPr>
              <a:t>S</a:t>
            </a:r>
            <a:r>
              <a:rPr kumimoji="1" lang="en-US" altLang="zh-CN" sz="2000" baseline="-25000" dirty="0">
                <a:solidFill>
                  <a:schemeClr val="tx1"/>
                </a:solidFill>
              </a:rPr>
              <a:t>3</a:t>
            </a:r>
            <a:r>
              <a:rPr kumimoji="1" lang="en-US" altLang="zh-CN" sz="2000" dirty="0">
                <a:solidFill>
                  <a:schemeClr val="tx1"/>
                </a:solidFill>
              </a:rPr>
              <a:t>/0</a:t>
            </a:r>
          </a:p>
        </p:txBody>
      </p:sp>
      <p:sp>
        <p:nvSpPr>
          <p:cNvPr id="67" name="Oval 118"/>
          <p:cNvSpPr>
            <a:spLocks noChangeArrowheads="1"/>
          </p:cNvSpPr>
          <p:nvPr/>
        </p:nvSpPr>
        <p:spPr bwMode="auto">
          <a:xfrm>
            <a:off x="5486400" y="5092699"/>
            <a:ext cx="533400" cy="533400"/>
          </a:xfrm>
          <a:prstGeom prst="ellipse">
            <a:avLst/>
          </a:prstGeom>
          <a:solidFill>
            <a:srgbClr val="DDDDDD"/>
          </a:solidFill>
          <a:ln w="9525">
            <a:solidFill>
              <a:srgbClr val="CC3399"/>
            </a:solidFill>
            <a:round/>
            <a:headEnd/>
            <a:tailEnd/>
          </a:ln>
        </p:spPr>
        <p:txBody>
          <a:bodyPr wrap="none" lIns="90000" tIns="46800" rIns="90000" bIns="46800" anchor="ctr"/>
          <a:lstStyle/>
          <a:p>
            <a:pPr eaLnBrk="1" hangingPunct="1">
              <a:spcBef>
                <a:spcPct val="0"/>
              </a:spcBef>
            </a:pPr>
            <a:r>
              <a:rPr kumimoji="1" lang="en-US" altLang="zh-CN" sz="2000" dirty="0">
                <a:solidFill>
                  <a:schemeClr val="tx1"/>
                </a:solidFill>
              </a:rPr>
              <a:t>S</a:t>
            </a:r>
            <a:r>
              <a:rPr kumimoji="1" lang="en-US" altLang="zh-CN" sz="2000" baseline="-25000" dirty="0">
                <a:solidFill>
                  <a:schemeClr val="tx1"/>
                </a:solidFill>
              </a:rPr>
              <a:t>1</a:t>
            </a:r>
            <a:r>
              <a:rPr kumimoji="1" lang="en-US" altLang="zh-CN" sz="2000" dirty="0">
                <a:solidFill>
                  <a:schemeClr val="tx1"/>
                </a:solidFill>
              </a:rPr>
              <a:t>/0</a:t>
            </a:r>
            <a:endParaRPr kumimoji="1" lang="en-US" altLang="zh-CN" sz="2000" baseline="-25000" dirty="0">
              <a:solidFill>
                <a:schemeClr val="tx1"/>
              </a:solidFill>
            </a:endParaRPr>
          </a:p>
        </p:txBody>
      </p:sp>
      <p:sp>
        <p:nvSpPr>
          <p:cNvPr id="68" name="Oval 119"/>
          <p:cNvSpPr>
            <a:spLocks noChangeArrowheads="1"/>
          </p:cNvSpPr>
          <p:nvPr/>
        </p:nvSpPr>
        <p:spPr bwMode="auto">
          <a:xfrm>
            <a:off x="4395850" y="6007099"/>
            <a:ext cx="533400" cy="533400"/>
          </a:xfrm>
          <a:prstGeom prst="ellipse">
            <a:avLst/>
          </a:prstGeom>
          <a:solidFill>
            <a:srgbClr val="DDDDDD"/>
          </a:solidFill>
          <a:ln w="9525">
            <a:solidFill>
              <a:srgbClr val="CC3399"/>
            </a:solidFill>
            <a:round/>
            <a:headEnd/>
            <a:tailEnd/>
          </a:ln>
        </p:spPr>
        <p:txBody>
          <a:bodyPr wrap="none" lIns="90000" tIns="46800" rIns="90000" bIns="46800" anchor="ctr"/>
          <a:lstStyle/>
          <a:p>
            <a:pPr eaLnBrk="1" hangingPunct="1">
              <a:spcBef>
                <a:spcPct val="0"/>
              </a:spcBef>
            </a:pPr>
            <a:r>
              <a:rPr kumimoji="1" lang="en-US" altLang="zh-CN" sz="2000" dirty="0">
                <a:solidFill>
                  <a:schemeClr val="tx1"/>
                </a:solidFill>
              </a:rPr>
              <a:t>S</a:t>
            </a:r>
            <a:r>
              <a:rPr kumimoji="1" lang="en-US" altLang="zh-CN" sz="2000" baseline="-25000" dirty="0">
                <a:solidFill>
                  <a:schemeClr val="tx1"/>
                </a:solidFill>
              </a:rPr>
              <a:t>2</a:t>
            </a:r>
            <a:r>
              <a:rPr kumimoji="1" lang="en-US" altLang="zh-CN" sz="2000" dirty="0">
                <a:solidFill>
                  <a:schemeClr val="tx1"/>
                </a:solidFill>
              </a:rPr>
              <a:t>/1</a:t>
            </a:r>
            <a:endParaRPr kumimoji="1" lang="en-US" altLang="zh-CN" sz="2000" baseline="-25000" dirty="0">
              <a:solidFill>
                <a:schemeClr val="tx1"/>
              </a:solidFill>
            </a:endParaRPr>
          </a:p>
        </p:txBody>
      </p:sp>
      <p:grpSp>
        <p:nvGrpSpPr>
          <p:cNvPr id="69" name="Group 161"/>
          <p:cNvGrpSpPr>
            <a:grpSpLocks/>
          </p:cNvGrpSpPr>
          <p:nvPr/>
        </p:nvGrpSpPr>
        <p:grpSpPr bwMode="auto">
          <a:xfrm>
            <a:off x="6019800" y="5321299"/>
            <a:ext cx="762000" cy="990600"/>
            <a:chOff x="3696" y="2976"/>
            <a:chExt cx="480" cy="624"/>
          </a:xfrm>
        </p:grpSpPr>
        <p:sp>
          <p:nvSpPr>
            <p:cNvPr id="70" name="Line 109"/>
            <p:cNvSpPr>
              <a:spLocks noChangeShapeType="1"/>
            </p:cNvSpPr>
            <p:nvPr/>
          </p:nvSpPr>
          <p:spPr bwMode="auto">
            <a:xfrm flipH="1" flipV="1">
              <a:off x="3696" y="3072"/>
              <a:ext cx="48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71" name="Text Box 122"/>
            <p:cNvSpPr txBox="1">
              <a:spLocks noChangeArrowheads="1"/>
            </p:cNvSpPr>
            <p:nvPr/>
          </p:nvSpPr>
          <p:spPr bwMode="auto">
            <a:xfrm>
              <a:off x="3936" y="2976"/>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a:t>
              </a:r>
            </a:p>
          </p:txBody>
        </p:sp>
      </p:grpSp>
      <p:grpSp>
        <p:nvGrpSpPr>
          <p:cNvPr id="72" name="Group 164"/>
          <p:cNvGrpSpPr>
            <a:grpSpLocks/>
          </p:cNvGrpSpPr>
          <p:nvPr/>
        </p:nvGrpSpPr>
        <p:grpSpPr bwMode="auto">
          <a:xfrm>
            <a:off x="4953000" y="5626099"/>
            <a:ext cx="808038" cy="685800"/>
            <a:chOff x="3024" y="3168"/>
            <a:chExt cx="509" cy="432"/>
          </a:xfrm>
        </p:grpSpPr>
        <p:sp>
          <p:nvSpPr>
            <p:cNvPr id="73" name="Text Box 123"/>
            <p:cNvSpPr txBox="1">
              <a:spLocks noChangeArrowheads="1"/>
            </p:cNvSpPr>
            <p:nvPr/>
          </p:nvSpPr>
          <p:spPr bwMode="auto">
            <a:xfrm>
              <a:off x="3216" y="3264"/>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a:t>
              </a:r>
            </a:p>
          </p:txBody>
        </p:sp>
        <p:grpSp>
          <p:nvGrpSpPr>
            <p:cNvPr id="74" name="Group 127"/>
            <p:cNvGrpSpPr>
              <a:grpSpLocks/>
            </p:cNvGrpSpPr>
            <p:nvPr/>
          </p:nvGrpSpPr>
          <p:grpSpPr bwMode="auto">
            <a:xfrm rot="10800000">
              <a:off x="3024" y="3168"/>
              <a:ext cx="509" cy="432"/>
              <a:chOff x="2832" y="2976"/>
              <a:chExt cx="509" cy="432"/>
            </a:xfrm>
          </p:grpSpPr>
          <p:sp>
            <p:nvSpPr>
              <p:cNvPr id="75" name="Freeform 128"/>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76" name="Line 129"/>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grpSp>
        <p:nvGrpSpPr>
          <p:cNvPr id="77" name="Group 165"/>
          <p:cNvGrpSpPr>
            <a:grpSpLocks/>
          </p:cNvGrpSpPr>
          <p:nvPr/>
        </p:nvGrpSpPr>
        <p:grpSpPr bwMode="auto">
          <a:xfrm>
            <a:off x="4648200" y="5168899"/>
            <a:ext cx="808038" cy="838200"/>
            <a:chOff x="2832" y="2880"/>
            <a:chExt cx="509" cy="528"/>
          </a:xfrm>
        </p:grpSpPr>
        <p:grpSp>
          <p:nvGrpSpPr>
            <p:cNvPr id="78" name="Group 124"/>
            <p:cNvGrpSpPr>
              <a:grpSpLocks/>
            </p:cNvGrpSpPr>
            <p:nvPr/>
          </p:nvGrpSpPr>
          <p:grpSpPr bwMode="auto">
            <a:xfrm>
              <a:off x="2832" y="2976"/>
              <a:ext cx="509" cy="432"/>
              <a:chOff x="2832" y="2976"/>
              <a:chExt cx="509" cy="432"/>
            </a:xfrm>
          </p:grpSpPr>
          <p:sp>
            <p:nvSpPr>
              <p:cNvPr id="80" name="Freeform 125"/>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81" name="Line 126"/>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79" name="Text Box 130"/>
            <p:cNvSpPr txBox="1">
              <a:spLocks noChangeArrowheads="1"/>
            </p:cNvSpPr>
            <p:nvPr/>
          </p:nvSpPr>
          <p:spPr bwMode="auto">
            <a:xfrm>
              <a:off x="2832" y="2880"/>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a:t>
              </a:r>
            </a:p>
          </p:txBody>
        </p:sp>
      </p:grpSp>
      <p:grpSp>
        <p:nvGrpSpPr>
          <p:cNvPr id="82" name="Group 163"/>
          <p:cNvGrpSpPr>
            <a:grpSpLocks/>
          </p:cNvGrpSpPr>
          <p:nvPr/>
        </p:nvGrpSpPr>
        <p:grpSpPr bwMode="auto">
          <a:xfrm>
            <a:off x="4724400" y="6461128"/>
            <a:ext cx="1905000" cy="401638"/>
            <a:chOff x="2880" y="3694"/>
            <a:chExt cx="1200" cy="253"/>
          </a:xfrm>
        </p:grpSpPr>
        <p:sp>
          <p:nvSpPr>
            <p:cNvPr id="83" name="Line 110"/>
            <p:cNvSpPr>
              <a:spLocks noChangeShapeType="1"/>
            </p:cNvSpPr>
            <p:nvPr/>
          </p:nvSpPr>
          <p:spPr bwMode="auto">
            <a:xfrm>
              <a:off x="2880" y="3744"/>
              <a:ext cx="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84" name="Text Box 131"/>
            <p:cNvSpPr txBox="1">
              <a:spLocks noChangeArrowheads="1"/>
            </p:cNvSpPr>
            <p:nvPr/>
          </p:nvSpPr>
          <p:spPr bwMode="auto">
            <a:xfrm>
              <a:off x="3408" y="3694"/>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1</a:t>
              </a:r>
            </a:p>
          </p:txBody>
        </p:sp>
      </p:grpSp>
      <p:sp>
        <p:nvSpPr>
          <p:cNvPr id="86" name="Text Box 166"/>
          <p:cNvSpPr txBox="1">
            <a:spLocks noChangeArrowheads="1"/>
          </p:cNvSpPr>
          <p:nvPr/>
        </p:nvSpPr>
        <p:spPr bwMode="auto">
          <a:xfrm>
            <a:off x="5334000" y="1206499"/>
            <a:ext cx="6096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X/Z</a:t>
            </a:r>
          </a:p>
        </p:txBody>
      </p:sp>
      <p:sp>
        <p:nvSpPr>
          <p:cNvPr id="87" name="Text Box 167"/>
          <p:cNvSpPr txBox="1">
            <a:spLocks noChangeArrowheads="1"/>
          </p:cNvSpPr>
          <p:nvPr/>
        </p:nvSpPr>
        <p:spPr bwMode="auto">
          <a:xfrm>
            <a:off x="4800600" y="4711699"/>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p>
        </p:txBody>
      </p:sp>
    </p:spTree>
    <p:extLst>
      <p:ext uri="{BB962C8B-B14F-4D97-AF65-F5344CB8AC3E}">
        <p14:creationId xmlns:p14="http://schemas.microsoft.com/office/powerpoint/2010/main" val="20840838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 y="6312412"/>
            <a:ext cx="9129145"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sp>
        <p:nvSpPr>
          <p:cNvPr id="5" name="内容占位符 4"/>
          <p:cNvSpPr>
            <a:spLocks noGrp="1"/>
          </p:cNvSpPr>
          <p:nvPr>
            <p:ph idx="1"/>
          </p:nvPr>
        </p:nvSpPr>
        <p:spPr>
          <a:xfrm>
            <a:off x="21703" y="463186"/>
            <a:ext cx="8690747" cy="5730789"/>
          </a:xfrm>
        </p:spPr>
        <p:txBody>
          <a:bodyPr/>
          <a:lstStyle/>
          <a:p>
            <a:r>
              <a:rPr kumimoji="1" lang="zh-CN" altLang="en-US" sz="2400" dirty="0"/>
              <a:t>状态转移表的例子：</a:t>
            </a:r>
            <a:endParaRPr lang="zh-CN" altLang="en-US" sz="2400" dirty="0"/>
          </a:p>
        </p:txBody>
      </p:sp>
      <p:grpSp>
        <p:nvGrpSpPr>
          <p:cNvPr id="85" name="Group 3"/>
          <p:cNvGrpSpPr>
            <a:grpSpLocks/>
          </p:cNvGrpSpPr>
          <p:nvPr/>
        </p:nvGrpSpPr>
        <p:grpSpPr bwMode="auto">
          <a:xfrm>
            <a:off x="354013" y="838200"/>
            <a:ext cx="5638800" cy="396875"/>
            <a:chOff x="144" y="1152"/>
            <a:chExt cx="1728" cy="250"/>
          </a:xfrm>
        </p:grpSpPr>
        <p:sp>
          <p:nvSpPr>
            <p:cNvPr id="88" name="Text Box 4"/>
            <p:cNvSpPr txBox="1">
              <a:spLocks noChangeArrowheads="1"/>
            </p:cNvSpPr>
            <p:nvPr/>
          </p:nvSpPr>
          <p:spPr bwMode="auto">
            <a:xfrm>
              <a:off x="144" y="1152"/>
              <a:ext cx="1728" cy="250"/>
            </a:xfrm>
            <a:prstGeom prst="rect">
              <a:avLst/>
            </a:prstGeom>
            <a:noFill/>
            <a:ln w="9525">
              <a:noFill/>
              <a:miter lim="800000"/>
              <a:headEnd/>
              <a:tailEnd/>
            </a:ln>
            <a:effectLst/>
          </p:spPr>
          <p:txBody>
            <a:bodyPr>
              <a:spAutoFit/>
            </a:bodyPr>
            <a:lstStyle/>
            <a:p>
              <a:pPr algn="l" eaLnBrk="1" hangingPunct="1">
                <a:defRPr/>
              </a:pPr>
              <a:r>
                <a:rPr kumimoji="1" lang="en-US" altLang="zh-CN" sz="2000" b="0">
                  <a:solidFill>
                    <a:schemeClr val="tx1"/>
                  </a:solidFill>
                  <a:effectLst>
                    <a:outerShdw blurRad="38100" dist="38100" dir="2700000" algn="tl">
                      <a:srgbClr val="C0C0C0"/>
                    </a:outerShdw>
                  </a:effectLst>
                </a:rPr>
                <a:t>●</a:t>
              </a:r>
              <a:r>
                <a:rPr kumimoji="1" lang="en-US" altLang="zh-CN" sz="2000">
                  <a:solidFill>
                    <a:schemeClr val="tx1"/>
                  </a:solidFill>
                </a:rPr>
                <a:t> </a:t>
              </a:r>
              <a:r>
                <a:rPr kumimoji="1" lang="zh-CN" altLang="en-US" sz="2000">
                  <a:solidFill>
                    <a:schemeClr val="tx1"/>
                  </a:solidFill>
                </a:rPr>
                <a:t>米里型状态转移图和状态转移表</a:t>
              </a:r>
            </a:p>
          </p:txBody>
        </p:sp>
        <p:sp>
          <p:nvSpPr>
            <p:cNvPr id="89" name="Line 5"/>
            <p:cNvSpPr>
              <a:spLocks noChangeShapeType="1"/>
            </p:cNvSpPr>
            <p:nvPr/>
          </p:nvSpPr>
          <p:spPr bwMode="auto">
            <a:xfrm>
              <a:off x="240" y="1392"/>
              <a:ext cx="1152"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solidFill>
                  <a:schemeClr val="tx1"/>
                </a:solidFill>
              </a:endParaRPr>
            </a:p>
          </p:txBody>
        </p:sp>
      </p:grpSp>
      <p:graphicFrame>
        <p:nvGraphicFramePr>
          <p:cNvPr id="90" name="Group 222"/>
          <p:cNvGraphicFramePr>
            <a:graphicFrameLocks noGrp="1"/>
          </p:cNvGraphicFramePr>
          <p:nvPr>
            <p:extLst>
              <p:ext uri="{D42A27DB-BD31-4B8C-83A1-F6EECF244321}">
                <p14:modId xmlns:p14="http://schemas.microsoft.com/office/powerpoint/2010/main" val="3895452008"/>
              </p:ext>
            </p:extLst>
          </p:nvPr>
        </p:nvGraphicFramePr>
        <p:xfrm>
          <a:off x="963613" y="3581400"/>
          <a:ext cx="6718300" cy="1471680"/>
        </p:xfrm>
        <a:graphic>
          <a:graphicData uri="http://schemas.openxmlformats.org/drawingml/2006/table">
            <a:tbl>
              <a:tblPr/>
              <a:tblGrid>
                <a:gridCol w="746125">
                  <a:extLst>
                    <a:ext uri="{9D8B030D-6E8A-4147-A177-3AD203B41FA5}">
                      <a16:colId xmlns:a16="http://schemas.microsoft.com/office/drawing/2014/main" val="20000"/>
                    </a:ext>
                  </a:extLst>
                </a:gridCol>
                <a:gridCol w="747713">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6125">
                  <a:extLst>
                    <a:ext uri="{9D8B030D-6E8A-4147-A177-3AD203B41FA5}">
                      <a16:colId xmlns:a16="http://schemas.microsoft.com/office/drawing/2014/main" val="20003"/>
                    </a:ext>
                  </a:extLst>
                </a:gridCol>
                <a:gridCol w="746125">
                  <a:extLst>
                    <a:ext uri="{9D8B030D-6E8A-4147-A177-3AD203B41FA5}">
                      <a16:colId xmlns:a16="http://schemas.microsoft.com/office/drawing/2014/main" val="20004"/>
                    </a:ext>
                  </a:extLst>
                </a:gridCol>
                <a:gridCol w="746125">
                  <a:extLst>
                    <a:ext uri="{9D8B030D-6E8A-4147-A177-3AD203B41FA5}">
                      <a16:colId xmlns:a16="http://schemas.microsoft.com/office/drawing/2014/main" val="20005"/>
                    </a:ext>
                  </a:extLst>
                </a:gridCol>
                <a:gridCol w="746125">
                  <a:extLst>
                    <a:ext uri="{9D8B030D-6E8A-4147-A177-3AD203B41FA5}">
                      <a16:colId xmlns:a16="http://schemas.microsoft.com/office/drawing/2014/main" val="20006"/>
                    </a:ext>
                  </a:extLst>
                </a:gridCol>
                <a:gridCol w="747712">
                  <a:extLst>
                    <a:ext uri="{9D8B030D-6E8A-4147-A177-3AD203B41FA5}">
                      <a16:colId xmlns:a16="http://schemas.microsoft.com/office/drawing/2014/main" val="20007"/>
                    </a:ext>
                  </a:extLst>
                </a:gridCol>
                <a:gridCol w="746125">
                  <a:extLst>
                    <a:ext uri="{9D8B030D-6E8A-4147-A177-3AD203B41FA5}">
                      <a16:colId xmlns:a16="http://schemas.microsoft.com/office/drawing/2014/main" val="20008"/>
                    </a:ext>
                  </a:extLst>
                </a:gridCol>
              </a:tblGrid>
              <a:tr h="300038">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 </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Z</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016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91" name="Group 214"/>
          <p:cNvGrpSpPr>
            <a:grpSpLocks/>
          </p:cNvGrpSpPr>
          <p:nvPr/>
        </p:nvGrpSpPr>
        <p:grpSpPr bwMode="auto">
          <a:xfrm>
            <a:off x="2622551" y="1377950"/>
            <a:ext cx="3429000" cy="2230438"/>
            <a:chOff x="1440" y="624"/>
            <a:chExt cx="2160" cy="1405"/>
          </a:xfrm>
        </p:grpSpPr>
        <p:sp>
          <p:nvSpPr>
            <p:cNvPr id="92" name="Line 48"/>
            <p:cNvSpPr>
              <a:spLocks noChangeShapeType="1"/>
            </p:cNvSpPr>
            <p:nvPr/>
          </p:nvSpPr>
          <p:spPr bwMode="auto">
            <a:xfrm flipH="1">
              <a:off x="1920" y="1488"/>
              <a:ext cx="1152" cy="0"/>
            </a:xfrm>
            <a:prstGeom prst="line">
              <a:avLst/>
            </a:prstGeom>
            <a:ln>
              <a:headEnd/>
              <a:tailEnd type="triangle" w="med" len="med"/>
            </a:ln>
            <a:extLst/>
          </p:spPr>
          <p:style>
            <a:lnRef idx="1">
              <a:schemeClr val="accent1"/>
            </a:lnRef>
            <a:fillRef idx="0">
              <a:schemeClr val="accent1"/>
            </a:fillRef>
            <a:effectRef idx="0">
              <a:schemeClr val="accent1"/>
            </a:effectRef>
            <a:fontRef idx="minor">
              <a:schemeClr val="tx1"/>
            </a:fontRef>
          </p:style>
          <p:txBody>
            <a:bodyPr wrap="none" lIns="90000" tIns="46800" rIns="90000" bIns="46800" anchor="ctr"/>
            <a:lstStyle/>
            <a:p>
              <a:endParaRPr lang="zh-CN" altLang="en-US">
                <a:solidFill>
                  <a:schemeClr val="tx1"/>
                </a:solidFill>
              </a:endParaRPr>
            </a:p>
          </p:txBody>
        </p:sp>
        <p:grpSp>
          <p:nvGrpSpPr>
            <p:cNvPr id="93" name="Group 49"/>
            <p:cNvGrpSpPr>
              <a:grpSpLocks/>
            </p:cNvGrpSpPr>
            <p:nvPr/>
          </p:nvGrpSpPr>
          <p:grpSpPr bwMode="auto">
            <a:xfrm rot="1676667">
              <a:off x="3168" y="1056"/>
              <a:ext cx="336" cy="336"/>
              <a:chOff x="2688" y="2832"/>
              <a:chExt cx="336" cy="336"/>
            </a:xfrm>
          </p:grpSpPr>
          <p:sp>
            <p:nvSpPr>
              <p:cNvPr id="120" name="Oval 50"/>
              <p:cNvSpPr>
                <a:spLocks noChangeArrowheads="1"/>
              </p:cNvSpPr>
              <p:nvPr/>
            </p:nvSpPr>
            <p:spPr bwMode="auto">
              <a:xfrm>
                <a:off x="2688" y="2832"/>
                <a:ext cx="336" cy="336"/>
              </a:xfrm>
              <a:prstGeom prst="ellipse">
                <a:avLst/>
              </a:prstGeom>
              <a:ln>
                <a:headEnd/>
                <a:tailEnd/>
              </a:ln>
              <a:extLst/>
            </p:spPr>
            <p:style>
              <a:lnRef idx="2">
                <a:schemeClr val="accent1"/>
              </a:lnRef>
              <a:fillRef idx="1">
                <a:schemeClr val="lt1"/>
              </a:fillRef>
              <a:effectRef idx="0">
                <a:schemeClr val="accent1"/>
              </a:effectRef>
              <a:fontRef idx="minor">
                <a:schemeClr val="dk1"/>
              </a:fontRef>
            </p:style>
            <p:txBody>
              <a:bodyPr wrap="none" lIns="90000" tIns="46800" rIns="90000" bIns="46800" anchor="ctr"/>
              <a:lstStyle/>
              <a:p>
                <a:endParaRPr lang="zh-CN" altLang="en-US">
                  <a:solidFill>
                    <a:schemeClr val="tx1"/>
                  </a:solidFill>
                </a:endParaRPr>
              </a:p>
            </p:txBody>
          </p:sp>
          <p:sp>
            <p:nvSpPr>
              <p:cNvPr id="121" name="Line 51"/>
              <p:cNvSpPr>
                <a:spLocks noChangeShapeType="1"/>
              </p:cNvSpPr>
              <p:nvPr/>
            </p:nvSpPr>
            <p:spPr bwMode="auto">
              <a:xfrm flipH="1">
                <a:off x="2918" y="3072"/>
                <a:ext cx="96" cy="96"/>
              </a:xfrm>
              <a:prstGeom prst="line">
                <a:avLst/>
              </a:prstGeom>
              <a:ln>
                <a:headEnd/>
                <a:tailEnd type="triangle" w="med" len="med"/>
              </a:ln>
              <a:extLst/>
            </p:spPr>
            <p:style>
              <a:lnRef idx="1">
                <a:schemeClr val="accent1"/>
              </a:lnRef>
              <a:fillRef idx="0">
                <a:schemeClr val="accent1"/>
              </a:fillRef>
              <a:effectRef idx="0">
                <a:schemeClr val="accent1"/>
              </a:effectRef>
              <a:fontRef idx="minor">
                <a:schemeClr val="tx1"/>
              </a:fontRef>
            </p:style>
            <p:txBody>
              <a:bodyPr wrap="none" lIns="90000" tIns="46800" rIns="90000" bIns="46800" anchor="ctr"/>
              <a:lstStyle/>
              <a:p>
                <a:endParaRPr lang="zh-CN" altLang="en-US">
                  <a:solidFill>
                    <a:schemeClr val="tx1"/>
                  </a:solidFill>
                </a:endParaRPr>
              </a:p>
            </p:txBody>
          </p:sp>
        </p:grpSp>
        <p:grpSp>
          <p:nvGrpSpPr>
            <p:cNvPr id="94" name="Group 55"/>
            <p:cNvGrpSpPr>
              <a:grpSpLocks/>
            </p:cNvGrpSpPr>
            <p:nvPr/>
          </p:nvGrpSpPr>
          <p:grpSpPr bwMode="auto">
            <a:xfrm rot="8951750" flipH="1">
              <a:off x="3120" y="1440"/>
              <a:ext cx="336" cy="336"/>
              <a:chOff x="2688" y="2832"/>
              <a:chExt cx="336" cy="336"/>
            </a:xfrm>
          </p:grpSpPr>
          <p:sp>
            <p:nvSpPr>
              <p:cNvPr id="118" name="Oval 56"/>
              <p:cNvSpPr>
                <a:spLocks noChangeArrowheads="1"/>
              </p:cNvSpPr>
              <p:nvPr/>
            </p:nvSpPr>
            <p:spPr bwMode="auto">
              <a:xfrm>
                <a:off x="2688" y="2832"/>
                <a:ext cx="336" cy="336"/>
              </a:xfrm>
              <a:prstGeom prst="ellipse">
                <a:avLst/>
              </a:prstGeom>
              <a:ln>
                <a:headEnd/>
                <a:tailEnd/>
              </a:ln>
              <a:extLst/>
            </p:spPr>
            <p:style>
              <a:lnRef idx="2">
                <a:schemeClr val="accent1"/>
              </a:lnRef>
              <a:fillRef idx="1">
                <a:schemeClr val="lt1"/>
              </a:fillRef>
              <a:effectRef idx="0">
                <a:schemeClr val="accent1"/>
              </a:effectRef>
              <a:fontRef idx="minor">
                <a:schemeClr val="dk1"/>
              </a:fontRef>
            </p:style>
            <p:txBody>
              <a:bodyPr wrap="none" lIns="90000" tIns="46800" rIns="90000" bIns="46800" anchor="ctr"/>
              <a:lstStyle/>
              <a:p>
                <a:endParaRPr lang="zh-CN" altLang="en-US">
                  <a:solidFill>
                    <a:schemeClr val="tx1"/>
                  </a:solidFill>
                </a:endParaRPr>
              </a:p>
            </p:txBody>
          </p:sp>
          <p:sp>
            <p:nvSpPr>
              <p:cNvPr id="119" name="Line 57"/>
              <p:cNvSpPr>
                <a:spLocks noChangeShapeType="1"/>
              </p:cNvSpPr>
              <p:nvPr/>
            </p:nvSpPr>
            <p:spPr bwMode="auto">
              <a:xfrm flipH="1">
                <a:off x="2918" y="3072"/>
                <a:ext cx="96" cy="96"/>
              </a:xfrm>
              <a:prstGeom prst="line">
                <a:avLst/>
              </a:prstGeom>
              <a:ln>
                <a:headEnd/>
                <a:tailEnd type="triangle" w="med" len="med"/>
              </a:ln>
              <a:extLst/>
            </p:spPr>
            <p:style>
              <a:lnRef idx="1">
                <a:schemeClr val="accent1"/>
              </a:lnRef>
              <a:fillRef idx="0">
                <a:schemeClr val="accent1"/>
              </a:fillRef>
              <a:effectRef idx="0">
                <a:schemeClr val="accent1"/>
              </a:effectRef>
              <a:fontRef idx="minor">
                <a:schemeClr val="tx1"/>
              </a:fontRef>
            </p:style>
            <p:txBody>
              <a:bodyPr wrap="none" lIns="90000" tIns="46800" rIns="90000" bIns="46800" anchor="ctr"/>
              <a:lstStyle/>
              <a:p>
                <a:endParaRPr lang="zh-CN" altLang="en-US">
                  <a:solidFill>
                    <a:schemeClr val="tx1"/>
                  </a:solidFill>
                </a:endParaRPr>
              </a:p>
            </p:txBody>
          </p:sp>
        </p:grpSp>
        <p:grpSp>
          <p:nvGrpSpPr>
            <p:cNvPr id="95" name="Group 58"/>
            <p:cNvGrpSpPr>
              <a:grpSpLocks/>
            </p:cNvGrpSpPr>
            <p:nvPr/>
          </p:nvGrpSpPr>
          <p:grpSpPr bwMode="auto">
            <a:xfrm rot="14501268" flipH="1">
              <a:off x="1440" y="1344"/>
              <a:ext cx="336" cy="336"/>
              <a:chOff x="2688" y="2832"/>
              <a:chExt cx="336" cy="336"/>
            </a:xfrm>
          </p:grpSpPr>
          <p:sp>
            <p:nvSpPr>
              <p:cNvPr id="116" name="Oval 59"/>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17" name="Line 60"/>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96" name="Text Box 61"/>
            <p:cNvSpPr txBox="1">
              <a:spLocks noChangeArrowheads="1"/>
            </p:cNvSpPr>
            <p:nvPr/>
          </p:nvSpPr>
          <p:spPr bwMode="auto">
            <a:xfrm>
              <a:off x="1440" y="720"/>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X</a:t>
              </a:r>
              <a:r>
                <a:rPr kumimoji="1" lang="en-US" altLang="zh-CN" sz="2000" baseline="-25000"/>
                <a:t>0</a:t>
              </a:r>
              <a:r>
                <a:rPr kumimoji="1" lang="en-US" altLang="zh-CN" sz="2000"/>
                <a:t>/1</a:t>
              </a:r>
            </a:p>
          </p:txBody>
        </p:sp>
        <p:grpSp>
          <p:nvGrpSpPr>
            <p:cNvPr id="97" name="Group 116"/>
            <p:cNvGrpSpPr>
              <a:grpSpLocks/>
            </p:cNvGrpSpPr>
            <p:nvPr/>
          </p:nvGrpSpPr>
          <p:grpSpPr bwMode="auto">
            <a:xfrm rot="2391688">
              <a:off x="2064" y="816"/>
              <a:ext cx="864" cy="672"/>
              <a:chOff x="2832" y="2976"/>
              <a:chExt cx="509" cy="432"/>
            </a:xfrm>
          </p:grpSpPr>
          <p:sp>
            <p:nvSpPr>
              <p:cNvPr id="114" name="Freeform 117"/>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15" name="Line 118"/>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98" name="Group 119"/>
            <p:cNvGrpSpPr>
              <a:grpSpLocks/>
            </p:cNvGrpSpPr>
            <p:nvPr/>
          </p:nvGrpSpPr>
          <p:grpSpPr bwMode="auto">
            <a:xfrm rot="-8350071">
              <a:off x="1968" y="1200"/>
              <a:ext cx="941" cy="720"/>
              <a:chOff x="2832" y="2976"/>
              <a:chExt cx="509" cy="432"/>
            </a:xfrm>
          </p:grpSpPr>
          <p:sp>
            <p:nvSpPr>
              <p:cNvPr id="112" name="Freeform 120"/>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ln>
                <a:headEnd/>
                <a:tailEnd/>
              </a:ln>
              <a:extLst/>
            </p:spPr>
            <p:style>
              <a:lnRef idx="1">
                <a:schemeClr val="accent1"/>
              </a:lnRef>
              <a:fillRef idx="0">
                <a:schemeClr val="accent1"/>
              </a:fillRef>
              <a:effectRef idx="0">
                <a:schemeClr val="accent1"/>
              </a:effectRef>
              <a:fontRef idx="minor">
                <a:schemeClr val="tx1"/>
              </a:fontRef>
            </p:style>
            <p:txBody>
              <a:bodyPr wrap="none" lIns="90000" tIns="46800" rIns="90000" bIns="46800" anchor="ctr"/>
              <a:lstStyle/>
              <a:p>
                <a:endParaRPr lang="zh-CN" altLang="en-US">
                  <a:solidFill>
                    <a:schemeClr val="tx1"/>
                  </a:solidFill>
                </a:endParaRPr>
              </a:p>
            </p:txBody>
          </p:sp>
          <p:sp>
            <p:nvSpPr>
              <p:cNvPr id="113" name="Line 121"/>
              <p:cNvSpPr>
                <a:spLocks noChangeShapeType="1"/>
              </p:cNvSpPr>
              <p:nvPr/>
            </p:nvSpPr>
            <p:spPr bwMode="auto">
              <a:xfrm>
                <a:off x="3197" y="2984"/>
                <a:ext cx="144" cy="0"/>
              </a:xfrm>
              <a:prstGeom prst="line">
                <a:avLst/>
              </a:prstGeom>
              <a:ln>
                <a:headEnd/>
                <a:tailEnd type="triangle" w="med" len="med"/>
              </a:ln>
              <a:extLst/>
            </p:spPr>
            <p:style>
              <a:lnRef idx="1">
                <a:schemeClr val="accent1"/>
              </a:lnRef>
              <a:fillRef idx="0">
                <a:schemeClr val="accent1"/>
              </a:fillRef>
              <a:effectRef idx="0">
                <a:schemeClr val="accent1"/>
              </a:effectRef>
              <a:fontRef idx="minor">
                <a:schemeClr val="tx1"/>
              </a:fontRef>
            </p:style>
            <p:txBody>
              <a:bodyPr wrap="none" lIns="90000" tIns="46800" rIns="90000" bIns="46800" anchor="ctr"/>
              <a:lstStyle/>
              <a:p>
                <a:endParaRPr lang="zh-CN" altLang="en-US">
                  <a:solidFill>
                    <a:schemeClr val="tx1"/>
                  </a:solidFill>
                </a:endParaRPr>
              </a:p>
            </p:txBody>
          </p:sp>
        </p:grpSp>
        <p:sp>
          <p:nvSpPr>
            <p:cNvPr id="99" name="Line 124"/>
            <p:cNvSpPr>
              <a:spLocks noChangeShapeType="1"/>
            </p:cNvSpPr>
            <p:nvPr/>
          </p:nvSpPr>
          <p:spPr bwMode="auto">
            <a:xfrm>
              <a:off x="1968" y="1248"/>
              <a:ext cx="10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100" name="Group 125"/>
            <p:cNvGrpSpPr>
              <a:grpSpLocks/>
            </p:cNvGrpSpPr>
            <p:nvPr/>
          </p:nvGrpSpPr>
          <p:grpSpPr bwMode="auto">
            <a:xfrm rot="-4434578">
              <a:off x="1488" y="960"/>
              <a:ext cx="336" cy="336"/>
              <a:chOff x="2688" y="2832"/>
              <a:chExt cx="336" cy="336"/>
            </a:xfrm>
          </p:grpSpPr>
          <p:sp>
            <p:nvSpPr>
              <p:cNvPr id="110" name="Oval 126"/>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rgbClr val="FF0000"/>
                  </a:solidFill>
                </a:endParaRPr>
              </a:p>
            </p:txBody>
          </p:sp>
          <p:sp>
            <p:nvSpPr>
              <p:cNvPr id="111" name="Line 127"/>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101" name="Oval 128"/>
            <p:cNvSpPr>
              <a:spLocks noChangeArrowheads="1"/>
            </p:cNvSpPr>
            <p:nvPr/>
          </p:nvSpPr>
          <p:spPr bwMode="auto">
            <a:xfrm>
              <a:off x="1632" y="1152"/>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S</a:t>
              </a:r>
              <a:r>
                <a:rPr kumimoji="1" lang="en-US" altLang="zh-CN" sz="2000" baseline="-25000">
                  <a:solidFill>
                    <a:schemeClr val="tx1"/>
                  </a:solidFill>
                </a:rPr>
                <a:t>1</a:t>
              </a:r>
            </a:p>
          </p:txBody>
        </p:sp>
        <p:sp>
          <p:nvSpPr>
            <p:cNvPr id="102" name="Oval 129"/>
            <p:cNvSpPr>
              <a:spLocks noChangeArrowheads="1"/>
            </p:cNvSpPr>
            <p:nvPr/>
          </p:nvSpPr>
          <p:spPr bwMode="auto">
            <a:xfrm>
              <a:off x="2976" y="1200"/>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S</a:t>
              </a:r>
              <a:r>
                <a:rPr kumimoji="1" lang="en-US" altLang="zh-CN" sz="2000" baseline="-25000">
                  <a:solidFill>
                    <a:schemeClr val="tx1"/>
                  </a:solidFill>
                </a:rPr>
                <a:t>2</a:t>
              </a:r>
            </a:p>
          </p:txBody>
        </p:sp>
        <p:sp>
          <p:nvSpPr>
            <p:cNvPr id="103" name="Text Box 130"/>
            <p:cNvSpPr txBox="1">
              <a:spLocks noChangeArrowheads="1"/>
            </p:cNvSpPr>
            <p:nvPr/>
          </p:nvSpPr>
          <p:spPr bwMode="auto">
            <a:xfrm>
              <a:off x="2304" y="624"/>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X</a:t>
              </a:r>
              <a:r>
                <a:rPr kumimoji="1" lang="en-US" altLang="zh-CN" sz="2000" baseline="-25000"/>
                <a:t>3</a:t>
              </a:r>
              <a:r>
                <a:rPr kumimoji="1" lang="en-US" altLang="zh-CN" sz="2000"/>
                <a:t>/1</a:t>
              </a:r>
            </a:p>
          </p:txBody>
        </p:sp>
        <p:sp>
          <p:nvSpPr>
            <p:cNvPr id="104" name="Text Box 131"/>
            <p:cNvSpPr txBox="1">
              <a:spLocks noChangeArrowheads="1"/>
            </p:cNvSpPr>
            <p:nvPr/>
          </p:nvSpPr>
          <p:spPr bwMode="auto">
            <a:xfrm>
              <a:off x="2304" y="960"/>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X</a:t>
              </a:r>
              <a:r>
                <a:rPr kumimoji="1" lang="en-US" altLang="zh-CN" sz="2000" baseline="-25000"/>
                <a:t>2</a:t>
              </a:r>
              <a:r>
                <a:rPr kumimoji="1" lang="en-US" altLang="zh-CN" sz="2000"/>
                <a:t>/0</a:t>
              </a:r>
            </a:p>
          </p:txBody>
        </p:sp>
        <p:sp>
          <p:nvSpPr>
            <p:cNvPr id="105" name="Text Box 132"/>
            <p:cNvSpPr txBox="1">
              <a:spLocks noChangeArrowheads="1"/>
            </p:cNvSpPr>
            <p:nvPr/>
          </p:nvSpPr>
          <p:spPr bwMode="auto">
            <a:xfrm>
              <a:off x="2304" y="1248"/>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X</a:t>
              </a:r>
              <a:r>
                <a:rPr kumimoji="1" lang="en-US" altLang="zh-CN" sz="2000" baseline="-25000"/>
                <a:t>1</a:t>
              </a:r>
              <a:r>
                <a:rPr kumimoji="1" lang="en-US" altLang="zh-CN" sz="2000"/>
                <a:t>/0</a:t>
              </a:r>
            </a:p>
          </p:txBody>
        </p:sp>
        <p:sp>
          <p:nvSpPr>
            <p:cNvPr id="106" name="Text Box 133"/>
            <p:cNvSpPr txBox="1">
              <a:spLocks noChangeArrowheads="1"/>
            </p:cNvSpPr>
            <p:nvPr/>
          </p:nvSpPr>
          <p:spPr bwMode="auto">
            <a:xfrm>
              <a:off x="2304" y="1536"/>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X</a:t>
              </a:r>
              <a:r>
                <a:rPr kumimoji="1" lang="en-US" altLang="zh-CN" sz="2000" baseline="-25000"/>
                <a:t>3</a:t>
              </a:r>
              <a:r>
                <a:rPr kumimoji="1" lang="en-US" altLang="zh-CN" sz="2000"/>
                <a:t>/1</a:t>
              </a:r>
            </a:p>
          </p:txBody>
        </p:sp>
        <p:sp>
          <p:nvSpPr>
            <p:cNvPr id="107" name="Text Box 134"/>
            <p:cNvSpPr txBox="1">
              <a:spLocks noChangeArrowheads="1"/>
            </p:cNvSpPr>
            <p:nvPr/>
          </p:nvSpPr>
          <p:spPr bwMode="auto">
            <a:xfrm>
              <a:off x="1440" y="1680"/>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X</a:t>
              </a:r>
              <a:r>
                <a:rPr kumimoji="1" lang="en-US" altLang="zh-CN" sz="2000" baseline="-25000"/>
                <a:t>1</a:t>
              </a:r>
              <a:r>
                <a:rPr kumimoji="1" lang="en-US" altLang="zh-CN" sz="2000"/>
                <a:t>/0</a:t>
              </a:r>
            </a:p>
          </p:txBody>
        </p:sp>
        <p:sp>
          <p:nvSpPr>
            <p:cNvPr id="108" name="Text Box 135"/>
            <p:cNvSpPr txBox="1">
              <a:spLocks noChangeArrowheads="1"/>
            </p:cNvSpPr>
            <p:nvPr/>
          </p:nvSpPr>
          <p:spPr bwMode="auto">
            <a:xfrm>
              <a:off x="3168" y="768"/>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X</a:t>
              </a:r>
              <a:r>
                <a:rPr kumimoji="1" lang="en-US" altLang="zh-CN" sz="2000" baseline="-25000"/>
                <a:t>0</a:t>
              </a:r>
              <a:r>
                <a:rPr kumimoji="1" lang="en-US" altLang="zh-CN" sz="2000"/>
                <a:t>/1</a:t>
              </a:r>
            </a:p>
          </p:txBody>
        </p:sp>
        <p:sp>
          <p:nvSpPr>
            <p:cNvPr id="109" name="Text Box 136"/>
            <p:cNvSpPr txBox="1">
              <a:spLocks noChangeArrowheads="1"/>
            </p:cNvSpPr>
            <p:nvPr/>
          </p:nvSpPr>
          <p:spPr bwMode="auto">
            <a:xfrm>
              <a:off x="3120" y="1776"/>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X</a:t>
              </a:r>
              <a:r>
                <a:rPr kumimoji="1" lang="en-US" altLang="zh-CN" sz="2000" baseline="-25000"/>
                <a:t>2</a:t>
              </a:r>
              <a:r>
                <a:rPr kumimoji="1" lang="en-US" altLang="zh-CN" sz="2000"/>
                <a:t>/0</a:t>
              </a:r>
            </a:p>
          </p:txBody>
        </p:sp>
      </p:grpSp>
      <p:sp>
        <p:nvSpPr>
          <p:cNvPr id="123" name="Text Box 223"/>
          <p:cNvSpPr txBox="1">
            <a:spLocks noChangeArrowheads="1"/>
          </p:cNvSpPr>
          <p:nvPr/>
        </p:nvSpPr>
        <p:spPr bwMode="auto">
          <a:xfrm>
            <a:off x="7440613" y="1524000"/>
            <a:ext cx="9906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r>
              <a:rPr kumimoji="1" lang="en-US" altLang="zh-CN" sz="2000" baseline="-25000"/>
              <a:t>0</a:t>
            </a:r>
            <a:r>
              <a:rPr kumimoji="1" lang="en-US" altLang="zh-CN" sz="2000"/>
              <a:t>=00</a:t>
            </a:r>
          </a:p>
        </p:txBody>
      </p:sp>
      <p:sp>
        <p:nvSpPr>
          <p:cNvPr id="124" name="Text Box 224"/>
          <p:cNvSpPr txBox="1">
            <a:spLocks noChangeArrowheads="1"/>
          </p:cNvSpPr>
          <p:nvPr/>
        </p:nvSpPr>
        <p:spPr bwMode="auto">
          <a:xfrm>
            <a:off x="7440613" y="1905000"/>
            <a:ext cx="9906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r>
              <a:rPr kumimoji="1" lang="en-US" altLang="zh-CN" sz="2000" baseline="-25000"/>
              <a:t>1</a:t>
            </a:r>
            <a:r>
              <a:rPr kumimoji="1" lang="en-US" altLang="zh-CN" sz="2000"/>
              <a:t>=01</a:t>
            </a:r>
          </a:p>
        </p:txBody>
      </p:sp>
      <p:sp>
        <p:nvSpPr>
          <p:cNvPr id="125" name="Text Box 225"/>
          <p:cNvSpPr txBox="1">
            <a:spLocks noChangeArrowheads="1"/>
          </p:cNvSpPr>
          <p:nvPr/>
        </p:nvSpPr>
        <p:spPr bwMode="auto">
          <a:xfrm>
            <a:off x="7440613" y="2286000"/>
            <a:ext cx="9906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r>
              <a:rPr kumimoji="1" lang="en-US" altLang="zh-CN" sz="2000" baseline="-25000"/>
              <a:t>2</a:t>
            </a:r>
            <a:r>
              <a:rPr kumimoji="1" lang="en-US" altLang="zh-CN" sz="2000"/>
              <a:t>=10</a:t>
            </a:r>
          </a:p>
        </p:txBody>
      </p:sp>
      <p:sp>
        <p:nvSpPr>
          <p:cNvPr id="126" name="Text Box 226"/>
          <p:cNvSpPr txBox="1">
            <a:spLocks noChangeArrowheads="1"/>
          </p:cNvSpPr>
          <p:nvPr/>
        </p:nvSpPr>
        <p:spPr bwMode="auto">
          <a:xfrm>
            <a:off x="7440613" y="2667000"/>
            <a:ext cx="9906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r>
              <a:rPr kumimoji="1" lang="en-US" altLang="zh-CN" sz="2000" baseline="-25000"/>
              <a:t>3</a:t>
            </a:r>
            <a:r>
              <a:rPr kumimoji="1" lang="en-US" altLang="zh-CN" sz="2000"/>
              <a:t>=11</a:t>
            </a:r>
          </a:p>
        </p:txBody>
      </p:sp>
      <p:sp>
        <p:nvSpPr>
          <p:cNvPr id="127" name="Text Box 227"/>
          <p:cNvSpPr txBox="1">
            <a:spLocks noChangeArrowheads="1"/>
          </p:cNvSpPr>
          <p:nvPr/>
        </p:nvSpPr>
        <p:spPr bwMode="auto">
          <a:xfrm>
            <a:off x="1801813" y="4267200"/>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r>
              <a:rPr kumimoji="1" lang="en-US" altLang="zh-CN" sz="2000" baseline="-25000"/>
              <a:t>1</a:t>
            </a:r>
          </a:p>
        </p:txBody>
      </p:sp>
      <p:sp>
        <p:nvSpPr>
          <p:cNvPr id="128" name="Text Box 228"/>
          <p:cNvSpPr txBox="1">
            <a:spLocks noChangeArrowheads="1"/>
          </p:cNvSpPr>
          <p:nvPr/>
        </p:nvSpPr>
        <p:spPr bwMode="auto">
          <a:xfrm>
            <a:off x="4814888" y="4314825"/>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sp>
        <p:nvSpPr>
          <p:cNvPr id="129" name="Text Box 229"/>
          <p:cNvSpPr txBox="1">
            <a:spLocks noChangeArrowheads="1"/>
          </p:cNvSpPr>
          <p:nvPr/>
        </p:nvSpPr>
        <p:spPr bwMode="auto">
          <a:xfrm>
            <a:off x="2487613" y="4284663"/>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r>
              <a:rPr kumimoji="1" lang="en-US" altLang="zh-CN" sz="2000" baseline="-25000"/>
              <a:t>1</a:t>
            </a:r>
          </a:p>
        </p:txBody>
      </p:sp>
      <p:sp>
        <p:nvSpPr>
          <p:cNvPr id="130" name="Text Box 230"/>
          <p:cNvSpPr txBox="1">
            <a:spLocks noChangeArrowheads="1"/>
          </p:cNvSpPr>
          <p:nvPr/>
        </p:nvSpPr>
        <p:spPr bwMode="auto">
          <a:xfrm>
            <a:off x="3327401" y="4284663"/>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r>
              <a:rPr kumimoji="1" lang="en-US" altLang="zh-CN" sz="2000" baseline="-25000"/>
              <a:t>2</a:t>
            </a:r>
          </a:p>
        </p:txBody>
      </p:sp>
      <p:sp>
        <p:nvSpPr>
          <p:cNvPr id="131" name="Text Box 231"/>
          <p:cNvSpPr txBox="1">
            <a:spLocks noChangeArrowheads="1"/>
          </p:cNvSpPr>
          <p:nvPr/>
        </p:nvSpPr>
        <p:spPr bwMode="auto">
          <a:xfrm>
            <a:off x="4048126" y="4284663"/>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r>
              <a:rPr kumimoji="1" lang="en-US" altLang="zh-CN" sz="2000" baseline="-25000"/>
              <a:t>2</a:t>
            </a:r>
          </a:p>
        </p:txBody>
      </p:sp>
      <p:sp>
        <p:nvSpPr>
          <p:cNvPr id="132" name="Text Box 232"/>
          <p:cNvSpPr txBox="1">
            <a:spLocks noChangeArrowheads="1"/>
          </p:cNvSpPr>
          <p:nvPr/>
        </p:nvSpPr>
        <p:spPr bwMode="auto">
          <a:xfrm>
            <a:off x="5527676" y="4284663"/>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a:t>
            </a:r>
            <a:endParaRPr kumimoji="1" lang="en-US" altLang="zh-CN" sz="2000" baseline="-25000"/>
          </a:p>
        </p:txBody>
      </p:sp>
      <p:sp>
        <p:nvSpPr>
          <p:cNvPr id="133" name="Text Box 233"/>
          <p:cNvSpPr txBox="1">
            <a:spLocks noChangeArrowheads="1"/>
          </p:cNvSpPr>
          <p:nvPr/>
        </p:nvSpPr>
        <p:spPr bwMode="auto">
          <a:xfrm>
            <a:off x="6348413" y="4298950"/>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sp>
        <p:nvSpPr>
          <p:cNvPr id="134" name="Text Box 234"/>
          <p:cNvSpPr txBox="1">
            <a:spLocks noChangeArrowheads="1"/>
          </p:cNvSpPr>
          <p:nvPr/>
        </p:nvSpPr>
        <p:spPr bwMode="auto">
          <a:xfrm>
            <a:off x="7056438" y="4311650"/>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a:t>
            </a:r>
            <a:endParaRPr kumimoji="1" lang="en-US" altLang="zh-CN" sz="2000" baseline="-25000"/>
          </a:p>
        </p:txBody>
      </p:sp>
      <p:sp>
        <p:nvSpPr>
          <p:cNvPr id="135" name="Text Box 235"/>
          <p:cNvSpPr txBox="1">
            <a:spLocks noChangeArrowheads="1"/>
          </p:cNvSpPr>
          <p:nvPr/>
        </p:nvSpPr>
        <p:spPr bwMode="auto">
          <a:xfrm>
            <a:off x="1822451" y="4651375"/>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r>
              <a:rPr kumimoji="1" lang="en-US" altLang="zh-CN" sz="2000" baseline="-25000"/>
              <a:t>2</a:t>
            </a:r>
          </a:p>
        </p:txBody>
      </p:sp>
      <p:sp>
        <p:nvSpPr>
          <p:cNvPr id="136" name="Text Box 236"/>
          <p:cNvSpPr txBox="1">
            <a:spLocks noChangeArrowheads="1"/>
          </p:cNvSpPr>
          <p:nvPr/>
        </p:nvSpPr>
        <p:spPr bwMode="auto">
          <a:xfrm>
            <a:off x="4824413" y="4667250"/>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sp>
        <p:nvSpPr>
          <p:cNvPr id="137" name="Text Box 237"/>
          <p:cNvSpPr txBox="1">
            <a:spLocks noChangeArrowheads="1"/>
          </p:cNvSpPr>
          <p:nvPr/>
        </p:nvSpPr>
        <p:spPr bwMode="auto">
          <a:xfrm>
            <a:off x="2487613" y="4651375"/>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r>
              <a:rPr kumimoji="1" lang="en-US" altLang="zh-CN" sz="2000" baseline="-25000"/>
              <a:t>1</a:t>
            </a:r>
          </a:p>
        </p:txBody>
      </p:sp>
      <p:sp>
        <p:nvSpPr>
          <p:cNvPr id="138" name="Text Box 238"/>
          <p:cNvSpPr txBox="1">
            <a:spLocks noChangeArrowheads="1"/>
          </p:cNvSpPr>
          <p:nvPr/>
        </p:nvSpPr>
        <p:spPr bwMode="auto">
          <a:xfrm>
            <a:off x="3311526" y="4651375"/>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r>
              <a:rPr kumimoji="1" lang="en-US" altLang="zh-CN" sz="2000" baseline="-25000"/>
              <a:t>1</a:t>
            </a:r>
          </a:p>
        </p:txBody>
      </p:sp>
      <p:sp>
        <p:nvSpPr>
          <p:cNvPr id="139" name="Text Box 239"/>
          <p:cNvSpPr txBox="1">
            <a:spLocks noChangeArrowheads="1"/>
          </p:cNvSpPr>
          <p:nvPr/>
        </p:nvSpPr>
        <p:spPr bwMode="auto">
          <a:xfrm>
            <a:off x="4057651" y="4651375"/>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r>
              <a:rPr kumimoji="1" lang="en-US" altLang="zh-CN" sz="2000" baseline="-25000"/>
              <a:t>2</a:t>
            </a:r>
          </a:p>
        </p:txBody>
      </p:sp>
      <p:sp>
        <p:nvSpPr>
          <p:cNvPr id="140" name="Text Box 240"/>
          <p:cNvSpPr txBox="1">
            <a:spLocks noChangeArrowheads="1"/>
          </p:cNvSpPr>
          <p:nvPr/>
        </p:nvSpPr>
        <p:spPr bwMode="auto">
          <a:xfrm>
            <a:off x="5540376" y="4670425"/>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a:t>
            </a:r>
            <a:endParaRPr kumimoji="1" lang="en-US" altLang="zh-CN" sz="2000" baseline="-25000"/>
          </a:p>
        </p:txBody>
      </p:sp>
      <p:sp>
        <p:nvSpPr>
          <p:cNvPr id="141" name="Text Box 241"/>
          <p:cNvSpPr txBox="1">
            <a:spLocks noChangeArrowheads="1"/>
          </p:cNvSpPr>
          <p:nvPr/>
        </p:nvSpPr>
        <p:spPr bwMode="auto">
          <a:xfrm>
            <a:off x="6330951" y="4665663"/>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sp>
        <p:nvSpPr>
          <p:cNvPr id="142" name="Text Box 242"/>
          <p:cNvSpPr txBox="1">
            <a:spLocks noChangeArrowheads="1"/>
          </p:cNvSpPr>
          <p:nvPr/>
        </p:nvSpPr>
        <p:spPr bwMode="auto">
          <a:xfrm>
            <a:off x="7065963" y="4632325"/>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a:t>
            </a:r>
            <a:endParaRPr kumimoji="1" lang="en-US" altLang="zh-CN" sz="2000" baseline="-25000"/>
          </a:p>
        </p:txBody>
      </p:sp>
      <p:graphicFrame>
        <p:nvGraphicFramePr>
          <p:cNvPr id="143" name="Group 313"/>
          <p:cNvGraphicFramePr>
            <a:graphicFrameLocks noGrp="1"/>
          </p:cNvGraphicFramePr>
          <p:nvPr>
            <p:extLst>
              <p:ext uri="{D42A27DB-BD31-4B8C-83A1-F6EECF244321}">
                <p14:modId xmlns:p14="http://schemas.microsoft.com/office/powerpoint/2010/main" val="338466038"/>
              </p:ext>
            </p:extLst>
          </p:nvPr>
        </p:nvGraphicFramePr>
        <p:xfrm>
          <a:off x="963613" y="5181600"/>
          <a:ext cx="3732213" cy="1471664"/>
        </p:xfrm>
        <a:graphic>
          <a:graphicData uri="http://schemas.openxmlformats.org/drawingml/2006/table">
            <a:tbl>
              <a:tblPr/>
              <a:tblGrid>
                <a:gridCol w="762000">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6125">
                  <a:extLst>
                    <a:ext uri="{9D8B030D-6E8A-4147-A177-3AD203B41FA5}">
                      <a16:colId xmlns:a16="http://schemas.microsoft.com/office/drawing/2014/main" val="20003"/>
                    </a:ext>
                  </a:extLst>
                </a:gridCol>
                <a:gridCol w="746125">
                  <a:extLst>
                    <a:ext uri="{9D8B030D-6E8A-4147-A177-3AD203B41FA5}">
                      <a16:colId xmlns:a16="http://schemas.microsoft.com/office/drawing/2014/main" val="20004"/>
                    </a:ext>
                  </a:extLst>
                </a:gridCol>
              </a:tblGrid>
              <a:tr h="367903">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 </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X</a:t>
                      </a:r>
                      <a:endParaRPr kumimoji="1" lang="en-US" altLang="zh-CN" sz="1800" b="1" i="0" u="none" strike="noStrike" cap="none" normalizeH="0" baseline="30000" dirty="0">
                        <a:ln>
                          <a:noFill/>
                        </a:ln>
                        <a:solidFill>
                          <a:schemeClr val="tx1"/>
                        </a:solidFill>
                        <a:effectLst/>
                        <a:latin typeface="Times New Roman" pitchFamily="18" charset="0"/>
                        <a:ea typeface="宋体" pitchFamily="2" charset="-122"/>
                      </a:endParaRP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6790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00</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79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79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S</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dirty="0">
                        <a:ln>
                          <a:noFill/>
                        </a:ln>
                        <a:solidFill>
                          <a:schemeClr val="tx1"/>
                        </a:solidFill>
                        <a:effectLst/>
                        <a:latin typeface="Times New Roman" pitchFamily="18" charset="0"/>
                        <a:ea typeface="宋体" pitchFamily="2" charset="-122"/>
                      </a:endParaRP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144" name="Group 312"/>
          <p:cNvGrpSpPr>
            <a:grpSpLocks/>
          </p:cNvGrpSpPr>
          <p:nvPr/>
        </p:nvGrpSpPr>
        <p:grpSpPr bwMode="auto">
          <a:xfrm>
            <a:off x="1725613" y="5867403"/>
            <a:ext cx="2951163" cy="801688"/>
            <a:chOff x="864" y="3456"/>
            <a:chExt cx="1859" cy="505"/>
          </a:xfrm>
        </p:grpSpPr>
        <p:sp>
          <p:nvSpPr>
            <p:cNvPr id="145" name="Text Box 291"/>
            <p:cNvSpPr txBox="1">
              <a:spLocks noChangeArrowheads="1"/>
            </p:cNvSpPr>
            <p:nvPr/>
          </p:nvSpPr>
          <p:spPr bwMode="auto">
            <a:xfrm>
              <a:off x="876" y="3456"/>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a:t>
              </a:r>
              <a:r>
                <a:rPr kumimoji="1" lang="en-US" altLang="zh-CN" sz="2000" baseline="-25000" dirty="0"/>
                <a:t>1</a:t>
              </a:r>
              <a:r>
                <a:rPr kumimoji="1" lang="en-US" altLang="zh-CN" sz="2000" dirty="0"/>
                <a:t>/1</a:t>
              </a:r>
            </a:p>
          </p:txBody>
        </p:sp>
        <p:sp>
          <p:nvSpPr>
            <p:cNvPr id="146" name="Text Box 293"/>
            <p:cNvSpPr txBox="1">
              <a:spLocks noChangeArrowheads="1"/>
            </p:cNvSpPr>
            <p:nvPr/>
          </p:nvSpPr>
          <p:spPr bwMode="auto">
            <a:xfrm>
              <a:off x="1344" y="3467"/>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a:t>
              </a:r>
              <a:r>
                <a:rPr kumimoji="1" lang="en-US" altLang="zh-CN" sz="2000" baseline="-25000" dirty="0"/>
                <a:t>1</a:t>
              </a:r>
              <a:r>
                <a:rPr kumimoji="1" lang="en-US" altLang="zh-CN" sz="2000" dirty="0"/>
                <a:t>/0</a:t>
              </a:r>
            </a:p>
          </p:txBody>
        </p:sp>
        <p:sp>
          <p:nvSpPr>
            <p:cNvPr id="147" name="Text Box 299"/>
            <p:cNvSpPr txBox="1">
              <a:spLocks noChangeArrowheads="1"/>
            </p:cNvSpPr>
            <p:nvPr/>
          </p:nvSpPr>
          <p:spPr bwMode="auto">
            <a:xfrm>
              <a:off x="864" y="3696"/>
              <a:ext cx="41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a:t>
              </a:r>
              <a:r>
                <a:rPr kumimoji="1" lang="en-US" altLang="zh-CN" sz="2000" baseline="-25000" dirty="0"/>
                <a:t>2</a:t>
              </a:r>
              <a:r>
                <a:rPr kumimoji="1" lang="en-US" altLang="zh-CN" sz="2000" dirty="0"/>
                <a:t>/1</a:t>
              </a:r>
            </a:p>
          </p:txBody>
        </p:sp>
        <p:sp>
          <p:nvSpPr>
            <p:cNvPr id="148" name="Text Box 301"/>
            <p:cNvSpPr txBox="1">
              <a:spLocks noChangeArrowheads="1"/>
            </p:cNvSpPr>
            <p:nvPr/>
          </p:nvSpPr>
          <p:spPr bwMode="auto">
            <a:xfrm>
              <a:off x="1344" y="3698"/>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a:t>
              </a:r>
              <a:r>
                <a:rPr kumimoji="1" lang="en-US" altLang="zh-CN" sz="2000" baseline="-25000" dirty="0"/>
                <a:t>1</a:t>
              </a:r>
              <a:r>
                <a:rPr kumimoji="1" lang="en-US" altLang="zh-CN" sz="2000" dirty="0"/>
                <a:t>/0</a:t>
              </a:r>
            </a:p>
          </p:txBody>
        </p:sp>
        <p:sp>
          <p:nvSpPr>
            <p:cNvPr id="149" name="Text Box 308"/>
            <p:cNvSpPr txBox="1">
              <a:spLocks noChangeArrowheads="1"/>
            </p:cNvSpPr>
            <p:nvPr/>
          </p:nvSpPr>
          <p:spPr bwMode="auto">
            <a:xfrm>
              <a:off x="1824" y="3456"/>
              <a:ext cx="41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a:t>
              </a:r>
              <a:r>
                <a:rPr kumimoji="1" lang="en-US" altLang="zh-CN" sz="2000" baseline="-25000" dirty="0"/>
                <a:t>2</a:t>
              </a:r>
              <a:r>
                <a:rPr kumimoji="1" lang="en-US" altLang="zh-CN" sz="2000" dirty="0"/>
                <a:t>/1</a:t>
              </a:r>
            </a:p>
          </p:txBody>
        </p:sp>
        <p:sp>
          <p:nvSpPr>
            <p:cNvPr id="150" name="Text Box 309"/>
            <p:cNvSpPr txBox="1">
              <a:spLocks noChangeArrowheads="1"/>
            </p:cNvSpPr>
            <p:nvPr/>
          </p:nvSpPr>
          <p:spPr bwMode="auto">
            <a:xfrm>
              <a:off x="2304" y="3456"/>
              <a:ext cx="41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a:t>
              </a:r>
              <a:r>
                <a:rPr kumimoji="1" lang="en-US" altLang="zh-CN" sz="2000" baseline="-25000" dirty="0"/>
                <a:t>2</a:t>
              </a:r>
              <a:r>
                <a:rPr kumimoji="1" lang="en-US" altLang="zh-CN" sz="2000" dirty="0"/>
                <a:t>/0</a:t>
              </a:r>
            </a:p>
          </p:txBody>
        </p:sp>
        <p:sp>
          <p:nvSpPr>
            <p:cNvPr id="151" name="Text Box 310"/>
            <p:cNvSpPr txBox="1">
              <a:spLocks noChangeArrowheads="1"/>
            </p:cNvSpPr>
            <p:nvPr/>
          </p:nvSpPr>
          <p:spPr bwMode="auto">
            <a:xfrm>
              <a:off x="2284" y="3708"/>
              <a:ext cx="41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a:t>
              </a:r>
              <a:r>
                <a:rPr kumimoji="1" lang="en-US" altLang="zh-CN" sz="2000" baseline="-25000" dirty="0"/>
                <a:t>2</a:t>
              </a:r>
              <a:r>
                <a:rPr kumimoji="1" lang="en-US" altLang="zh-CN" sz="2000" dirty="0"/>
                <a:t>/0</a:t>
              </a:r>
            </a:p>
          </p:txBody>
        </p:sp>
        <p:sp>
          <p:nvSpPr>
            <p:cNvPr id="152" name="Text Box 311"/>
            <p:cNvSpPr txBox="1">
              <a:spLocks noChangeArrowheads="1"/>
            </p:cNvSpPr>
            <p:nvPr/>
          </p:nvSpPr>
          <p:spPr bwMode="auto">
            <a:xfrm>
              <a:off x="1821" y="3696"/>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a:t>
              </a:r>
              <a:r>
                <a:rPr kumimoji="1" lang="en-US" altLang="zh-CN" sz="2000" baseline="-25000" dirty="0"/>
                <a:t>1</a:t>
              </a:r>
              <a:r>
                <a:rPr kumimoji="1" lang="en-US" altLang="zh-CN" sz="2000" dirty="0"/>
                <a:t>/1</a:t>
              </a:r>
            </a:p>
          </p:txBody>
        </p:sp>
      </p:grpSp>
      <p:sp>
        <p:nvSpPr>
          <p:cNvPr id="153" name="AutoShape 314"/>
          <p:cNvSpPr>
            <a:spLocks noChangeArrowheads="1"/>
          </p:cNvSpPr>
          <p:nvPr/>
        </p:nvSpPr>
        <p:spPr bwMode="auto">
          <a:xfrm rot="2609265">
            <a:off x="6142038" y="5073650"/>
            <a:ext cx="1066800" cy="2209800"/>
          </a:xfrm>
          <a:prstGeom prst="curvedLeftArrow">
            <a:avLst>
              <a:gd name="adj1" fmla="val 14270"/>
              <a:gd name="adj2" fmla="val 55698"/>
              <a:gd name="adj3" fmla="val 31847"/>
            </a:avLst>
          </a:prstGeom>
          <a:solidFill>
            <a:srgbClr val="CC3399"/>
          </a:solidFill>
          <a:ln w="19050">
            <a:solidFill>
              <a:srgbClr val="FFFF00"/>
            </a:solidFill>
            <a:miter lim="800000"/>
            <a:headEnd/>
            <a:tailEnd/>
          </a:ln>
        </p:spPr>
        <p:txBody>
          <a:bodyPr wrap="none" lIns="90000" tIns="46800" rIns="90000" bIns="46800" anchor="ctr"/>
          <a:lstStyle/>
          <a:p>
            <a:endParaRPr lang="zh-CN" altLang="en-US">
              <a:solidFill>
                <a:schemeClr val="tx1"/>
              </a:solidFill>
            </a:endParaRPr>
          </a:p>
        </p:txBody>
      </p:sp>
      <p:sp>
        <p:nvSpPr>
          <p:cNvPr id="154" name="Text Box 316"/>
          <p:cNvSpPr txBox="1">
            <a:spLocks noChangeArrowheads="1"/>
          </p:cNvSpPr>
          <p:nvPr/>
        </p:nvSpPr>
        <p:spPr bwMode="auto">
          <a:xfrm>
            <a:off x="6221413" y="1295400"/>
            <a:ext cx="685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X/Z</a:t>
            </a:r>
          </a:p>
        </p:txBody>
      </p:sp>
      <p:sp>
        <p:nvSpPr>
          <p:cNvPr id="3" name="矩形 2"/>
          <p:cNvSpPr/>
          <p:nvPr/>
        </p:nvSpPr>
        <p:spPr>
          <a:xfrm>
            <a:off x="1045662" y="5128739"/>
            <a:ext cx="838691" cy="369332"/>
          </a:xfrm>
          <a:prstGeom prst="rect">
            <a:avLst/>
          </a:prstGeom>
        </p:spPr>
        <p:txBody>
          <a:bodyPr wrap="none">
            <a:spAutoFit/>
          </a:bodyPr>
          <a:lstStyle/>
          <a:p>
            <a:r>
              <a:rPr kumimoji="1" lang="en-US" altLang="zh-CN" dirty="0">
                <a:solidFill>
                  <a:schemeClr val="tx1"/>
                </a:solidFill>
                <a:latin typeface="Times New Roman" pitchFamily="18" charset="0"/>
              </a:rPr>
              <a:t>S </a:t>
            </a:r>
            <a:r>
              <a:rPr kumimoji="1" lang="en-US" altLang="zh-CN" baseline="30000" dirty="0">
                <a:solidFill>
                  <a:schemeClr val="tx1"/>
                </a:solidFill>
                <a:latin typeface="Times New Roman" pitchFamily="18" charset="0"/>
              </a:rPr>
              <a:t>n+1</a:t>
            </a:r>
            <a:r>
              <a:rPr kumimoji="1" lang="en-US" altLang="zh-CN" dirty="0">
                <a:solidFill>
                  <a:schemeClr val="tx1"/>
                </a:solidFill>
                <a:latin typeface="Times New Roman" pitchFamily="18" charset="0"/>
              </a:rPr>
              <a:t>/Z</a:t>
            </a:r>
            <a:endParaRPr lang="zh-CN" altLang="en-US" dirty="0"/>
          </a:p>
        </p:txBody>
      </p:sp>
      <p:sp>
        <p:nvSpPr>
          <p:cNvPr id="6" name="矩形 5"/>
          <p:cNvSpPr/>
          <p:nvPr/>
        </p:nvSpPr>
        <p:spPr>
          <a:xfrm>
            <a:off x="1002835" y="5498071"/>
            <a:ext cx="397866" cy="369332"/>
          </a:xfrm>
          <a:prstGeom prst="rect">
            <a:avLst/>
          </a:prstGeom>
        </p:spPr>
        <p:txBody>
          <a:bodyPr wrap="none">
            <a:spAutoFit/>
          </a:bodyPr>
          <a:lstStyle/>
          <a:p>
            <a:r>
              <a:rPr kumimoji="1" lang="en-US" altLang="zh-CN" dirty="0" err="1">
                <a:solidFill>
                  <a:schemeClr val="tx1"/>
                </a:solidFill>
                <a:latin typeface="Times New Roman" pitchFamily="18" charset="0"/>
              </a:rPr>
              <a:t>S</a:t>
            </a:r>
            <a:r>
              <a:rPr kumimoji="1" lang="en-US" altLang="zh-CN" baseline="30000" dirty="0" err="1">
                <a:solidFill>
                  <a:schemeClr val="tx1"/>
                </a:solidFill>
                <a:latin typeface="Times New Roman" pitchFamily="18" charset="0"/>
              </a:rPr>
              <a:t>n</a:t>
            </a:r>
            <a:endParaRPr lang="zh-CN" altLang="en-US" dirty="0"/>
          </a:p>
        </p:txBody>
      </p:sp>
    </p:spTree>
    <p:extLst>
      <p:ext uri="{BB962C8B-B14F-4D97-AF65-F5344CB8AC3E}">
        <p14:creationId xmlns:p14="http://schemas.microsoft.com/office/powerpoint/2010/main" val="6666992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 y="6312412"/>
            <a:ext cx="9129145"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sp>
        <p:nvSpPr>
          <p:cNvPr id="3" name="内容占位符 2"/>
          <p:cNvSpPr>
            <a:spLocks noGrp="1"/>
          </p:cNvSpPr>
          <p:nvPr>
            <p:ph idx="1"/>
          </p:nvPr>
        </p:nvSpPr>
        <p:spPr>
          <a:xfrm>
            <a:off x="14854" y="456305"/>
            <a:ext cx="8792596" cy="5820795"/>
          </a:xfrm>
        </p:spPr>
        <p:txBody>
          <a:bodyPr/>
          <a:lstStyle/>
          <a:p>
            <a:r>
              <a:rPr kumimoji="1" lang="zh-CN" altLang="en-US" sz="2400" dirty="0"/>
              <a:t>状态转移表的例子：</a:t>
            </a:r>
            <a:endParaRPr lang="zh-CN" altLang="en-US" sz="2400" dirty="0"/>
          </a:p>
          <a:p>
            <a:endParaRPr lang="zh-CN" altLang="en-US" dirty="0"/>
          </a:p>
        </p:txBody>
      </p:sp>
      <p:graphicFrame>
        <p:nvGraphicFramePr>
          <p:cNvPr id="73" name="Group 99"/>
          <p:cNvGraphicFramePr>
            <a:graphicFrameLocks noGrp="1"/>
          </p:cNvGraphicFramePr>
          <p:nvPr>
            <p:extLst>
              <p:ext uri="{D42A27DB-BD31-4B8C-83A1-F6EECF244321}">
                <p14:modId xmlns:p14="http://schemas.microsoft.com/office/powerpoint/2010/main" val="1686964238"/>
              </p:ext>
            </p:extLst>
          </p:nvPr>
        </p:nvGraphicFramePr>
        <p:xfrm>
          <a:off x="291042" y="3564009"/>
          <a:ext cx="3216275" cy="2390400"/>
        </p:xfrm>
        <a:graphic>
          <a:graphicData uri="http://schemas.openxmlformats.org/drawingml/2006/table">
            <a:tbl>
              <a:tblPr/>
              <a:tblGrid>
                <a:gridCol w="974725">
                  <a:extLst>
                    <a:ext uri="{9D8B030D-6E8A-4147-A177-3AD203B41FA5}">
                      <a16:colId xmlns:a16="http://schemas.microsoft.com/office/drawing/2014/main" val="20000"/>
                    </a:ext>
                  </a:extLst>
                </a:gridCol>
                <a:gridCol w="747713">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7712">
                  <a:extLst>
                    <a:ext uri="{9D8B030D-6E8A-4147-A177-3AD203B41FA5}">
                      <a16:colId xmlns:a16="http://schemas.microsoft.com/office/drawing/2014/main" val="20003"/>
                    </a:ext>
                  </a:extLst>
                </a:gridCol>
              </a:tblGrid>
              <a:tr h="300038">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 </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Z</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6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3</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4</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74" name="Group 38"/>
          <p:cNvGrpSpPr>
            <a:grpSpLocks/>
          </p:cNvGrpSpPr>
          <p:nvPr/>
        </p:nvGrpSpPr>
        <p:grpSpPr bwMode="auto">
          <a:xfrm>
            <a:off x="465667" y="838200"/>
            <a:ext cx="5638800" cy="396875"/>
            <a:chOff x="144" y="1152"/>
            <a:chExt cx="1728" cy="250"/>
          </a:xfrm>
        </p:grpSpPr>
        <p:sp>
          <p:nvSpPr>
            <p:cNvPr id="75" name="Text Box 39"/>
            <p:cNvSpPr txBox="1">
              <a:spLocks noChangeArrowheads="1"/>
            </p:cNvSpPr>
            <p:nvPr/>
          </p:nvSpPr>
          <p:spPr bwMode="auto">
            <a:xfrm>
              <a:off x="144" y="1152"/>
              <a:ext cx="1728" cy="250"/>
            </a:xfrm>
            <a:prstGeom prst="rect">
              <a:avLst/>
            </a:prstGeom>
            <a:noFill/>
            <a:ln w="9525">
              <a:noFill/>
              <a:miter lim="800000"/>
              <a:headEnd/>
              <a:tailEnd/>
            </a:ln>
            <a:effectLst/>
          </p:spPr>
          <p:txBody>
            <a:bodyPr>
              <a:spAutoFit/>
            </a:bodyPr>
            <a:lstStyle/>
            <a:p>
              <a:pPr algn="l" eaLnBrk="1" hangingPunct="1">
                <a:defRPr/>
              </a:pPr>
              <a:r>
                <a:rPr kumimoji="1" lang="en-US" altLang="zh-CN" sz="2000" b="0">
                  <a:solidFill>
                    <a:schemeClr val="tx1"/>
                  </a:solidFill>
                  <a:effectLst>
                    <a:outerShdw blurRad="38100" dist="38100" dir="2700000" algn="tl">
                      <a:srgbClr val="C0C0C0"/>
                    </a:outerShdw>
                  </a:effectLst>
                </a:rPr>
                <a:t>●</a:t>
              </a:r>
              <a:r>
                <a:rPr kumimoji="1" lang="en-US" altLang="zh-CN" sz="2000">
                  <a:solidFill>
                    <a:schemeClr val="tx1"/>
                  </a:solidFill>
                </a:rPr>
                <a:t> </a:t>
              </a:r>
              <a:r>
                <a:rPr kumimoji="1" lang="zh-CN" altLang="en-US" sz="2000">
                  <a:solidFill>
                    <a:schemeClr val="tx1"/>
                  </a:solidFill>
                </a:rPr>
                <a:t>摩尔型状态转移图和状态转移表</a:t>
              </a:r>
            </a:p>
          </p:txBody>
        </p:sp>
        <p:sp>
          <p:nvSpPr>
            <p:cNvPr id="76" name="Line 40"/>
            <p:cNvSpPr>
              <a:spLocks noChangeShapeType="1"/>
            </p:cNvSpPr>
            <p:nvPr/>
          </p:nvSpPr>
          <p:spPr bwMode="auto">
            <a:xfrm>
              <a:off x="240" y="1392"/>
              <a:ext cx="1152" cy="0"/>
            </a:xfrm>
            <a:prstGeom prst="line">
              <a:avLst/>
            </a:prstGeom>
            <a:noFill/>
            <a:ln w="28575">
              <a:solidFill>
                <a:srgbClr val="FF9900"/>
              </a:solidFill>
              <a:round/>
              <a:headEnd/>
              <a:tailEnd/>
            </a:ln>
            <a:extLst>
              <a:ext uri="{909E8E84-426E-40DD-AFC4-6F175D3DCCD1}">
                <a14:hiddenFill xmlns:a14="http://schemas.microsoft.com/office/drawing/2010/main">
                  <a:noFill/>
                </a14:hiddenFill>
              </a:ext>
            </a:extLst>
          </p:spPr>
          <p:txBody>
            <a:bodyPr lIns="0" tIns="0" rIns="0" bIns="0" anchor="ctr"/>
            <a:lstStyle/>
            <a:p>
              <a:endParaRPr lang="zh-CN" altLang="en-US">
                <a:solidFill>
                  <a:schemeClr val="tx1"/>
                </a:solidFill>
              </a:endParaRPr>
            </a:p>
          </p:txBody>
        </p:sp>
      </p:grpSp>
      <p:grpSp>
        <p:nvGrpSpPr>
          <p:cNvPr id="77" name="Group 89"/>
          <p:cNvGrpSpPr>
            <a:grpSpLocks/>
          </p:cNvGrpSpPr>
          <p:nvPr/>
        </p:nvGrpSpPr>
        <p:grpSpPr bwMode="auto">
          <a:xfrm>
            <a:off x="541867" y="1447800"/>
            <a:ext cx="6096000" cy="1773238"/>
            <a:chOff x="192" y="624"/>
            <a:chExt cx="3840" cy="1117"/>
          </a:xfrm>
        </p:grpSpPr>
        <p:sp>
          <p:nvSpPr>
            <p:cNvPr id="78" name="Text Box 7"/>
            <p:cNvSpPr txBox="1">
              <a:spLocks noChangeArrowheads="1"/>
            </p:cNvSpPr>
            <p:nvPr/>
          </p:nvSpPr>
          <p:spPr bwMode="auto">
            <a:xfrm>
              <a:off x="1920" y="624"/>
              <a:ext cx="14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a:t>
              </a:r>
            </a:p>
          </p:txBody>
        </p:sp>
        <p:sp>
          <p:nvSpPr>
            <p:cNvPr id="79" name="Line 42"/>
            <p:cNvSpPr>
              <a:spLocks noChangeShapeType="1"/>
            </p:cNvSpPr>
            <p:nvPr/>
          </p:nvSpPr>
          <p:spPr bwMode="auto">
            <a:xfrm>
              <a:off x="1008" y="1392"/>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80" name="Group 43"/>
            <p:cNvGrpSpPr>
              <a:grpSpLocks/>
            </p:cNvGrpSpPr>
            <p:nvPr/>
          </p:nvGrpSpPr>
          <p:grpSpPr bwMode="auto">
            <a:xfrm rot="1676667">
              <a:off x="3456" y="1200"/>
              <a:ext cx="336" cy="336"/>
              <a:chOff x="2688" y="2832"/>
              <a:chExt cx="336" cy="336"/>
            </a:xfrm>
          </p:grpSpPr>
          <p:sp>
            <p:nvSpPr>
              <p:cNvPr id="169" name="Oval 44"/>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70" name="Line 45"/>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81" name="Oval 46"/>
            <p:cNvSpPr>
              <a:spLocks noChangeArrowheads="1"/>
            </p:cNvSpPr>
            <p:nvPr/>
          </p:nvSpPr>
          <p:spPr bwMode="auto">
            <a:xfrm>
              <a:off x="3223" y="1200"/>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S</a:t>
              </a:r>
              <a:r>
                <a:rPr kumimoji="1" lang="en-US" altLang="zh-CN" sz="2000" baseline="-25000">
                  <a:solidFill>
                    <a:schemeClr val="tx1"/>
                  </a:solidFill>
                </a:rPr>
                <a:t>4</a:t>
              </a:r>
              <a:r>
                <a:rPr kumimoji="1" lang="en-US" altLang="zh-CN" sz="2000">
                  <a:solidFill>
                    <a:schemeClr val="tx1"/>
                  </a:solidFill>
                </a:rPr>
                <a:t>/1</a:t>
              </a:r>
            </a:p>
          </p:txBody>
        </p:sp>
        <p:grpSp>
          <p:nvGrpSpPr>
            <p:cNvPr id="82" name="Group 47"/>
            <p:cNvGrpSpPr>
              <a:grpSpLocks/>
            </p:cNvGrpSpPr>
            <p:nvPr/>
          </p:nvGrpSpPr>
          <p:grpSpPr bwMode="auto">
            <a:xfrm rot="-7012690">
              <a:off x="432" y="1200"/>
              <a:ext cx="336" cy="336"/>
              <a:chOff x="2688" y="2832"/>
              <a:chExt cx="336" cy="336"/>
            </a:xfrm>
          </p:grpSpPr>
          <p:sp>
            <p:nvSpPr>
              <p:cNvPr id="167" name="Oval 48"/>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68" name="Line 49"/>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83" name="Oval 50"/>
            <p:cNvSpPr>
              <a:spLocks noChangeArrowheads="1"/>
            </p:cNvSpPr>
            <p:nvPr/>
          </p:nvSpPr>
          <p:spPr bwMode="auto">
            <a:xfrm>
              <a:off x="672" y="1198"/>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S</a:t>
              </a:r>
              <a:r>
                <a:rPr kumimoji="1" lang="en-US" altLang="zh-CN" sz="2000" baseline="-25000">
                  <a:solidFill>
                    <a:schemeClr val="tx1"/>
                  </a:solidFill>
                </a:rPr>
                <a:t>1</a:t>
              </a:r>
              <a:r>
                <a:rPr kumimoji="1" lang="en-US" altLang="zh-CN" sz="2000">
                  <a:solidFill>
                    <a:schemeClr val="tx1"/>
                  </a:solidFill>
                </a:rPr>
                <a:t>/0</a:t>
              </a:r>
              <a:endParaRPr kumimoji="1" lang="en-US" altLang="zh-CN" sz="2000" baseline="-25000">
                <a:solidFill>
                  <a:schemeClr val="tx1"/>
                </a:solidFill>
              </a:endParaRPr>
            </a:p>
          </p:txBody>
        </p:sp>
        <p:sp>
          <p:nvSpPr>
            <p:cNvPr id="84" name="Oval 51"/>
            <p:cNvSpPr>
              <a:spLocks noChangeArrowheads="1"/>
            </p:cNvSpPr>
            <p:nvPr/>
          </p:nvSpPr>
          <p:spPr bwMode="auto">
            <a:xfrm>
              <a:off x="1536" y="1200"/>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S</a:t>
              </a:r>
              <a:r>
                <a:rPr kumimoji="1" lang="en-US" altLang="zh-CN" sz="2000" baseline="-25000">
                  <a:solidFill>
                    <a:schemeClr val="tx1"/>
                  </a:solidFill>
                </a:rPr>
                <a:t>2</a:t>
              </a:r>
              <a:r>
                <a:rPr kumimoji="1" lang="en-US" altLang="zh-CN" sz="2000">
                  <a:solidFill>
                    <a:schemeClr val="tx1"/>
                  </a:solidFill>
                </a:rPr>
                <a:t>/0</a:t>
              </a:r>
              <a:endParaRPr kumimoji="1" lang="en-US" altLang="zh-CN" sz="2000" baseline="-25000">
                <a:solidFill>
                  <a:schemeClr val="tx1"/>
                </a:solidFill>
              </a:endParaRPr>
            </a:p>
          </p:txBody>
        </p:sp>
        <p:sp>
          <p:nvSpPr>
            <p:cNvPr id="86" name="Text Box 52"/>
            <p:cNvSpPr txBox="1">
              <a:spLocks noChangeArrowheads="1"/>
            </p:cNvSpPr>
            <p:nvPr/>
          </p:nvSpPr>
          <p:spPr bwMode="auto">
            <a:xfrm>
              <a:off x="1104" y="1488"/>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a:t>
              </a:r>
            </a:p>
          </p:txBody>
        </p:sp>
        <p:sp>
          <p:nvSpPr>
            <p:cNvPr id="87" name="Text Box 53"/>
            <p:cNvSpPr txBox="1">
              <a:spLocks noChangeArrowheads="1"/>
            </p:cNvSpPr>
            <p:nvPr/>
          </p:nvSpPr>
          <p:spPr bwMode="auto">
            <a:xfrm>
              <a:off x="3552" y="1008"/>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a:t>
              </a:r>
              <a:r>
                <a:rPr kumimoji="1" lang="zh-CN" altLang="en-US" sz="2000"/>
                <a:t>，</a:t>
              </a:r>
              <a:r>
                <a:rPr kumimoji="1" lang="en-US" altLang="zh-CN" sz="2000"/>
                <a:t>1</a:t>
              </a:r>
            </a:p>
          </p:txBody>
        </p:sp>
        <p:sp>
          <p:nvSpPr>
            <p:cNvPr id="122" name="Text Box 54"/>
            <p:cNvSpPr txBox="1">
              <a:spLocks noChangeArrowheads="1"/>
            </p:cNvSpPr>
            <p:nvPr/>
          </p:nvSpPr>
          <p:spPr bwMode="auto">
            <a:xfrm>
              <a:off x="2016" y="1488"/>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a:t>
              </a:r>
            </a:p>
          </p:txBody>
        </p:sp>
        <p:sp>
          <p:nvSpPr>
            <p:cNvPr id="155" name="Text Box 55"/>
            <p:cNvSpPr txBox="1">
              <a:spLocks noChangeArrowheads="1"/>
            </p:cNvSpPr>
            <p:nvPr/>
          </p:nvSpPr>
          <p:spPr bwMode="auto">
            <a:xfrm>
              <a:off x="1344" y="912"/>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a:t>
              </a:r>
            </a:p>
          </p:txBody>
        </p:sp>
        <p:sp>
          <p:nvSpPr>
            <p:cNvPr id="156" name="Text Box 56"/>
            <p:cNvSpPr txBox="1">
              <a:spLocks noChangeArrowheads="1"/>
            </p:cNvSpPr>
            <p:nvPr/>
          </p:nvSpPr>
          <p:spPr bwMode="auto">
            <a:xfrm>
              <a:off x="192" y="1152"/>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a:t>
              </a:r>
            </a:p>
          </p:txBody>
        </p:sp>
        <p:sp>
          <p:nvSpPr>
            <p:cNvPr id="157" name="Text Box 57"/>
            <p:cNvSpPr txBox="1">
              <a:spLocks noChangeArrowheads="1"/>
            </p:cNvSpPr>
            <p:nvPr/>
          </p:nvSpPr>
          <p:spPr bwMode="auto">
            <a:xfrm>
              <a:off x="2832" y="1488"/>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a:t>
              </a:r>
            </a:p>
          </p:txBody>
        </p:sp>
        <p:sp>
          <p:nvSpPr>
            <p:cNvPr id="158" name="Oval 58"/>
            <p:cNvSpPr>
              <a:spLocks noChangeArrowheads="1"/>
            </p:cNvSpPr>
            <p:nvPr/>
          </p:nvSpPr>
          <p:spPr bwMode="auto">
            <a:xfrm>
              <a:off x="2400" y="1200"/>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S</a:t>
              </a:r>
              <a:r>
                <a:rPr kumimoji="1" lang="en-US" altLang="zh-CN" sz="2000" baseline="-25000">
                  <a:solidFill>
                    <a:schemeClr val="tx1"/>
                  </a:solidFill>
                </a:rPr>
                <a:t>3</a:t>
              </a:r>
              <a:r>
                <a:rPr kumimoji="1" lang="en-US" altLang="zh-CN" sz="2000">
                  <a:solidFill>
                    <a:schemeClr val="tx1"/>
                  </a:solidFill>
                </a:rPr>
                <a:t>/0</a:t>
              </a:r>
            </a:p>
          </p:txBody>
        </p:sp>
        <p:sp>
          <p:nvSpPr>
            <p:cNvPr id="159" name="Line 59"/>
            <p:cNvSpPr>
              <a:spLocks noChangeShapeType="1"/>
            </p:cNvSpPr>
            <p:nvPr/>
          </p:nvSpPr>
          <p:spPr bwMode="auto">
            <a:xfrm>
              <a:off x="1920" y="1392"/>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60" name="Line 60"/>
            <p:cNvSpPr>
              <a:spLocks noChangeShapeType="1"/>
            </p:cNvSpPr>
            <p:nvPr/>
          </p:nvSpPr>
          <p:spPr bwMode="auto">
            <a:xfrm>
              <a:off x="2736" y="1392"/>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161" name="Group 64"/>
            <p:cNvGrpSpPr>
              <a:grpSpLocks/>
            </p:cNvGrpSpPr>
            <p:nvPr/>
          </p:nvGrpSpPr>
          <p:grpSpPr bwMode="auto">
            <a:xfrm>
              <a:off x="879" y="650"/>
              <a:ext cx="1417" cy="960"/>
              <a:chOff x="879" y="650"/>
              <a:chExt cx="1417" cy="960"/>
            </a:xfrm>
          </p:grpSpPr>
          <p:sp>
            <p:nvSpPr>
              <p:cNvPr id="165" name="Freeform 62"/>
              <p:cNvSpPr>
                <a:spLocks/>
              </p:cNvSpPr>
              <p:nvPr/>
            </p:nvSpPr>
            <p:spPr bwMode="auto">
              <a:xfrm rot="19208312" flipH="1">
                <a:off x="1164" y="650"/>
                <a:ext cx="1132" cy="960"/>
              </a:xfrm>
              <a:custGeom>
                <a:avLst/>
                <a:gdLst>
                  <a:gd name="T0" fmla="*/ 0 w 480"/>
                  <a:gd name="T1" fmla="*/ 2147483647 h 432"/>
                  <a:gd name="T2" fmla="*/ 2147483647 w 480"/>
                  <a:gd name="T3" fmla="*/ 2147483647 h 432"/>
                  <a:gd name="T4" fmla="*/ 2147483647 w 480"/>
                  <a:gd name="T5" fmla="*/ 2147483647 h 432"/>
                  <a:gd name="T6" fmla="*/ 2147483647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66" name="Line 63"/>
              <p:cNvSpPr>
                <a:spLocks noChangeShapeType="1"/>
              </p:cNvSpPr>
              <p:nvPr/>
            </p:nvSpPr>
            <p:spPr bwMode="auto">
              <a:xfrm rot="-2391688" flipH="1" flipV="1">
                <a:off x="879" y="1051"/>
                <a:ext cx="336"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62" name="Group 68"/>
            <p:cNvGrpSpPr>
              <a:grpSpLocks/>
            </p:cNvGrpSpPr>
            <p:nvPr/>
          </p:nvGrpSpPr>
          <p:grpSpPr bwMode="auto">
            <a:xfrm>
              <a:off x="1008" y="1104"/>
              <a:ext cx="546" cy="175"/>
              <a:chOff x="844" y="1571"/>
              <a:chExt cx="546" cy="175"/>
            </a:xfrm>
          </p:grpSpPr>
          <p:sp>
            <p:nvSpPr>
              <p:cNvPr id="163" name="Freeform 66"/>
              <p:cNvSpPr>
                <a:spLocks/>
              </p:cNvSpPr>
              <p:nvPr/>
            </p:nvSpPr>
            <p:spPr bwMode="auto">
              <a:xfrm>
                <a:off x="870" y="1571"/>
                <a:ext cx="520" cy="175"/>
              </a:xfrm>
              <a:custGeom>
                <a:avLst/>
                <a:gdLst>
                  <a:gd name="T0" fmla="*/ 520 w 520"/>
                  <a:gd name="T1" fmla="*/ 175 h 175"/>
                  <a:gd name="T2" fmla="*/ 419 w 520"/>
                  <a:gd name="T3" fmla="*/ 94 h 175"/>
                  <a:gd name="T4" fmla="*/ 273 w 520"/>
                  <a:gd name="T5" fmla="*/ 11 h 175"/>
                  <a:gd name="T6" fmla="*/ 113 w 520"/>
                  <a:gd name="T7" fmla="*/ 26 h 175"/>
                  <a:gd name="T8" fmla="*/ 0 w 520"/>
                  <a:gd name="T9" fmla="*/ 85 h 175"/>
                  <a:gd name="T10" fmla="*/ 0 60000 65536"/>
                  <a:gd name="T11" fmla="*/ 0 60000 65536"/>
                  <a:gd name="T12" fmla="*/ 0 60000 65536"/>
                  <a:gd name="T13" fmla="*/ 0 60000 65536"/>
                  <a:gd name="T14" fmla="*/ 0 60000 65536"/>
                  <a:gd name="T15" fmla="*/ 0 w 520"/>
                  <a:gd name="T16" fmla="*/ 0 h 175"/>
                  <a:gd name="T17" fmla="*/ 520 w 520"/>
                  <a:gd name="T18" fmla="*/ 175 h 175"/>
                </a:gdLst>
                <a:ahLst/>
                <a:cxnLst>
                  <a:cxn ang="T10">
                    <a:pos x="T0" y="T1"/>
                  </a:cxn>
                  <a:cxn ang="T11">
                    <a:pos x="T2" y="T3"/>
                  </a:cxn>
                  <a:cxn ang="T12">
                    <a:pos x="T4" y="T5"/>
                  </a:cxn>
                  <a:cxn ang="T13">
                    <a:pos x="T6" y="T7"/>
                  </a:cxn>
                  <a:cxn ang="T14">
                    <a:pos x="T8" y="T9"/>
                  </a:cxn>
                </a:cxnLst>
                <a:rect l="T15" t="T16" r="T17" b="T18"/>
                <a:pathLst>
                  <a:path w="520" h="175">
                    <a:moveTo>
                      <a:pt x="520" y="175"/>
                    </a:moveTo>
                    <a:cubicBezTo>
                      <a:pt x="505" y="161"/>
                      <a:pt x="460" y="121"/>
                      <a:pt x="419" y="94"/>
                    </a:cubicBezTo>
                    <a:cubicBezTo>
                      <a:pt x="378" y="67"/>
                      <a:pt x="324" y="22"/>
                      <a:pt x="273" y="11"/>
                    </a:cubicBezTo>
                    <a:cubicBezTo>
                      <a:pt x="222" y="0"/>
                      <a:pt x="158" y="14"/>
                      <a:pt x="113" y="26"/>
                    </a:cubicBezTo>
                    <a:cubicBezTo>
                      <a:pt x="68" y="38"/>
                      <a:pt x="24" y="73"/>
                      <a:pt x="0" y="85"/>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64" name="Line 67"/>
              <p:cNvSpPr>
                <a:spLocks noChangeShapeType="1"/>
              </p:cNvSpPr>
              <p:nvPr/>
            </p:nvSpPr>
            <p:spPr bwMode="auto">
              <a:xfrm rot="-2391688" flipH="1" flipV="1">
                <a:off x="844" y="1632"/>
                <a:ext cx="80" cy="1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sp>
        <p:nvSpPr>
          <p:cNvPr id="171" name="Text Box 100"/>
          <p:cNvSpPr txBox="1">
            <a:spLocks noChangeArrowheads="1"/>
          </p:cNvSpPr>
          <p:nvPr/>
        </p:nvSpPr>
        <p:spPr bwMode="auto">
          <a:xfrm>
            <a:off x="3589867" y="1371600"/>
            <a:ext cx="304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p>
        </p:txBody>
      </p:sp>
      <p:graphicFrame>
        <p:nvGraphicFramePr>
          <p:cNvPr id="37" name="Group 99"/>
          <p:cNvGraphicFramePr>
            <a:graphicFrameLocks noGrp="1"/>
          </p:cNvGraphicFramePr>
          <p:nvPr>
            <p:extLst>
              <p:ext uri="{D42A27DB-BD31-4B8C-83A1-F6EECF244321}">
                <p14:modId xmlns:p14="http://schemas.microsoft.com/office/powerpoint/2010/main" val="2790977601"/>
              </p:ext>
            </p:extLst>
          </p:nvPr>
        </p:nvGraphicFramePr>
        <p:xfrm>
          <a:off x="5122334" y="3609012"/>
          <a:ext cx="2468563" cy="2390400"/>
        </p:xfrm>
        <a:graphic>
          <a:graphicData uri="http://schemas.openxmlformats.org/drawingml/2006/table">
            <a:tbl>
              <a:tblPr/>
              <a:tblGrid>
                <a:gridCol w="974725">
                  <a:extLst>
                    <a:ext uri="{9D8B030D-6E8A-4147-A177-3AD203B41FA5}">
                      <a16:colId xmlns:a16="http://schemas.microsoft.com/office/drawing/2014/main" val="20000"/>
                    </a:ext>
                  </a:extLst>
                </a:gridCol>
                <a:gridCol w="747713">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tblGrid>
              <a:tr h="300038">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X</a:t>
                      </a:r>
                      <a:endParaRPr kumimoji="1" lang="en-US" altLang="zh-CN" sz="2000" b="1" i="0" u="none" strike="noStrike" cap="none" normalizeH="0" baseline="30000" dirty="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0162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3</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3</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4</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4</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4</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4</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8" name="AutoShape 314"/>
          <p:cNvSpPr>
            <a:spLocks noChangeArrowheads="1"/>
          </p:cNvSpPr>
          <p:nvPr/>
        </p:nvSpPr>
        <p:spPr bwMode="auto">
          <a:xfrm rot="16200000">
            <a:off x="4210917" y="2281564"/>
            <a:ext cx="432873" cy="2209800"/>
          </a:xfrm>
          <a:prstGeom prst="curvedLeftArrow">
            <a:avLst>
              <a:gd name="adj1" fmla="val 14270"/>
              <a:gd name="adj2" fmla="val 121278"/>
              <a:gd name="adj3" fmla="val 31847"/>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endParaRPr lang="zh-CN" altLang="en-US">
              <a:solidFill>
                <a:schemeClr val="tx1"/>
              </a:solidFill>
            </a:endParaRPr>
          </a:p>
        </p:txBody>
      </p:sp>
      <p:sp>
        <p:nvSpPr>
          <p:cNvPr id="5" name="矩形 4"/>
          <p:cNvSpPr/>
          <p:nvPr/>
        </p:nvSpPr>
        <p:spPr>
          <a:xfrm>
            <a:off x="5411371" y="3602901"/>
            <a:ext cx="780983" cy="369332"/>
          </a:xfrm>
          <a:prstGeom prst="rect">
            <a:avLst/>
          </a:prstGeom>
        </p:spPr>
        <p:txBody>
          <a:bodyPr wrap="none">
            <a:spAutoFit/>
          </a:bodyPr>
          <a:lstStyle/>
          <a:p>
            <a:pPr lvl="0" algn="ctr" defTabSz="914400">
              <a:spcBef>
                <a:spcPct val="20000"/>
              </a:spcBef>
              <a:buSzTx/>
            </a:pPr>
            <a:r>
              <a:rPr kumimoji="1" lang="en-US" altLang="zh-CN" dirty="0">
                <a:solidFill>
                  <a:schemeClr val="tx1"/>
                </a:solidFill>
                <a:latin typeface="Times New Roman" pitchFamily="18" charset="0"/>
              </a:rPr>
              <a:t>S</a:t>
            </a:r>
            <a:r>
              <a:rPr kumimoji="1" lang="en-US" altLang="zh-CN" baseline="30000" dirty="0">
                <a:solidFill>
                  <a:schemeClr val="tx1"/>
                </a:solidFill>
                <a:latin typeface="Times New Roman" pitchFamily="18" charset="0"/>
              </a:rPr>
              <a:t>n+1</a:t>
            </a:r>
            <a:r>
              <a:rPr kumimoji="1" lang="en-US" altLang="zh-CN" dirty="0">
                <a:solidFill>
                  <a:schemeClr val="tx1"/>
                </a:solidFill>
                <a:latin typeface="Times New Roman" pitchFamily="18" charset="0"/>
              </a:rPr>
              <a:t>/Z</a:t>
            </a:r>
          </a:p>
        </p:txBody>
      </p:sp>
      <p:sp>
        <p:nvSpPr>
          <p:cNvPr id="6" name="矩形 5"/>
          <p:cNvSpPr/>
          <p:nvPr/>
        </p:nvSpPr>
        <p:spPr>
          <a:xfrm>
            <a:off x="5113867" y="4059042"/>
            <a:ext cx="615873" cy="369332"/>
          </a:xfrm>
          <a:prstGeom prst="rect">
            <a:avLst/>
          </a:prstGeom>
        </p:spPr>
        <p:txBody>
          <a:bodyPr wrap="none">
            <a:spAutoFit/>
          </a:bodyPr>
          <a:lstStyle/>
          <a:p>
            <a:pPr lvl="0" algn="ctr" defTabSz="914400">
              <a:spcBef>
                <a:spcPct val="20000"/>
              </a:spcBef>
              <a:buSzTx/>
            </a:pPr>
            <a:r>
              <a:rPr kumimoji="1" lang="en-US" altLang="zh-CN" dirty="0" err="1">
                <a:solidFill>
                  <a:schemeClr val="tx1"/>
                </a:solidFill>
                <a:latin typeface="Times New Roman" pitchFamily="18" charset="0"/>
              </a:rPr>
              <a:t>S</a:t>
            </a:r>
            <a:r>
              <a:rPr kumimoji="1" lang="en-US" altLang="zh-CN" baseline="30000" dirty="0" err="1">
                <a:solidFill>
                  <a:schemeClr val="tx1"/>
                </a:solidFill>
                <a:latin typeface="Times New Roman" pitchFamily="18" charset="0"/>
              </a:rPr>
              <a:t>n</a:t>
            </a:r>
            <a:r>
              <a:rPr kumimoji="1" lang="en-US" altLang="zh-CN" dirty="0">
                <a:solidFill>
                  <a:schemeClr val="tx1"/>
                </a:solidFill>
                <a:latin typeface="Times New Roman" pitchFamily="18" charset="0"/>
              </a:rPr>
              <a:t>/Z</a:t>
            </a:r>
          </a:p>
        </p:txBody>
      </p:sp>
    </p:spTree>
    <p:extLst>
      <p:ext uri="{BB962C8B-B14F-4D97-AF65-F5344CB8AC3E}">
        <p14:creationId xmlns:p14="http://schemas.microsoft.com/office/powerpoint/2010/main" val="15246191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sp>
        <p:nvSpPr>
          <p:cNvPr id="5" name="内容占位符 4"/>
          <p:cNvSpPr>
            <a:spLocks noGrp="1"/>
          </p:cNvSpPr>
          <p:nvPr>
            <p:ph idx="1"/>
          </p:nvPr>
        </p:nvSpPr>
        <p:spPr>
          <a:xfrm>
            <a:off x="0" y="490580"/>
            <a:ext cx="8690747" cy="5730789"/>
          </a:xfrm>
        </p:spPr>
        <p:txBody>
          <a:bodyPr/>
          <a:lstStyle/>
          <a:p>
            <a:r>
              <a:rPr kumimoji="1" lang="zh-CN" altLang="en-US" sz="2400" dirty="0"/>
              <a:t>时序电路的分析：</a:t>
            </a:r>
            <a:endParaRPr lang="zh-CN" altLang="en-US" sz="2400" dirty="0"/>
          </a:p>
        </p:txBody>
      </p:sp>
      <p:grpSp>
        <p:nvGrpSpPr>
          <p:cNvPr id="6" name="Group 84"/>
          <p:cNvGrpSpPr>
            <a:grpSpLocks/>
          </p:cNvGrpSpPr>
          <p:nvPr/>
        </p:nvGrpSpPr>
        <p:grpSpPr bwMode="auto">
          <a:xfrm>
            <a:off x="304800" y="865188"/>
            <a:ext cx="1066800" cy="406400"/>
            <a:chOff x="240" y="480"/>
            <a:chExt cx="1488" cy="256"/>
          </a:xfrm>
        </p:grpSpPr>
        <p:sp>
          <p:nvSpPr>
            <p:cNvPr id="7"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1</a:t>
              </a:r>
            </a:p>
          </p:txBody>
        </p:sp>
        <p:sp>
          <p:nvSpPr>
            <p:cNvPr id="8"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9" name="Text Box 87"/>
          <p:cNvSpPr txBox="1">
            <a:spLocks noChangeArrowheads="1"/>
          </p:cNvSpPr>
          <p:nvPr/>
        </p:nvSpPr>
        <p:spPr bwMode="auto">
          <a:xfrm>
            <a:off x="1343025" y="865188"/>
            <a:ext cx="594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已知同步时序电路如图，试分析电路逻辑功能。</a:t>
            </a:r>
          </a:p>
        </p:txBody>
      </p:sp>
      <p:sp>
        <p:nvSpPr>
          <p:cNvPr id="10" name="Text Box 88"/>
          <p:cNvSpPr txBox="1">
            <a:spLocks noChangeArrowheads="1"/>
          </p:cNvSpPr>
          <p:nvPr/>
        </p:nvSpPr>
        <p:spPr bwMode="auto">
          <a:xfrm>
            <a:off x="228600" y="3651250"/>
            <a:ext cx="457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解：</a:t>
            </a:r>
            <a:r>
              <a:rPr kumimoji="1" lang="en-US" altLang="zh-CN" sz="2000"/>
              <a:t>(1)</a:t>
            </a:r>
            <a:r>
              <a:rPr kumimoji="1" lang="zh-CN" altLang="en-US" sz="2000"/>
              <a:t>、写出激励方程和输出方程</a:t>
            </a:r>
          </a:p>
        </p:txBody>
      </p:sp>
      <p:sp>
        <p:nvSpPr>
          <p:cNvPr id="11" name="Text Box 89"/>
          <p:cNvSpPr txBox="1">
            <a:spLocks noChangeArrowheads="1"/>
          </p:cNvSpPr>
          <p:nvPr/>
        </p:nvSpPr>
        <p:spPr bwMode="auto">
          <a:xfrm>
            <a:off x="1676400" y="39751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a:t>
            </a:r>
            <a:r>
              <a:rPr kumimoji="1" lang="en-US" altLang="zh-CN" sz="2000" baseline="-25000"/>
              <a:t>1</a:t>
            </a:r>
            <a:r>
              <a:rPr kumimoji="1" lang="en-US" altLang="zh-CN" sz="2000"/>
              <a:t>=X</a:t>
            </a:r>
          </a:p>
        </p:txBody>
      </p:sp>
      <p:sp>
        <p:nvSpPr>
          <p:cNvPr id="12" name="Text Box 90"/>
          <p:cNvSpPr txBox="1">
            <a:spLocks noChangeArrowheads="1"/>
          </p:cNvSpPr>
          <p:nvPr/>
        </p:nvSpPr>
        <p:spPr bwMode="auto">
          <a:xfrm>
            <a:off x="1685925" y="4371975"/>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T</a:t>
            </a:r>
            <a:r>
              <a:rPr kumimoji="1" lang="en-US" altLang="zh-CN" sz="2000" baseline="-25000" dirty="0"/>
              <a:t>2</a:t>
            </a:r>
            <a:r>
              <a:rPr kumimoji="1" lang="en-US" altLang="zh-CN" sz="2000" dirty="0"/>
              <a:t>=XQ</a:t>
            </a:r>
            <a:r>
              <a:rPr kumimoji="1" lang="en-US" altLang="zh-CN" sz="2000" baseline="-25000" dirty="0"/>
              <a:t>1</a:t>
            </a:r>
          </a:p>
        </p:txBody>
      </p:sp>
      <p:sp>
        <p:nvSpPr>
          <p:cNvPr id="13" name="Text Box 91"/>
          <p:cNvSpPr txBox="1">
            <a:spLocks noChangeArrowheads="1"/>
          </p:cNvSpPr>
          <p:nvPr/>
        </p:nvSpPr>
        <p:spPr bwMode="auto">
          <a:xfrm>
            <a:off x="3124200" y="4061815"/>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Z=XQ</a:t>
            </a:r>
            <a:r>
              <a:rPr kumimoji="1" lang="en-US" altLang="zh-CN" sz="2000" baseline="-25000" dirty="0"/>
              <a:t>1</a:t>
            </a:r>
            <a:r>
              <a:rPr kumimoji="1" lang="en-US" altLang="zh-CN" sz="2000" dirty="0"/>
              <a:t>Q</a:t>
            </a:r>
            <a:r>
              <a:rPr kumimoji="1" lang="en-US" altLang="zh-CN" sz="2000" baseline="-25000" dirty="0"/>
              <a:t>2</a:t>
            </a:r>
          </a:p>
        </p:txBody>
      </p:sp>
      <p:sp>
        <p:nvSpPr>
          <p:cNvPr id="14" name="Text Box 92"/>
          <p:cNvSpPr txBox="1">
            <a:spLocks noChangeArrowheads="1"/>
          </p:cNvSpPr>
          <p:nvPr/>
        </p:nvSpPr>
        <p:spPr bwMode="auto">
          <a:xfrm>
            <a:off x="777081" y="4959102"/>
            <a:ext cx="290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(2)</a:t>
            </a:r>
            <a:r>
              <a:rPr kumimoji="1" lang="zh-CN" altLang="en-US" sz="2000" dirty="0"/>
              <a:t>、写出状态方程</a:t>
            </a:r>
          </a:p>
        </p:txBody>
      </p:sp>
      <p:graphicFrame>
        <p:nvGraphicFramePr>
          <p:cNvPr id="15" name="Object 93"/>
          <p:cNvGraphicFramePr>
            <a:graphicFrameLocks noChangeAspect="1"/>
          </p:cNvGraphicFramePr>
          <p:nvPr>
            <p:extLst>
              <p:ext uri="{D42A27DB-BD31-4B8C-83A1-F6EECF244321}">
                <p14:modId xmlns:p14="http://schemas.microsoft.com/office/powerpoint/2010/main" val="2685673468"/>
              </p:ext>
            </p:extLst>
          </p:nvPr>
        </p:nvGraphicFramePr>
        <p:xfrm>
          <a:off x="1664712" y="5364129"/>
          <a:ext cx="2825750" cy="509588"/>
        </p:xfrm>
        <a:graphic>
          <a:graphicData uri="http://schemas.openxmlformats.org/presentationml/2006/ole">
            <mc:AlternateContent xmlns:mc="http://schemas.openxmlformats.org/markup-compatibility/2006">
              <mc:Choice xmlns:v="urn:schemas-microsoft-com:vml" Requires="v">
                <p:oleObj spid="_x0000_s262200" name="Equation" r:id="rId3" imgW="1346040" imgH="241200" progId="Equation.3">
                  <p:embed/>
                </p:oleObj>
              </mc:Choice>
              <mc:Fallback>
                <p:oleObj name="Equation" r:id="rId3" imgW="13460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4712" y="5364129"/>
                        <a:ext cx="282575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94"/>
          <p:cNvGraphicFramePr>
            <a:graphicFrameLocks noChangeAspect="1"/>
          </p:cNvGraphicFramePr>
          <p:nvPr>
            <p:extLst>
              <p:ext uri="{D42A27DB-BD31-4B8C-83A1-F6EECF244321}">
                <p14:modId xmlns:p14="http://schemas.microsoft.com/office/powerpoint/2010/main" val="908571598"/>
              </p:ext>
            </p:extLst>
          </p:nvPr>
        </p:nvGraphicFramePr>
        <p:xfrm>
          <a:off x="4495800" y="4048125"/>
          <a:ext cx="1892300" cy="454025"/>
        </p:xfrm>
        <a:graphic>
          <a:graphicData uri="http://schemas.openxmlformats.org/presentationml/2006/ole">
            <mc:AlternateContent xmlns:mc="http://schemas.openxmlformats.org/markup-compatibility/2006">
              <mc:Choice xmlns:v="urn:schemas-microsoft-com:vml" Requires="v">
                <p:oleObj spid="_x0000_s262201" name="Equation" r:id="rId5" imgW="1091880" imgH="228600" progId="Equation.DSMT4">
                  <p:embed/>
                </p:oleObj>
              </mc:Choice>
              <mc:Fallback>
                <p:oleObj name="Equation" r:id="rId5" imgW="1091880" imgH="228600" progId="Equation.DSMT4">
                  <p:embed/>
                  <p:pic>
                    <p:nvPicPr>
                      <p:cNvPr id="0" name=""/>
                      <p:cNvPicPr>
                        <a:picLocks noChangeAspect="1" noChangeArrowheads="1"/>
                      </p:cNvPicPr>
                      <p:nvPr/>
                    </p:nvPicPr>
                    <p:blipFill>
                      <a:blip r:embed="rId6"/>
                      <a:srcRect/>
                      <a:stretch>
                        <a:fillRect/>
                      </a:stretch>
                    </p:blipFill>
                    <p:spPr bwMode="auto">
                      <a:xfrm>
                        <a:off x="4495800" y="4048125"/>
                        <a:ext cx="1892300" cy="454025"/>
                      </a:xfrm>
                      <a:prstGeom prst="rect">
                        <a:avLst/>
                      </a:prstGeom>
                      <a:noFill/>
                      <a:ln w="9525">
                        <a:solidFill>
                          <a:srgbClr val="008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95"/>
          <p:cNvGraphicFramePr>
            <a:graphicFrameLocks noChangeAspect="1"/>
          </p:cNvGraphicFramePr>
          <p:nvPr>
            <p:extLst>
              <p:ext uri="{D42A27DB-BD31-4B8C-83A1-F6EECF244321}">
                <p14:modId xmlns:p14="http://schemas.microsoft.com/office/powerpoint/2010/main" val="4264130568"/>
              </p:ext>
            </p:extLst>
          </p:nvPr>
        </p:nvGraphicFramePr>
        <p:xfrm>
          <a:off x="1666876" y="5814159"/>
          <a:ext cx="3349625" cy="549275"/>
        </p:xfrm>
        <a:graphic>
          <a:graphicData uri="http://schemas.openxmlformats.org/presentationml/2006/ole">
            <mc:AlternateContent xmlns:mc="http://schemas.openxmlformats.org/markup-compatibility/2006">
              <mc:Choice xmlns:v="urn:schemas-microsoft-com:vml" Requires="v">
                <p:oleObj spid="_x0000_s262202" name="Equation" r:id="rId7" imgW="1714320" imgH="266400" progId="Equation.3">
                  <p:embed/>
                </p:oleObj>
              </mc:Choice>
              <mc:Fallback>
                <p:oleObj name="Equation" r:id="rId7" imgW="1714320" imgH="26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6876" y="5814159"/>
                        <a:ext cx="33496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100"/>
          <p:cNvGrpSpPr>
            <a:grpSpLocks/>
          </p:cNvGrpSpPr>
          <p:nvPr/>
        </p:nvGrpSpPr>
        <p:grpSpPr bwMode="auto">
          <a:xfrm>
            <a:off x="4856163" y="3233738"/>
            <a:ext cx="3887787" cy="381000"/>
            <a:chOff x="3228" y="2976"/>
            <a:chExt cx="2196" cy="240"/>
          </a:xfrm>
        </p:grpSpPr>
        <p:sp>
          <p:nvSpPr>
            <p:cNvPr id="19" name="AutoShape 101"/>
            <p:cNvSpPr>
              <a:spLocks noChangeArrowheads="1"/>
            </p:cNvSpPr>
            <p:nvPr/>
          </p:nvSpPr>
          <p:spPr bwMode="auto">
            <a:xfrm>
              <a:off x="3504" y="2976"/>
              <a:ext cx="1920"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zh-CN" altLang="en-US" sz="2000">
                  <a:solidFill>
                    <a:schemeClr val="bg1"/>
                  </a:solidFill>
                </a:rPr>
                <a:t>米里型时序电路（</a:t>
              </a:r>
              <a:r>
                <a:rPr kumimoji="1" lang="en-US" altLang="zh-CN" sz="2000">
                  <a:solidFill>
                    <a:schemeClr val="bg1"/>
                  </a:solidFill>
                </a:rPr>
                <a:t>Mealy</a:t>
              </a:r>
              <a:r>
                <a:rPr kumimoji="1" lang="zh-CN" altLang="en-US" sz="2000">
                  <a:solidFill>
                    <a:schemeClr val="bg1"/>
                  </a:solidFill>
                </a:rPr>
                <a:t>）</a:t>
              </a:r>
            </a:p>
          </p:txBody>
        </p:sp>
        <p:sp>
          <p:nvSpPr>
            <p:cNvPr id="20" name="Line 102"/>
            <p:cNvSpPr>
              <a:spLocks noChangeShapeType="1"/>
            </p:cNvSpPr>
            <p:nvPr/>
          </p:nvSpPr>
          <p:spPr bwMode="auto">
            <a:xfrm>
              <a:off x="3228" y="3090"/>
              <a:ext cx="289" cy="2"/>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grpSp>
        <p:nvGrpSpPr>
          <p:cNvPr id="21" name="Group 108"/>
          <p:cNvGrpSpPr>
            <a:grpSpLocks/>
          </p:cNvGrpSpPr>
          <p:nvPr/>
        </p:nvGrpSpPr>
        <p:grpSpPr bwMode="auto">
          <a:xfrm>
            <a:off x="762000" y="1441450"/>
            <a:ext cx="6835775" cy="1989138"/>
            <a:chOff x="528" y="804"/>
            <a:chExt cx="4306" cy="1253"/>
          </a:xfrm>
        </p:grpSpPr>
        <p:sp>
          <p:nvSpPr>
            <p:cNvPr id="22" name="Text Box 5"/>
            <p:cNvSpPr txBox="1">
              <a:spLocks noChangeArrowheads="1"/>
            </p:cNvSpPr>
            <p:nvPr/>
          </p:nvSpPr>
          <p:spPr bwMode="auto">
            <a:xfrm>
              <a:off x="1392" y="139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23" name="Rectangle 6"/>
            <p:cNvSpPr>
              <a:spLocks noChangeArrowheads="1"/>
            </p:cNvSpPr>
            <p:nvPr/>
          </p:nvSpPr>
          <p:spPr bwMode="auto">
            <a:xfrm>
              <a:off x="1248" y="113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4" name="Rectangle 7"/>
            <p:cNvSpPr>
              <a:spLocks noChangeArrowheads="1"/>
            </p:cNvSpPr>
            <p:nvPr/>
          </p:nvSpPr>
          <p:spPr bwMode="auto">
            <a:xfrm>
              <a:off x="2866" y="1142"/>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5" name="Line 9"/>
            <p:cNvSpPr>
              <a:spLocks noChangeShapeType="1"/>
            </p:cNvSpPr>
            <p:nvPr/>
          </p:nvSpPr>
          <p:spPr bwMode="auto">
            <a:xfrm>
              <a:off x="1732" y="1334"/>
              <a:ext cx="47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 name="Line 10"/>
            <p:cNvSpPr>
              <a:spLocks noChangeShapeType="1"/>
            </p:cNvSpPr>
            <p:nvPr/>
          </p:nvSpPr>
          <p:spPr bwMode="auto">
            <a:xfrm>
              <a:off x="3346" y="1286"/>
              <a:ext cx="7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 name="AutoShape 13"/>
            <p:cNvSpPr>
              <a:spLocks noChangeArrowheads="1"/>
            </p:cNvSpPr>
            <p:nvPr/>
          </p:nvSpPr>
          <p:spPr bwMode="auto">
            <a:xfrm rot="5400000">
              <a:off x="1248" y="14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8" name="Line 14"/>
            <p:cNvSpPr>
              <a:spLocks noChangeShapeType="1"/>
            </p:cNvSpPr>
            <p:nvPr/>
          </p:nvSpPr>
          <p:spPr bwMode="auto">
            <a:xfrm>
              <a:off x="1056" y="1520"/>
              <a:ext cx="194"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 name="Line 15"/>
            <p:cNvSpPr>
              <a:spLocks noChangeShapeType="1"/>
            </p:cNvSpPr>
            <p:nvPr/>
          </p:nvSpPr>
          <p:spPr bwMode="auto">
            <a:xfrm>
              <a:off x="1056" y="15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0" name="Line 16"/>
            <p:cNvSpPr>
              <a:spLocks noChangeShapeType="1"/>
            </p:cNvSpPr>
            <p:nvPr/>
          </p:nvSpPr>
          <p:spPr bwMode="auto">
            <a:xfrm>
              <a:off x="1056" y="17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 name="AutoShape 19"/>
            <p:cNvSpPr>
              <a:spLocks noChangeArrowheads="1"/>
            </p:cNvSpPr>
            <p:nvPr/>
          </p:nvSpPr>
          <p:spPr bwMode="auto">
            <a:xfrm rot="5400000">
              <a:off x="2866" y="1478"/>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2" name="Line 20"/>
            <p:cNvSpPr>
              <a:spLocks noChangeShapeType="1"/>
            </p:cNvSpPr>
            <p:nvPr/>
          </p:nvSpPr>
          <p:spPr bwMode="auto">
            <a:xfrm>
              <a:off x="2674" y="1526"/>
              <a:ext cx="1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 name="Line 21"/>
            <p:cNvSpPr>
              <a:spLocks noChangeShapeType="1"/>
            </p:cNvSpPr>
            <p:nvPr/>
          </p:nvSpPr>
          <p:spPr bwMode="auto">
            <a:xfrm>
              <a:off x="2674" y="1526"/>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4" name="Line 22"/>
            <p:cNvSpPr>
              <a:spLocks noChangeShapeType="1"/>
            </p:cNvSpPr>
            <p:nvPr/>
          </p:nvSpPr>
          <p:spPr bwMode="auto">
            <a:xfrm>
              <a:off x="2674" y="1718"/>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 name="Oval 29"/>
            <p:cNvSpPr>
              <a:spLocks noChangeArrowheads="1"/>
            </p:cNvSpPr>
            <p:nvPr/>
          </p:nvSpPr>
          <p:spPr bwMode="auto">
            <a:xfrm>
              <a:off x="1739" y="1673"/>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6" name="Oval 30"/>
            <p:cNvSpPr>
              <a:spLocks noChangeArrowheads="1"/>
            </p:cNvSpPr>
            <p:nvPr/>
          </p:nvSpPr>
          <p:spPr bwMode="auto">
            <a:xfrm>
              <a:off x="3346" y="1670"/>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7" name="Line 32"/>
            <p:cNvSpPr>
              <a:spLocks noChangeShapeType="1"/>
            </p:cNvSpPr>
            <p:nvPr/>
          </p:nvSpPr>
          <p:spPr bwMode="auto">
            <a:xfrm flipH="1" flipV="1">
              <a:off x="850" y="2054"/>
              <a:ext cx="18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 name="Line 33"/>
            <p:cNvSpPr>
              <a:spLocks noChangeShapeType="1"/>
            </p:cNvSpPr>
            <p:nvPr/>
          </p:nvSpPr>
          <p:spPr bwMode="auto">
            <a:xfrm>
              <a:off x="894" y="1251"/>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 name="Text Box 34"/>
            <p:cNvSpPr txBox="1">
              <a:spLocks noChangeArrowheads="1"/>
            </p:cNvSpPr>
            <p:nvPr/>
          </p:nvSpPr>
          <p:spPr bwMode="auto">
            <a:xfrm>
              <a:off x="3010" y="138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40" name="Text Box 36"/>
            <p:cNvSpPr txBox="1">
              <a:spLocks noChangeArrowheads="1"/>
            </p:cNvSpPr>
            <p:nvPr/>
          </p:nvSpPr>
          <p:spPr bwMode="auto">
            <a:xfrm>
              <a:off x="720" y="113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zh-CN" altLang="zh-CN" sz="2000"/>
            </a:p>
          </p:txBody>
        </p:sp>
        <p:sp>
          <p:nvSpPr>
            <p:cNvPr id="41" name="Text Box 38"/>
            <p:cNvSpPr txBox="1">
              <a:spLocks noChangeArrowheads="1"/>
            </p:cNvSpPr>
            <p:nvPr/>
          </p:nvSpPr>
          <p:spPr bwMode="auto">
            <a:xfrm>
              <a:off x="528" y="176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42" name="Line 40"/>
            <p:cNvSpPr>
              <a:spLocks noChangeShapeType="1"/>
            </p:cNvSpPr>
            <p:nvPr/>
          </p:nvSpPr>
          <p:spPr bwMode="auto">
            <a:xfrm flipV="1">
              <a:off x="1079" y="984"/>
              <a:ext cx="74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 name="Text Box 41"/>
            <p:cNvSpPr txBox="1">
              <a:spLocks noChangeArrowheads="1"/>
            </p:cNvSpPr>
            <p:nvPr/>
          </p:nvSpPr>
          <p:spPr bwMode="auto">
            <a:xfrm>
              <a:off x="1296" y="11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a:t>
              </a:r>
            </a:p>
          </p:txBody>
        </p:sp>
        <p:sp>
          <p:nvSpPr>
            <p:cNvPr id="44" name="Text Box 43"/>
            <p:cNvSpPr txBox="1">
              <a:spLocks noChangeArrowheads="1"/>
            </p:cNvSpPr>
            <p:nvPr/>
          </p:nvSpPr>
          <p:spPr bwMode="auto">
            <a:xfrm>
              <a:off x="3072" y="1152"/>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Q2</a:t>
              </a:r>
              <a:endParaRPr kumimoji="1" lang="en-US" altLang="zh-CN" sz="2000" baseline="-25000" dirty="0"/>
            </a:p>
          </p:txBody>
        </p:sp>
        <p:sp>
          <p:nvSpPr>
            <p:cNvPr id="45" name="Oval 44"/>
            <p:cNvSpPr>
              <a:spLocks noChangeArrowheads="1"/>
            </p:cNvSpPr>
            <p:nvPr/>
          </p:nvSpPr>
          <p:spPr bwMode="auto">
            <a:xfrm>
              <a:off x="1027" y="201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46" name="Text Box 46"/>
            <p:cNvSpPr txBox="1">
              <a:spLocks noChangeArrowheads="1"/>
            </p:cNvSpPr>
            <p:nvPr/>
          </p:nvSpPr>
          <p:spPr bwMode="auto">
            <a:xfrm>
              <a:off x="2866" y="114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a:t>
              </a:r>
            </a:p>
          </p:txBody>
        </p:sp>
        <p:sp>
          <p:nvSpPr>
            <p:cNvPr id="47" name="Line 62"/>
            <p:cNvSpPr>
              <a:spLocks noChangeShapeType="1"/>
            </p:cNvSpPr>
            <p:nvPr/>
          </p:nvSpPr>
          <p:spPr bwMode="auto">
            <a:xfrm>
              <a:off x="1081" y="804"/>
              <a:ext cx="3" cy="4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 name="AutoShape 65"/>
            <p:cNvSpPr>
              <a:spLocks noChangeArrowheads="1"/>
            </p:cNvSpPr>
            <p:nvPr/>
          </p:nvSpPr>
          <p:spPr bwMode="auto">
            <a:xfrm>
              <a:off x="2194" y="1142"/>
              <a:ext cx="336" cy="288"/>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9" name="Line 66"/>
            <p:cNvSpPr>
              <a:spLocks noChangeShapeType="1"/>
            </p:cNvSpPr>
            <p:nvPr/>
          </p:nvSpPr>
          <p:spPr bwMode="auto">
            <a:xfrm flipV="1">
              <a:off x="1090" y="806"/>
              <a:ext cx="2784"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 name="Line 67"/>
            <p:cNvSpPr>
              <a:spLocks noChangeShapeType="1"/>
            </p:cNvSpPr>
            <p:nvPr/>
          </p:nvSpPr>
          <p:spPr bwMode="auto">
            <a:xfrm>
              <a:off x="1818" y="980"/>
              <a:ext cx="3" cy="2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Line 68"/>
            <p:cNvSpPr>
              <a:spLocks noChangeShapeType="1"/>
            </p:cNvSpPr>
            <p:nvPr/>
          </p:nvSpPr>
          <p:spPr bwMode="auto">
            <a:xfrm>
              <a:off x="1819" y="1190"/>
              <a:ext cx="36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 name="Line 69"/>
            <p:cNvSpPr>
              <a:spLocks noChangeShapeType="1"/>
            </p:cNvSpPr>
            <p:nvPr/>
          </p:nvSpPr>
          <p:spPr bwMode="auto">
            <a:xfrm>
              <a:off x="2530" y="1286"/>
              <a:ext cx="3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 name="Line 70"/>
            <p:cNvSpPr>
              <a:spLocks noChangeShapeType="1"/>
            </p:cNvSpPr>
            <p:nvPr/>
          </p:nvSpPr>
          <p:spPr bwMode="auto">
            <a:xfrm flipV="1">
              <a:off x="2002" y="950"/>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4" name="AutoShape 71"/>
            <p:cNvSpPr>
              <a:spLocks noChangeArrowheads="1"/>
            </p:cNvSpPr>
            <p:nvPr/>
          </p:nvSpPr>
          <p:spPr bwMode="auto">
            <a:xfrm>
              <a:off x="4039" y="927"/>
              <a:ext cx="336" cy="443"/>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5" name="Line 72"/>
            <p:cNvSpPr>
              <a:spLocks noChangeShapeType="1"/>
            </p:cNvSpPr>
            <p:nvPr/>
          </p:nvSpPr>
          <p:spPr bwMode="auto">
            <a:xfrm>
              <a:off x="2002" y="951"/>
              <a:ext cx="1666"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Line 73"/>
            <p:cNvSpPr>
              <a:spLocks noChangeShapeType="1"/>
            </p:cNvSpPr>
            <p:nvPr/>
          </p:nvSpPr>
          <p:spPr bwMode="auto">
            <a:xfrm>
              <a:off x="3664" y="950"/>
              <a:ext cx="0" cy="1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7" name="Line 74"/>
            <p:cNvSpPr>
              <a:spLocks noChangeShapeType="1"/>
            </p:cNvSpPr>
            <p:nvPr/>
          </p:nvSpPr>
          <p:spPr bwMode="auto">
            <a:xfrm flipV="1">
              <a:off x="3857" y="812"/>
              <a:ext cx="5" cy="20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8" name="Line 75"/>
            <p:cNvSpPr>
              <a:spLocks noChangeShapeType="1"/>
            </p:cNvSpPr>
            <p:nvPr/>
          </p:nvSpPr>
          <p:spPr bwMode="auto">
            <a:xfrm>
              <a:off x="3856" y="1007"/>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9" name="Line 76"/>
            <p:cNvSpPr>
              <a:spLocks noChangeShapeType="1"/>
            </p:cNvSpPr>
            <p:nvPr/>
          </p:nvSpPr>
          <p:spPr bwMode="auto">
            <a:xfrm>
              <a:off x="3664" y="1121"/>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 name="Line 77"/>
            <p:cNvSpPr>
              <a:spLocks noChangeShapeType="1"/>
            </p:cNvSpPr>
            <p:nvPr/>
          </p:nvSpPr>
          <p:spPr bwMode="auto">
            <a:xfrm>
              <a:off x="4381" y="1142"/>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 name="Text Box 78"/>
            <p:cNvSpPr txBox="1">
              <a:spLocks noChangeArrowheads="1"/>
            </p:cNvSpPr>
            <p:nvPr/>
          </p:nvSpPr>
          <p:spPr bwMode="auto">
            <a:xfrm>
              <a:off x="4594" y="85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Z</a:t>
              </a:r>
            </a:p>
          </p:txBody>
        </p:sp>
        <p:sp>
          <p:nvSpPr>
            <p:cNvPr id="62" name="Text Box 79"/>
            <p:cNvSpPr txBox="1">
              <a:spLocks noChangeArrowheads="1"/>
            </p:cNvSpPr>
            <p:nvPr/>
          </p:nvSpPr>
          <p:spPr bwMode="auto">
            <a:xfrm>
              <a:off x="610" y="109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p>
          </p:txBody>
        </p:sp>
        <p:sp>
          <p:nvSpPr>
            <p:cNvPr id="63" name="Oval 80"/>
            <p:cNvSpPr>
              <a:spLocks noChangeArrowheads="1"/>
            </p:cNvSpPr>
            <p:nvPr/>
          </p:nvSpPr>
          <p:spPr bwMode="auto">
            <a:xfrm>
              <a:off x="1042" y="1228"/>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4" name="Oval 81"/>
            <p:cNvSpPr>
              <a:spLocks noChangeArrowheads="1"/>
            </p:cNvSpPr>
            <p:nvPr/>
          </p:nvSpPr>
          <p:spPr bwMode="auto">
            <a:xfrm>
              <a:off x="1974" y="1314"/>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5" name="Oval 82"/>
            <p:cNvSpPr>
              <a:spLocks noChangeArrowheads="1"/>
            </p:cNvSpPr>
            <p:nvPr/>
          </p:nvSpPr>
          <p:spPr bwMode="auto">
            <a:xfrm>
              <a:off x="1051" y="959"/>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6" name="Text Box 103"/>
            <p:cNvSpPr txBox="1">
              <a:spLocks noChangeArrowheads="1"/>
            </p:cNvSpPr>
            <p:nvPr/>
          </p:nvSpPr>
          <p:spPr bwMode="auto">
            <a:xfrm>
              <a:off x="1440" y="1200"/>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Q1</a:t>
              </a:r>
              <a:endParaRPr kumimoji="1" lang="en-US" altLang="zh-CN" sz="2000" baseline="-25000" dirty="0"/>
            </a:p>
          </p:txBody>
        </p:sp>
        <p:sp>
          <p:nvSpPr>
            <p:cNvPr id="67" name="Text Box 104"/>
            <p:cNvSpPr txBox="1">
              <a:spLocks noChangeArrowheads="1"/>
            </p:cNvSpPr>
            <p:nvPr/>
          </p:nvSpPr>
          <p:spPr bwMode="auto">
            <a:xfrm>
              <a:off x="1440" y="1584"/>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Q1</a:t>
              </a:r>
              <a:endParaRPr kumimoji="1" lang="en-US" altLang="zh-CN" sz="2000" baseline="-25000" dirty="0"/>
            </a:p>
          </p:txBody>
        </p:sp>
        <p:sp>
          <p:nvSpPr>
            <p:cNvPr id="68" name="Text Box 105"/>
            <p:cNvSpPr txBox="1">
              <a:spLocks noChangeArrowheads="1"/>
            </p:cNvSpPr>
            <p:nvPr/>
          </p:nvSpPr>
          <p:spPr bwMode="auto">
            <a:xfrm>
              <a:off x="3072" y="1584"/>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Q2</a:t>
              </a:r>
              <a:endParaRPr kumimoji="1" lang="en-US" altLang="zh-CN" sz="2000" baseline="-25000" dirty="0"/>
            </a:p>
          </p:txBody>
        </p:sp>
        <p:sp>
          <p:nvSpPr>
            <p:cNvPr id="69" name="Line 106"/>
            <p:cNvSpPr>
              <a:spLocks noChangeShapeType="1"/>
            </p:cNvSpPr>
            <p:nvPr/>
          </p:nvSpPr>
          <p:spPr bwMode="auto">
            <a:xfrm>
              <a:off x="3154" y="162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0" name="Line 107"/>
            <p:cNvSpPr>
              <a:spLocks noChangeShapeType="1"/>
            </p:cNvSpPr>
            <p:nvPr/>
          </p:nvSpPr>
          <p:spPr bwMode="auto">
            <a:xfrm>
              <a:off x="1536" y="163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Tree>
    <p:extLst>
      <p:ext uri="{BB962C8B-B14F-4D97-AF65-F5344CB8AC3E}">
        <p14:creationId xmlns:p14="http://schemas.microsoft.com/office/powerpoint/2010/main" val="11727744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14854" y="6312412"/>
            <a:ext cx="9129145"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sp>
        <p:nvSpPr>
          <p:cNvPr id="5" name="内容占位符 4"/>
          <p:cNvSpPr>
            <a:spLocks noGrp="1"/>
          </p:cNvSpPr>
          <p:nvPr>
            <p:ph idx="1"/>
          </p:nvPr>
        </p:nvSpPr>
        <p:spPr>
          <a:xfrm>
            <a:off x="78988" y="490580"/>
            <a:ext cx="8690747" cy="5730789"/>
          </a:xfrm>
        </p:spPr>
        <p:txBody>
          <a:bodyPr/>
          <a:lstStyle/>
          <a:p>
            <a:r>
              <a:rPr kumimoji="1" lang="zh-CN" altLang="en-US" sz="2400" dirty="0"/>
              <a:t>时序电路的分析：</a:t>
            </a:r>
            <a:endParaRPr lang="zh-CN" altLang="en-US" sz="2400" dirty="0"/>
          </a:p>
        </p:txBody>
      </p:sp>
      <p:grpSp>
        <p:nvGrpSpPr>
          <p:cNvPr id="6" name="Group 84"/>
          <p:cNvGrpSpPr>
            <a:grpSpLocks/>
          </p:cNvGrpSpPr>
          <p:nvPr/>
        </p:nvGrpSpPr>
        <p:grpSpPr bwMode="auto">
          <a:xfrm>
            <a:off x="304800" y="865188"/>
            <a:ext cx="1066800" cy="406400"/>
            <a:chOff x="240" y="480"/>
            <a:chExt cx="1488" cy="256"/>
          </a:xfrm>
        </p:grpSpPr>
        <p:sp>
          <p:nvSpPr>
            <p:cNvPr id="7"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1</a:t>
              </a:r>
            </a:p>
          </p:txBody>
        </p:sp>
        <p:sp>
          <p:nvSpPr>
            <p:cNvPr id="8"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9" name="Text Box 87"/>
          <p:cNvSpPr txBox="1">
            <a:spLocks noChangeArrowheads="1"/>
          </p:cNvSpPr>
          <p:nvPr/>
        </p:nvSpPr>
        <p:spPr bwMode="auto">
          <a:xfrm>
            <a:off x="1343025" y="865188"/>
            <a:ext cx="594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已知同步时序电路如图，试分析电路逻辑功能。</a:t>
            </a:r>
          </a:p>
        </p:txBody>
      </p:sp>
      <p:grpSp>
        <p:nvGrpSpPr>
          <p:cNvPr id="18" name="Group 100"/>
          <p:cNvGrpSpPr>
            <a:grpSpLocks/>
          </p:cNvGrpSpPr>
          <p:nvPr/>
        </p:nvGrpSpPr>
        <p:grpSpPr bwMode="auto">
          <a:xfrm>
            <a:off x="4856163" y="3233738"/>
            <a:ext cx="3887787" cy="381000"/>
            <a:chOff x="3228" y="2976"/>
            <a:chExt cx="2196" cy="240"/>
          </a:xfrm>
        </p:grpSpPr>
        <p:sp>
          <p:nvSpPr>
            <p:cNvPr id="19" name="AutoShape 101"/>
            <p:cNvSpPr>
              <a:spLocks noChangeArrowheads="1"/>
            </p:cNvSpPr>
            <p:nvPr/>
          </p:nvSpPr>
          <p:spPr bwMode="auto">
            <a:xfrm>
              <a:off x="3504" y="2976"/>
              <a:ext cx="1920"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zh-CN" altLang="en-US" sz="2000">
                  <a:solidFill>
                    <a:schemeClr val="bg1"/>
                  </a:solidFill>
                </a:rPr>
                <a:t>米里型时序电路（</a:t>
              </a:r>
              <a:r>
                <a:rPr kumimoji="1" lang="en-US" altLang="zh-CN" sz="2000">
                  <a:solidFill>
                    <a:schemeClr val="bg1"/>
                  </a:solidFill>
                </a:rPr>
                <a:t>Mealy</a:t>
              </a:r>
              <a:r>
                <a:rPr kumimoji="1" lang="zh-CN" altLang="en-US" sz="2000">
                  <a:solidFill>
                    <a:schemeClr val="bg1"/>
                  </a:solidFill>
                </a:rPr>
                <a:t>）</a:t>
              </a:r>
            </a:p>
          </p:txBody>
        </p:sp>
        <p:sp>
          <p:nvSpPr>
            <p:cNvPr id="20" name="Line 102"/>
            <p:cNvSpPr>
              <a:spLocks noChangeShapeType="1"/>
            </p:cNvSpPr>
            <p:nvPr/>
          </p:nvSpPr>
          <p:spPr bwMode="auto">
            <a:xfrm>
              <a:off x="3228" y="3090"/>
              <a:ext cx="289" cy="2"/>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grpSp>
        <p:nvGrpSpPr>
          <p:cNvPr id="21" name="Group 108"/>
          <p:cNvGrpSpPr>
            <a:grpSpLocks/>
          </p:cNvGrpSpPr>
          <p:nvPr/>
        </p:nvGrpSpPr>
        <p:grpSpPr bwMode="auto">
          <a:xfrm>
            <a:off x="762000" y="1441450"/>
            <a:ext cx="6835775" cy="1989138"/>
            <a:chOff x="528" y="804"/>
            <a:chExt cx="4306" cy="1253"/>
          </a:xfrm>
        </p:grpSpPr>
        <p:sp>
          <p:nvSpPr>
            <p:cNvPr id="22" name="Text Box 5"/>
            <p:cNvSpPr txBox="1">
              <a:spLocks noChangeArrowheads="1"/>
            </p:cNvSpPr>
            <p:nvPr/>
          </p:nvSpPr>
          <p:spPr bwMode="auto">
            <a:xfrm>
              <a:off x="1392" y="139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23" name="Rectangle 6"/>
            <p:cNvSpPr>
              <a:spLocks noChangeArrowheads="1"/>
            </p:cNvSpPr>
            <p:nvPr/>
          </p:nvSpPr>
          <p:spPr bwMode="auto">
            <a:xfrm>
              <a:off x="1248" y="113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4" name="Rectangle 7"/>
            <p:cNvSpPr>
              <a:spLocks noChangeArrowheads="1"/>
            </p:cNvSpPr>
            <p:nvPr/>
          </p:nvSpPr>
          <p:spPr bwMode="auto">
            <a:xfrm>
              <a:off x="2866" y="1142"/>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5" name="Line 9"/>
            <p:cNvSpPr>
              <a:spLocks noChangeShapeType="1"/>
            </p:cNvSpPr>
            <p:nvPr/>
          </p:nvSpPr>
          <p:spPr bwMode="auto">
            <a:xfrm>
              <a:off x="1732" y="1334"/>
              <a:ext cx="47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 name="Line 10"/>
            <p:cNvSpPr>
              <a:spLocks noChangeShapeType="1"/>
            </p:cNvSpPr>
            <p:nvPr/>
          </p:nvSpPr>
          <p:spPr bwMode="auto">
            <a:xfrm>
              <a:off x="3346" y="1286"/>
              <a:ext cx="7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 name="AutoShape 13"/>
            <p:cNvSpPr>
              <a:spLocks noChangeArrowheads="1"/>
            </p:cNvSpPr>
            <p:nvPr/>
          </p:nvSpPr>
          <p:spPr bwMode="auto">
            <a:xfrm rot="5400000">
              <a:off x="1248" y="14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8" name="Line 14"/>
            <p:cNvSpPr>
              <a:spLocks noChangeShapeType="1"/>
            </p:cNvSpPr>
            <p:nvPr/>
          </p:nvSpPr>
          <p:spPr bwMode="auto">
            <a:xfrm>
              <a:off x="1056" y="1520"/>
              <a:ext cx="194"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 name="Line 15"/>
            <p:cNvSpPr>
              <a:spLocks noChangeShapeType="1"/>
            </p:cNvSpPr>
            <p:nvPr/>
          </p:nvSpPr>
          <p:spPr bwMode="auto">
            <a:xfrm>
              <a:off x="1056" y="15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0" name="Line 16"/>
            <p:cNvSpPr>
              <a:spLocks noChangeShapeType="1"/>
            </p:cNvSpPr>
            <p:nvPr/>
          </p:nvSpPr>
          <p:spPr bwMode="auto">
            <a:xfrm>
              <a:off x="1056" y="17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 name="AutoShape 19"/>
            <p:cNvSpPr>
              <a:spLocks noChangeArrowheads="1"/>
            </p:cNvSpPr>
            <p:nvPr/>
          </p:nvSpPr>
          <p:spPr bwMode="auto">
            <a:xfrm rot="5400000">
              <a:off x="2866" y="1478"/>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2" name="Line 20"/>
            <p:cNvSpPr>
              <a:spLocks noChangeShapeType="1"/>
            </p:cNvSpPr>
            <p:nvPr/>
          </p:nvSpPr>
          <p:spPr bwMode="auto">
            <a:xfrm>
              <a:off x="2674" y="1526"/>
              <a:ext cx="1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 name="Line 21"/>
            <p:cNvSpPr>
              <a:spLocks noChangeShapeType="1"/>
            </p:cNvSpPr>
            <p:nvPr/>
          </p:nvSpPr>
          <p:spPr bwMode="auto">
            <a:xfrm>
              <a:off x="2674" y="1526"/>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4" name="Line 22"/>
            <p:cNvSpPr>
              <a:spLocks noChangeShapeType="1"/>
            </p:cNvSpPr>
            <p:nvPr/>
          </p:nvSpPr>
          <p:spPr bwMode="auto">
            <a:xfrm>
              <a:off x="2674" y="1718"/>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 name="Oval 29"/>
            <p:cNvSpPr>
              <a:spLocks noChangeArrowheads="1"/>
            </p:cNvSpPr>
            <p:nvPr/>
          </p:nvSpPr>
          <p:spPr bwMode="auto">
            <a:xfrm>
              <a:off x="1739" y="1673"/>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6" name="Oval 30"/>
            <p:cNvSpPr>
              <a:spLocks noChangeArrowheads="1"/>
            </p:cNvSpPr>
            <p:nvPr/>
          </p:nvSpPr>
          <p:spPr bwMode="auto">
            <a:xfrm>
              <a:off x="3346" y="1670"/>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7" name="Line 32"/>
            <p:cNvSpPr>
              <a:spLocks noChangeShapeType="1"/>
            </p:cNvSpPr>
            <p:nvPr/>
          </p:nvSpPr>
          <p:spPr bwMode="auto">
            <a:xfrm flipH="1" flipV="1">
              <a:off x="850" y="2054"/>
              <a:ext cx="18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 name="Line 33"/>
            <p:cNvSpPr>
              <a:spLocks noChangeShapeType="1"/>
            </p:cNvSpPr>
            <p:nvPr/>
          </p:nvSpPr>
          <p:spPr bwMode="auto">
            <a:xfrm>
              <a:off x="894" y="1251"/>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 name="Text Box 34"/>
            <p:cNvSpPr txBox="1">
              <a:spLocks noChangeArrowheads="1"/>
            </p:cNvSpPr>
            <p:nvPr/>
          </p:nvSpPr>
          <p:spPr bwMode="auto">
            <a:xfrm>
              <a:off x="3010" y="138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40" name="Text Box 36"/>
            <p:cNvSpPr txBox="1">
              <a:spLocks noChangeArrowheads="1"/>
            </p:cNvSpPr>
            <p:nvPr/>
          </p:nvSpPr>
          <p:spPr bwMode="auto">
            <a:xfrm>
              <a:off x="720" y="113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zh-CN" altLang="zh-CN" sz="2000"/>
            </a:p>
          </p:txBody>
        </p:sp>
        <p:sp>
          <p:nvSpPr>
            <p:cNvPr id="41" name="Text Box 38"/>
            <p:cNvSpPr txBox="1">
              <a:spLocks noChangeArrowheads="1"/>
            </p:cNvSpPr>
            <p:nvPr/>
          </p:nvSpPr>
          <p:spPr bwMode="auto">
            <a:xfrm>
              <a:off x="528" y="176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42" name="Line 40"/>
            <p:cNvSpPr>
              <a:spLocks noChangeShapeType="1"/>
            </p:cNvSpPr>
            <p:nvPr/>
          </p:nvSpPr>
          <p:spPr bwMode="auto">
            <a:xfrm flipV="1">
              <a:off x="1079" y="984"/>
              <a:ext cx="74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 name="Text Box 41"/>
            <p:cNvSpPr txBox="1">
              <a:spLocks noChangeArrowheads="1"/>
            </p:cNvSpPr>
            <p:nvPr/>
          </p:nvSpPr>
          <p:spPr bwMode="auto">
            <a:xfrm>
              <a:off x="1296" y="11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a:t>
              </a:r>
            </a:p>
          </p:txBody>
        </p:sp>
        <p:sp>
          <p:nvSpPr>
            <p:cNvPr id="44" name="Text Box 43"/>
            <p:cNvSpPr txBox="1">
              <a:spLocks noChangeArrowheads="1"/>
            </p:cNvSpPr>
            <p:nvPr/>
          </p:nvSpPr>
          <p:spPr bwMode="auto">
            <a:xfrm>
              <a:off x="3072" y="115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endParaRPr kumimoji="1" lang="en-US" altLang="zh-CN" sz="2000" baseline="-25000"/>
            </a:p>
          </p:txBody>
        </p:sp>
        <p:sp>
          <p:nvSpPr>
            <p:cNvPr id="45" name="Oval 44"/>
            <p:cNvSpPr>
              <a:spLocks noChangeArrowheads="1"/>
            </p:cNvSpPr>
            <p:nvPr/>
          </p:nvSpPr>
          <p:spPr bwMode="auto">
            <a:xfrm>
              <a:off x="1027" y="201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46" name="Text Box 46"/>
            <p:cNvSpPr txBox="1">
              <a:spLocks noChangeArrowheads="1"/>
            </p:cNvSpPr>
            <p:nvPr/>
          </p:nvSpPr>
          <p:spPr bwMode="auto">
            <a:xfrm>
              <a:off x="2866" y="114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a:t>
              </a:r>
            </a:p>
          </p:txBody>
        </p:sp>
        <p:sp>
          <p:nvSpPr>
            <p:cNvPr id="47" name="Line 62"/>
            <p:cNvSpPr>
              <a:spLocks noChangeShapeType="1"/>
            </p:cNvSpPr>
            <p:nvPr/>
          </p:nvSpPr>
          <p:spPr bwMode="auto">
            <a:xfrm>
              <a:off x="1081" y="804"/>
              <a:ext cx="3" cy="4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 name="AutoShape 65"/>
            <p:cNvSpPr>
              <a:spLocks noChangeArrowheads="1"/>
            </p:cNvSpPr>
            <p:nvPr/>
          </p:nvSpPr>
          <p:spPr bwMode="auto">
            <a:xfrm>
              <a:off x="2194" y="1142"/>
              <a:ext cx="336" cy="288"/>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9" name="Line 66"/>
            <p:cNvSpPr>
              <a:spLocks noChangeShapeType="1"/>
            </p:cNvSpPr>
            <p:nvPr/>
          </p:nvSpPr>
          <p:spPr bwMode="auto">
            <a:xfrm flipV="1">
              <a:off x="1090" y="806"/>
              <a:ext cx="2784"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 name="Line 67"/>
            <p:cNvSpPr>
              <a:spLocks noChangeShapeType="1"/>
            </p:cNvSpPr>
            <p:nvPr/>
          </p:nvSpPr>
          <p:spPr bwMode="auto">
            <a:xfrm>
              <a:off x="1818" y="980"/>
              <a:ext cx="3" cy="2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Line 68"/>
            <p:cNvSpPr>
              <a:spLocks noChangeShapeType="1"/>
            </p:cNvSpPr>
            <p:nvPr/>
          </p:nvSpPr>
          <p:spPr bwMode="auto">
            <a:xfrm>
              <a:off x="1819" y="1190"/>
              <a:ext cx="36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 name="Line 69"/>
            <p:cNvSpPr>
              <a:spLocks noChangeShapeType="1"/>
            </p:cNvSpPr>
            <p:nvPr/>
          </p:nvSpPr>
          <p:spPr bwMode="auto">
            <a:xfrm>
              <a:off x="2530" y="1286"/>
              <a:ext cx="3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 name="Line 70"/>
            <p:cNvSpPr>
              <a:spLocks noChangeShapeType="1"/>
            </p:cNvSpPr>
            <p:nvPr/>
          </p:nvSpPr>
          <p:spPr bwMode="auto">
            <a:xfrm flipV="1">
              <a:off x="2002" y="950"/>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4" name="AutoShape 71"/>
            <p:cNvSpPr>
              <a:spLocks noChangeArrowheads="1"/>
            </p:cNvSpPr>
            <p:nvPr/>
          </p:nvSpPr>
          <p:spPr bwMode="auto">
            <a:xfrm>
              <a:off x="4039" y="927"/>
              <a:ext cx="336" cy="443"/>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5" name="Line 72"/>
            <p:cNvSpPr>
              <a:spLocks noChangeShapeType="1"/>
            </p:cNvSpPr>
            <p:nvPr/>
          </p:nvSpPr>
          <p:spPr bwMode="auto">
            <a:xfrm>
              <a:off x="2002" y="951"/>
              <a:ext cx="1666"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Line 73"/>
            <p:cNvSpPr>
              <a:spLocks noChangeShapeType="1"/>
            </p:cNvSpPr>
            <p:nvPr/>
          </p:nvSpPr>
          <p:spPr bwMode="auto">
            <a:xfrm>
              <a:off x="3664" y="950"/>
              <a:ext cx="0" cy="1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7" name="Line 74"/>
            <p:cNvSpPr>
              <a:spLocks noChangeShapeType="1"/>
            </p:cNvSpPr>
            <p:nvPr/>
          </p:nvSpPr>
          <p:spPr bwMode="auto">
            <a:xfrm flipV="1">
              <a:off x="3857" y="812"/>
              <a:ext cx="5" cy="20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8" name="Line 75"/>
            <p:cNvSpPr>
              <a:spLocks noChangeShapeType="1"/>
            </p:cNvSpPr>
            <p:nvPr/>
          </p:nvSpPr>
          <p:spPr bwMode="auto">
            <a:xfrm>
              <a:off x="3856" y="1007"/>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9" name="Line 76"/>
            <p:cNvSpPr>
              <a:spLocks noChangeShapeType="1"/>
            </p:cNvSpPr>
            <p:nvPr/>
          </p:nvSpPr>
          <p:spPr bwMode="auto">
            <a:xfrm>
              <a:off x="3664" y="1121"/>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 name="Line 77"/>
            <p:cNvSpPr>
              <a:spLocks noChangeShapeType="1"/>
            </p:cNvSpPr>
            <p:nvPr/>
          </p:nvSpPr>
          <p:spPr bwMode="auto">
            <a:xfrm>
              <a:off x="4381" y="1142"/>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 name="Text Box 78"/>
            <p:cNvSpPr txBox="1">
              <a:spLocks noChangeArrowheads="1"/>
            </p:cNvSpPr>
            <p:nvPr/>
          </p:nvSpPr>
          <p:spPr bwMode="auto">
            <a:xfrm>
              <a:off x="4594" y="85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Z</a:t>
              </a:r>
            </a:p>
          </p:txBody>
        </p:sp>
        <p:sp>
          <p:nvSpPr>
            <p:cNvPr id="62" name="Text Box 79"/>
            <p:cNvSpPr txBox="1">
              <a:spLocks noChangeArrowheads="1"/>
            </p:cNvSpPr>
            <p:nvPr/>
          </p:nvSpPr>
          <p:spPr bwMode="auto">
            <a:xfrm>
              <a:off x="610" y="109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p>
          </p:txBody>
        </p:sp>
        <p:sp>
          <p:nvSpPr>
            <p:cNvPr id="63" name="Oval 80"/>
            <p:cNvSpPr>
              <a:spLocks noChangeArrowheads="1"/>
            </p:cNvSpPr>
            <p:nvPr/>
          </p:nvSpPr>
          <p:spPr bwMode="auto">
            <a:xfrm>
              <a:off x="1042" y="1228"/>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4" name="Oval 81"/>
            <p:cNvSpPr>
              <a:spLocks noChangeArrowheads="1"/>
            </p:cNvSpPr>
            <p:nvPr/>
          </p:nvSpPr>
          <p:spPr bwMode="auto">
            <a:xfrm>
              <a:off x="1974" y="1314"/>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5" name="Oval 82"/>
            <p:cNvSpPr>
              <a:spLocks noChangeArrowheads="1"/>
            </p:cNvSpPr>
            <p:nvPr/>
          </p:nvSpPr>
          <p:spPr bwMode="auto">
            <a:xfrm>
              <a:off x="1051" y="959"/>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6" name="Text Box 103"/>
            <p:cNvSpPr txBox="1">
              <a:spLocks noChangeArrowheads="1"/>
            </p:cNvSpPr>
            <p:nvPr/>
          </p:nvSpPr>
          <p:spPr bwMode="auto">
            <a:xfrm>
              <a:off x="1440" y="1200"/>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endParaRPr kumimoji="1" lang="en-US" altLang="zh-CN" sz="2000" baseline="-25000"/>
            </a:p>
          </p:txBody>
        </p:sp>
        <p:sp>
          <p:nvSpPr>
            <p:cNvPr id="67" name="Text Box 104"/>
            <p:cNvSpPr txBox="1">
              <a:spLocks noChangeArrowheads="1"/>
            </p:cNvSpPr>
            <p:nvPr/>
          </p:nvSpPr>
          <p:spPr bwMode="auto">
            <a:xfrm>
              <a:off x="1440" y="1584"/>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endParaRPr kumimoji="1" lang="en-US" altLang="zh-CN" sz="2000" baseline="-25000"/>
            </a:p>
          </p:txBody>
        </p:sp>
        <p:sp>
          <p:nvSpPr>
            <p:cNvPr id="68" name="Text Box 105"/>
            <p:cNvSpPr txBox="1">
              <a:spLocks noChangeArrowheads="1"/>
            </p:cNvSpPr>
            <p:nvPr/>
          </p:nvSpPr>
          <p:spPr bwMode="auto">
            <a:xfrm>
              <a:off x="3072" y="1584"/>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endParaRPr kumimoji="1" lang="en-US" altLang="zh-CN" sz="2000" baseline="-25000"/>
            </a:p>
          </p:txBody>
        </p:sp>
        <p:sp>
          <p:nvSpPr>
            <p:cNvPr id="69" name="Line 106"/>
            <p:cNvSpPr>
              <a:spLocks noChangeShapeType="1"/>
            </p:cNvSpPr>
            <p:nvPr/>
          </p:nvSpPr>
          <p:spPr bwMode="auto">
            <a:xfrm>
              <a:off x="3154" y="162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0" name="Line 107"/>
            <p:cNvSpPr>
              <a:spLocks noChangeShapeType="1"/>
            </p:cNvSpPr>
            <p:nvPr/>
          </p:nvSpPr>
          <p:spPr bwMode="auto">
            <a:xfrm>
              <a:off x="1536" y="163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71" name="Text Box 5"/>
          <p:cNvSpPr txBox="1">
            <a:spLocks noChangeArrowheads="1"/>
          </p:cNvSpPr>
          <p:nvPr/>
        </p:nvSpPr>
        <p:spPr bwMode="auto">
          <a:xfrm>
            <a:off x="451643" y="3624367"/>
            <a:ext cx="290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(3)</a:t>
            </a:r>
            <a:r>
              <a:rPr kumimoji="1" lang="zh-CN" altLang="en-US" sz="2000" dirty="0"/>
              <a:t>、写出状态转移表</a:t>
            </a:r>
          </a:p>
        </p:txBody>
      </p:sp>
      <p:pic>
        <p:nvPicPr>
          <p:cNvPr id="51202" name="Picture 2"/>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23914" y="4008444"/>
            <a:ext cx="3297233" cy="283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3" name="Group 289"/>
          <p:cNvGrpSpPr>
            <a:grpSpLocks/>
          </p:cNvGrpSpPr>
          <p:nvPr/>
        </p:nvGrpSpPr>
        <p:grpSpPr bwMode="auto">
          <a:xfrm>
            <a:off x="4703763" y="3781533"/>
            <a:ext cx="3382963" cy="1385888"/>
            <a:chOff x="3505" y="432"/>
            <a:chExt cx="2131" cy="873"/>
          </a:xfrm>
        </p:grpSpPr>
        <p:graphicFrame>
          <p:nvGraphicFramePr>
            <p:cNvPr id="74" name="Object 281"/>
            <p:cNvGraphicFramePr>
              <a:graphicFrameLocks noChangeAspect="1"/>
            </p:cNvGraphicFramePr>
            <p:nvPr/>
          </p:nvGraphicFramePr>
          <p:xfrm>
            <a:off x="3505" y="432"/>
            <a:ext cx="1675" cy="281"/>
          </p:xfrm>
          <a:graphic>
            <a:graphicData uri="http://schemas.openxmlformats.org/presentationml/2006/ole">
              <mc:AlternateContent xmlns:mc="http://schemas.openxmlformats.org/markup-compatibility/2006">
                <mc:Choice xmlns:v="urn:schemas-microsoft-com:vml" Requires="v">
                  <p:oleObj spid="_x0000_s263196" name="公式" r:id="rId4" imgW="1346040" imgH="241200" progId="Equation.3">
                    <p:embed/>
                  </p:oleObj>
                </mc:Choice>
                <mc:Fallback>
                  <p:oleObj name="公式" r:id="rId4" imgW="134604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 y="432"/>
                          <a:ext cx="1675"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282"/>
            <p:cNvGraphicFramePr>
              <a:graphicFrameLocks noChangeAspect="1"/>
            </p:cNvGraphicFramePr>
            <p:nvPr/>
          </p:nvGraphicFramePr>
          <p:xfrm>
            <a:off x="3505" y="713"/>
            <a:ext cx="2131" cy="311"/>
          </p:xfrm>
          <a:graphic>
            <a:graphicData uri="http://schemas.openxmlformats.org/presentationml/2006/ole">
              <mc:AlternateContent xmlns:mc="http://schemas.openxmlformats.org/markup-compatibility/2006">
                <mc:Choice xmlns:v="urn:schemas-microsoft-com:vml" Requires="v">
                  <p:oleObj spid="_x0000_s263197" name="公式" r:id="rId6" imgW="1714320" imgH="266400" progId="Equation.3">
                    <p:embed/>
                  </p:oleObj>
                </mc:Choice>
                <mc:Fallback>
                  <p:oleObj name="公式" r:id="rId6" imgW="1714320" imgH="26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 y="713"/>
                          <a:ext cx="2131"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Text Box 285"/>
            <p:cNvSpPr txBox="1">
              <a:spLocks noChangeArrowheads="1"/>
            </p:cNvSpPr>
            <p:nvPr/>
          </p:nvSpPr>
          <p:spPr bwMode="auto">
            <a:xfrm>
              <a:off x="3510" y="1056"/>
              <a:ext cx="985"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Z=XQ</a:t>
              </a:r>
              <a:r>
                <a:rPr kumimoji="1" lang="en-US" altLang="zh-CN" sz="2000" baseline="-25000" dirty="0"/>
                <a:t>1</a:t>
              </a:r>
              <a:r>
                <a:rPr kumimoji="1" lang="en-US" altLang="zh-CN" sz="2000" dirty="0"/>
                <a:t>Q</a:t>
              </a:r>
              <a:r>
                <a:rPr kumimoji="1" lang="en-US" altLang="zh-CN" sz="2000" baseline="-25000" dirty="0"/>
                <a:t>2</a:t>
              </a:r>
            </a:p>
          </p:txBody>
        </p:sp>
      </p:grpSp>
      <p:pic>
        <p:nvPicPr>
          <p:cNvPr id="51203" name="Picture 3"/>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5935848" y="4755105"/>
            <a:ext cx="2326398" cy="2106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Text Box 239"/>
          <p:cNvSpPr txBox="1">
            <a:spLocks noChangeArrowheads="1"/>
          </p:cNvSpPr>
          <p:nvPr/>
        </p:nvSpPr>
        <p:spPr bwMode="auto">
          <a:xfrm>
            <a:off x="5530850" y="241935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solidFill>
                  <a:srgbClr val="FF3300"/>
                </a:solidFill>
              </a:rPr>
              <a:t>可控</a:t>
            </a:r>
          </a:p>
        </p:txBody>
      </p:sp>
      <p:sp>
        <p:nvSpPr>
          <p:cNvPr id="78" name="Text Box 288"/>
          <p:cNvSpPr txBox="1">
            <a:spLocks noChangeArrowheads="1"/>
          </p:cNvSpPr>
          <p:nvPr/>
        </p:nvSpPr>
        <p:spPr bwMode="auto">
          <a:xfrm>
            <a:off x="6064250" y="241935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模</a:t>
            </a:r>
            <a:r>
              <a:rPr kumimoji="1" lang="en-US" altLang="zh-CN" sz="2000"/>
              <a:t>4</a:t>
            </a:r>
            <a:r>
              <a:rPr kumimoji="1" lang="zh-CN" altLang="en-US" sz="2000"/>
              <a:t>计数器</a:t>
            </a:r>
          </a:p>
        </p:txBody>
      </p:sp>
      <p:sp>
        <p:nvSpPr>
          <p:cNvPr id="79" name="Text Box 296"/>
          <p:cNvSpPr txBox="1">
            <a:spLocks noChangeArrowheads="1"/>
          </p:cNvSpPr>
          <p:nvPr/>
        </p:nvSpPr>
        <p:spPr bwMode="auto">
          <a:xfrm>
            <a:off x="7848600" y="226695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solidFill>
                  <a:srgbClr val="FF3300"/>
                </a:solidFill>
              </a:rPr>
              <a:t>X=0 </a:t>
            </a:r>
            <a:r>
              <a:rPr kumimoji="1" lang="zh-CN" altLang="en-US" sz="2000">
                <a:solidFill>
                  <a:srgbClr val="FF3300"/>
                </a:solidFill>
              </a:rPr>
              <a:t>保持</a:t>
            </a:r>
          </a:p>
        </p:txBody>
      </p:sp>
      <p:sp>
        <p:nvSpPr>
          <p:cNvPr id="80" name="Text Box 297"/>
          <p:cNvSpPr txBox="1">
            <a:spLocks noChangeArrowheads="1"/>
          </p:cNvSpPr>
          <p:nvPr/>
        </p:nvSpPr>
        <p:spPr bwMode="auto">
          <a:xfrm>
            <a:off x="7821613" y="272415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solidFill>
                  <a:srgbClr val="FF3300"/>
                </a:solidFill>
              </a:rPr>
              <a:t>X=1 </a:t>
            </a:r>
            <a:r>
              <a:rPr kumimoji="1" lang="zh-CN" altLang="en-US" sz="2000">
                <a:solidFill>
                  <a:srgbClr val="FF3300"/>
                </a:solidFill>
              </a:rPr>
              <a:t>计数</a:t>
            </a:r>
            <a:r>
              <a:rPr kumimoji="1" lang="zh-CN" altLang="en-US" sz="2000">
                <a:solidFill>
                  <a:srgbClr val="FFFF00"/>
                </a:solidFill>
              </a:rPr>
              <a:t>  </a:t>
            </a:r>
          </a:p>
        </p:txBody>
      </p:sp>
      <p:sp>
        <p:nvSpPr>
          <p:cNvPr id="81" name="AutoShape 299"/>
          <p:cNvSpPr>
            <a:spLocks/>
          </p:cNvSpPr>
          <p:nvPr/>
        </p:nvSpPr>
        <p:spPr bwMode="auto">
          <a:xfrm>
            <a:off x="7664450" y="2371725"/>
            <a:ext cx="152400" cy="657225"/>
          </a:xfrm>
          <a:prstGeom prst="leftBrace">
            <a:avLst>
              <a:gd name="adj1" fmla="val 3593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Tree>
    <p:extLst>
      <p:ext uri="{BB962C8B-B14F-4D97-AF65-F5344CB8AC3E}">
        <p14:creationId xmlns:p14="http://schemas.microsoft.com/office/powerpoint/2010/main" val="8585870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14854" y="6312412"/>
            <a:ext cx="9129145"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a:t>  </a:t>
            </a:r>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sp>
        <p:nvSpPr>
          <p:cNvPr id="5" name="内容占位符 4"/>
          <p:cNvSpPr>
            <a:spLocks noGrp="1"/>
          </p:cNvSpPr>
          <p:nvPr>
            <p:ph idx="1"/>
          </p:nvPr>
        </p:nvSpPr>
        <p:spPr>
          <a:xfrm>
            <a:off x="53203" y="490580"/>
            <a:ext cx="8690747" cy="5730789"/>
          </a:xfrm>
        </p:spPr>
        <p:txBody>
          <a:bodyPr/>
          <a:lstStyle/>
          <a:p>
            <a:r>
              <a:rPr kumimoji="1" lang="zh-CN" altLang="en-US" sz="2400" dirty="0"/>
              <a:t>时序电路的分析：</a:t>
            </a:r>
            <a:endParaRPr lang="zh-CN" altLang="en-US" sz="2400" dirty="0"/>
          </a:p>
        </p:txBody>
      </p:sp>
      <p:grpSp>
        <p:nvGrpSpPr>
          <p:cNvPr id="6" name="Group 84"/>
          <p:cNvGrpSpPr>
            <a:grpSpLocks/>
          </p:cNvGrpSpPr>
          <p:nvPr/>
        </p:nvGrpSpPr>
        <p:grpSpPr bwMode="auto">
          <a:xfrm>
            <a:off x="304800" y="865188"/>
            <a:ext cx="1066800" cy="406400"/>
            <a:chOff x="240" y="480"/>
            <a:chExt cx="1488" cy="256"/>
          </a:xfrm>
        </p:grpSpPr>
        <p:sp>
          <p:nvSpPr>
            <p:cNvPr id="7"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1</a:t>
              </a:r>
            </a:p>
          </p:txBody>
        </p:sp>
        <p:sp>
          <p:nvSpPr>
            <p:cNvPr id="8"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9" name="Text Box 87"/>
          <p:cNvSpPr txBox="1">
            <a:spLocks noChangeArrowheads="1"/>
          </p:cNvSpPr>
          <p:nvPr/>
        </p:nvSpPr>
        <p:spPr bwMode="auto">
          <a:xfrm>
            <a:off x="1343025" y="865188"/>
            <a:ext cx="594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已知同步时序电路如图，试分析电路逻辑功能。</a:t>
            </a:r>
          </a:p>
        </p:txBody>
      </p:sp>
      <p:grpSp>
        <p:nvGrpSpPr>
          <p:cNvPr id="18" name="Group 100"/>
          <p:cNvGrpSpPr>
            <a:grpSpLocks/>
          </p:cNvGrpSpPr>
          <p:nvPr/>
        </p:nvGrpSpPr>
        <p:grpSpPr bwMode="auto">
          <a:xfrm>
            <a:off x="4856163" y="3233738"/>
            <a:ext cx="3887787" cy="381000"/>
            <a:chOff x="3228" y="2976"/>
            <a:chExt cx="2196" cy="240"/>
          </a:xfrm>
        </p:grpSpPr>
        <p:sp>
          <p:nvSpPr>
            <p:cNvPr id="19" name="AutoShape 101"/>
            <p:cNvSpPr>
              <a:spLocks noChangeArrowheads="1"/>
            </p:cNvSpPr>
            <p:nvPr/>
          </p:nvSpPr>
          <p:spPr bwMode="auto">
            <a:xfrm>
              <a:off x="3504" y="2976"/>
              <a:ext cx="1920"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zh-CN" altLang="en-US" sz="2000">
                  <a:solidFill>
                    <a:schemeClr val="bg1"/>
                  </a:solidFill>
                </a:rPr>
                <a:t>米里型时序电路（</a:t>
              </a:r>
              <a:r>
                <a:rPr kumimoji="1" lang="en-US" altLang="zh-CN" sz="2000">
                  <a:solidFill>
                    <a:schemeClr val="bg1"/>
                  </a:solidFill>
                </a:rPr>
                <a:t>Mealy</a:t>
              </a:r>
              <a:r>
                <a:rPr kumimoji="1" lang="zh-CN" altLang="en-US" sz="2000">
                  <a:solidFill>
                    <a:schemeClr val="bg1"/>
                  </a:solidFill>
                </a:rPr>
                <a:t>）</a:t>
              </a:r>
            </a:p>
          </p:txBody>
        </p:sp>
        <p:sp>
          <p:nvSpPr>
            <p:cNvPr id="20" name="Line 102"/>
            <p:cNvSpPr>
              <a:spLocks noChangeShapeType="1"/>
            </p:cNvSpPr>
            <p:nvPr/>
          </p:nvSpPr>
          <p:spPr bwMode="auto">
            <a:xfrm>
              <a:off x="3228" y="3090"/>
              <a:ext cx="289" cy="2"/>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grpSp>
        <p:nvGrpSpPr>
          <p:cNvPr id="21" name="Group 108"/>
          <p:cNvGrpSpPr>
            <a:grpSpLocks/>
          </p:cNvGrpSpPr>
          <p:nvPr/>
        </p:nvGrpSpPr>
        <p:grpSpPr bwMode="auto">
          <a:xfrm>
            <a:off x="762000" y="1441450"/>
            <a:ext cx="6835775" cy="1989138"/>
            <a:chOff x="528" y="804"/>
            <a:chExt cx="4306" cy="1253"/>
          </a:xfrm>
        </p:grpSpPr>
        <p:sp>
          <p:nvSpPr>
            <p:cNvPr id="22" name="Text Box 5"/>
            <p:cNvSpPr txBox="1">
              <a:spLocks noChangeArrowheads="1"/>
            </p:cNvSpPr>
            <p:nvPr/>
          </p:nvSpPr>
          <p:spPr bwMode="auto">
            <a:xfrm>
              <a:off x="1392" y="139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23" name="Rectangle 6"/>
            <p:cNvSpPr>
              <a:spLocks noChangeArrowheads="1"/>
            </p:cNvSpPr>
            <p:nvPr/>
          </p:nvSpPr>
          <p:spPr bwMode="auto">
            <a:xfrm>
              <a:off x="1248" y="113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4" name="Rectangle 7"/>
            <p:cNvSpPr>
              <a:spLocks noChangeArrowheads="1"/>
            </p:cNvSpPr>
            <p:nvPr/>
          </p:nvSpPr>
          <p:spPr bwMode="auto">
            <a:xfrm>
              <a:off x="2866" y="1142"/>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5" name="Line 9"/>
            <p:cNvSpPr>
              <a:spLocks noChangeShapeType="1"/>
            </p:cNvSpPr>
            <p:nvPr/>
          </p:nvSpPr>
          <p:spPr bwMode="auto">
            <a:xfrm>
              <a:off x="1732" y="1334"/>
              <a:ext cx="47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 name="Line 10"/>
            <p:cNvSpPr>
              <a:spLocks noChangeShapeType="1"/>
            </p:cNvSpPr>
            <p:nvPr/>
          </p:nvSpPr>
          <p:spPr bwMode="auto">
            <a:xfrm>
              <a:off x="3346" y="1286"/>
              <a:ext cx="7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 name="AutoShape 13"/>
            <p:cNvSpPr>
              <a:spLocks noChangeArrowheads="1"/>
            </p:cNvSpPr>
            <p:nvPr/>
          </p:nvSpPr>
          <p:spPr bwMode="auto">
            <a:xfrm rot="5400000">
              <a:off x="1248" y="14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8" name="Line 14"/>
            <p:cNvSpPr>
              <a:spLocks noChangeShapeType="1"/>
            </p:cNvSpPr>
            <p:nvPr/>
          </p:nvSpPr>
          <p:spPr bwMode="auto">
            <a:xfrm>
              <a:off x="1056" y="1520"/>
              <a:ext cx="194"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 name="Line 15"/>
            <p:cNvSpPr>
              <a:spLocks noChangeShapeType="1"/>
            </p:cNvSpPr>
            <p:nvPr/>
          </p:nvSpPr>
          <p:spPr bwMode="auto">
            <a:xfrm>
              <a:off x="1056" y="15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0" name="Line 16"/>
            <p:cNvSpPr>
              <a:spLocks noChangeShapeType="1"/>
            </p:cNvSpPr>
            <p:nvPr/>
          </p:nvSpPr>
          <p:spPr bwMode="auto">
            <a:xfrm>
              <a:off x="1056" y="17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 name="AutoShape 19"/>
            <p:cNvSpPr>
              <a:spLocks noChangeArrowheads="1"/>
            </p:cNvSpPr>
            <p:nvPr/>
          </p:nvSpPr>
          <p:spPr bwMode="auto">
            <a:xfrm rot="5400000">
              <a:off x="2866" y="1478"/>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2" name="Line 20"/>
            <p:cNvSpPr>
              <a:spLocks noChangeShapeType="1"/>
            </p:cNvSpPr>
            <p:nvPr/>
          </p:nvSpPr>
          <p:spPr bwMode="auto">
            <a:xfrm>
              <a:off x="2674" y="1526"/>
              <a:ext cx="1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 name="Line 21"/>
            <p:cNvSpPr>
              <a:spLocks noChangeShapeType="1"/>
            </p:cNvSpPr>
            <p:nvPr/>
          </p:nvSpPr>
          <p:spPr bwMode="auto">
            <a:xfrm>
              <a:off x="2674" y="1526"/>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4" name="Line 22"/>
            <p:cNvSpPr>
              <a:spLocks noChangeShapeType="1"/>
            </p:cNvSpPr>
            <p:nvPr/>
          </p:nvSpPr>
          <p:spPr bwMode="auto">
            <a:xfrm>
              <a:off x="2674" y="1718"/>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 name="Oval 29"/>
            <p:cNvSpPr>
              <a:spLocks noChangeArrowheads="1"/>
            </p:cNvSpPr>
            <p:nvPr/>
          </p:nvSpPr>
          <p:spPr bwMode="auto">
            <a:xfrm>
              <a:off x="1739" y="1673"/>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6" name="Oval 30"/>
            <p:cNvSpPr>
              <a:spLocks noChangeArrowheads="1"/>
            </p:cNvSpPr>
            <p:nvPr/>
          </p:nvSpPr>
          <p:spPr bwMode="auto">
            <a:xfrm>
              <a:off x="3346" y="1670"/>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7" name="Line 32"/>
            <p:cNvSpPr>
              <a:spLocks noChangeShapeType="1"/>
            </p:cNvSpPr>
            <p:nvPr/>
          </p:nvSpPr>
          <p:spPr bwMode="auto">
            <a:xfrm flipH="1" flipV="1">
              <a:off x="850" y="2054"/>
              <a:ext cx="18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 name="Line 33"/>
            <p:cNvSpPr>
              <a:spLocks noChangeShapeType="1"/>
            </p:cNvSpPr>
            <p:nvPr/>
          </p:nvSpPr>
          <p:spPr bwMode="auto">
            <a:xfrm>
              <a:off x="894" y="1251"/>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 name="Text Box 34"/>
            <p:cNvSpPr txBox="1">
              <a:spLocks noChangeArrowheads="1"/>
            </p:cNvSpPr>
            <p:nvPr/>
          </p:nvSpPr>
          <p:spPr bwMode="auto">
            <a:xfrm>
              <a:off x="3010" y="138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40" name="Text Box 36"/>
            <p:cNvSpPr txBox="1">
              <a:spLocks noChangeArrowheads="1"/>
            </p:cNvSpPr>
            <p:nvPr/>
          </p:nvSpPr>
          <p:spPr bwMode="auto">
            <a:xfrm>
              <a:off x="720" y="113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zh-CN" altLang="zh-CN" sz="2000"/>
            </a:p>
          </p:txBody>
        </p:sp>
        <p:sp>
          <p:nvSpPr>
            <p:cNvPr id="41" name="Text Box 38"/>
            <p:cNvSpPr txBox="1">
              <a:spLocks noChangeArrowheads="1"/>
            </p:cNvSpPr>
            <p:nvPr/>
          </p:nvSpPr>
          <p:spPr bwMode="auto">
            <a:xfrm>
              <a:off x="528" y="176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42" name="Line 40"/>
            <p:cNvSpPr>
              <a:spLocks noChangeShapeType="1"/>
            </p:cNvSpPr>
            <p:nvPr/>
          </p:nvSpPr>
          <p:spPr bwMode="auto">
            <a:xfrm flipV="1">
              <a:off x="1079" y="984"/>
              <a:ext cx="74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 name="Text Box 41"/>
            <p:cNvSpPr txBox="1">
              <a:spLocks noChangeArrowheads="1"/>
            </p:cNvSpPr>
            <p:nvPr/>
          </p:nvSpPr>
          <p:spPr bwMode="auto">
            <a:xfrm>
              <a:off x="1296" y="11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a:t>
              </a:r>
            </a:p>
          </p:txBody>
        </p:sp>
        <p:sp>
          <p:nvSpPr>
            <p:cNvPr id="44" name="Text Box 43"/>
            <p:cNvSpPr txBox="1">
              <a:spLocks noChangeArrowheads="1"/>
            </p:cNvSpPr>
            <p:nvPr/>
          </p:nvSpPr>
          <p:spPr bwMode="auto">
            <a:xfrm>
              <a:off x="3072" y="115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endParaRPr kumimoji="1" lang="en-US" altLang="zh-CN" sz="2000" baseline="-25000"/>
            </a:p>
          </p:txBody>
        </p:sp>
        <p:sp>
          <p:nvSpPr>
            <p:cNvPr id="45" name="Oval 44"/>
            <p:cNvSpPr>
              <a:spLocks noChangeArrowheads="1"/>
            </p:cNvSpPr>
            <p:nvPr/>
          </p:nvSpPr>
          <p:spPr bwMode="auto">
            <a:xfrm>
              <a:off x="1027" y="201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46" name="Text Box 46"/>
            <p:cNvSpPr txBox="1">
              <a:spLocks noChangeArrowheads="1"/>
            </p:cNvSpPr>
            <p:nvPr/>
          </p:nvSpPr>
          <p:spPr bwMode="auto">
            <a:xfrm>
              <a:off x="2866" y="114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a:t>
              </a:r>
            </a:p>
          </p:txBody>
        </p:sp>
        <p:sp>
          <p:nvSpPr>
            <p:cNvPr id="47" name="Line 62"/>
            <p:cNvSpPr>
              <a:spLocks noChangeShapeType="1"/>
            </p:cNvSpPr>
            <p:nvPr/>
          </p:nvSpPr>
          <p:spPr bwMode="auto">
            <a:xfrm>
              <a:off x="1081" y="804"/>
              <a:ext cx="3" cy="4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 name="AutoShape 65"/>
            <p:cNvSpPr>
              <a:spLocks noChangeArrowheads="1"/>
            </p:cNvSpPr>
            <p:nvPr/>
          </p:nvSpPr>
          <p:spPr bwMode="auto">
            <a:xfrm>
              <a:off x="2194" y="1142"/>
              <a:ext cx="336" cy="288"/>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9" name="Line 66"/>
            <p:cNvSpPr>
              <a:spLocks noChangeShapeType="1"/>
            </p:cNvSpPr>
            <p:nvPr/>
          </p:nvSpPr>
          <p:spPr bwMode="auto">
            <a:xfrm flipV="1">
              <a:off x="1090" y="806"/>
              <a:ext cx="2784"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 name="Line 67"/>
            <p:cNvSpPr>
              <a:spLocks noChangeShapeType="1"/>
            </p:cNvSpPr>
            <p:nvPr/>
          </p:nvSpPr>
          <p:spPr bwMode="auto">
            <a:xfrm>
              <a:off x="1818" y="980"/>
              <a:ext cx="3" cy="2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Line 68"/>
            <p:cNvSpPr>
              <a:spLocks noChangeShapeType="1"/>
            </p:cNvSpPr>
            <p:nvPr/>
          </p:nvSpPr>
          <p:spPr bwMode="auto">
            <a:xfrm>
              <a:off x="1819" y="1190"/>
              <a:ext cx="36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 name="Line 69"/>
            <p:cNvSpPr>
              <a:spLocks noChangeShapeType="1"/>
            </p:cNvSpPr>
            <p:nvPr/>
          </p:nvSpPr>
          <p:spPr bwMode="auto">
            <a:xfrm>
              <a:off x="2530" y="1286"/>
              <a:ext cx="35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 name="Line 70"/>
            <p:cNvSpPr>
              <a:spLocks noChangeShapeType="1"/>
            </p:cNvSpPr>
            <p:nvPr/>
          </p:nvSpPr>
          <p:spPr bwMode="auto">
            <a:xfrm flipV="1">
              <a:off x="2002" y="950"/>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4" name="AutoShape 71"/>
            <p:cNvSpPr>
              <a:spLocks noChangeArrowheads="1"/>
            </p:cNvSpPr>
            <p:nvPr/>
          </p:nvSpPr>
          <p:spPr bwMode="auto">
            <a:xfrm>
              <a:off x="4039" y="927"/>
              <a:ext cx="336" cy="443"/>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5" name="Line 72"/>
            <p:cNvSpPr>
              <a:spLocks noChangeShapeType="1"/>
            </p:cNvSpPr>
            <p:nvPr/>
          </p:nvSpPr>
          <p:spPr bwMode="auto">
            <a:xfrm>
              <a:off x="2002" y="951"/>
              <a:ext cx="1666"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Line 73"/>
            <p:cNvSpPr>
              <a:spLocks noChangeShapeType="1"/>
            </p:cNvSpPr>
            <p:nvPr/>
          </p:nvSpPr>
          <p:spPr bwMode="auto">
            <a:xfrm>
              <a:off x="3664" y="950"/>
              <a:ext cx="0" cy="1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7" name="Line 74"/>
            <p:cNvSpPr>
              <a:spLocks noChangeShapeType="1"/>
            </p:cNvSpPr>
            <p:nvPr/>
          </p:nvSpPr>
          <p:spPr bwMode="auto">
            <a:xfrm flipV="1">
              <a:off x="3857" y="812"/>
              <a:ext cx="5" cy="20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8" name="Line 75"/>
            <p:cNvSpPr>
              <a:spLocks noChangeShapeType="1"/>
            </p:cNvSpPr>
            <p:nvPr/>
          </p:nvSpPr>
          <p:spPr bwMode="auto">
            <a:xfrm>
              <a:off x="3856" y="1007"/>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9" name="Line 76"/>
            <p:cNvSpPr>
              <a:spLocks noChangeShapeType="1"/>
            </p:cNvSpPr>
            <p:nvPr/>
          </p:nvSpPr>
          <p:spPr bwMode="auto">
            <a:xfrm>
              <a:off x="3664" y="1121"/>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 name="Line 77"/>
            <p:cNvSpPr>
              <a:spLocks noChangeShapeType="1"/>
            </p:cNvSpPr>
            <p:nvPr/>
          </p:nvSpPr>
          <p:spPr bwMode="auto">
            <a:xfrm>
              <a:off x="4381" y="1142"/>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 name="Text Box 78"/>
            <p:cNvSpPr txBox="1">
              <a:spLocks noChangeArrowheads="1"/>
            </p:cNvSpPr>
            <p:nvPr/>
          </p:nvSpPr>
          <p:spPr bwMode="auto">
            <a:xfrm>
              <a:off x="4594" y="85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Z</a:t>
              </a:r>
            </a:p>
          </p:txBody>
        </p:sp>
        <p:sp>
          <p:nvSpPr>
            <p:cNvPr id="62" name="Text Box 79"/>
            <p:cNvSpPr txBox="1">
              <a:spLocks noChangeArrowheads="1"/>
            </p:cNvSpPr>
            <p:nvPr/>
          </p:nvSpPr>
          <p:spPr bwMode="auto">
            <a:xfrm>
              <a:off x="610" y="109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p>
          </p:txBody>
        </p:sp>
        <p:sp>
          <p:nvSpPr>
            <p:cNvPr id="63" name="Oval 80"/>
            <p:cNvSpPr>
              <a:spLocks noChangeArrowheads="1"/>
            </p:cNvSpPr>
            <p:nvPr/>
          </p:nvSpPr>
          <p:spPr bwMode="auto">
            <a:xfrm>
              <a:off x="1042" y="1228"/>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4" name="Oval 81"/>
            <p:cNvSpPr>
              <a:spLocks noChangeArrowheads="1"/>
            </p:cNvSpPr>
            <p:nvPr/>
          </p:nvSpPr>
          <p:spPr bwMode="auto">
            <a:xfrm>
              <a:off x="1974" y="1314"/>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5" name="Oval 82"/>
            <p:cNvSpPr>
              <a:spLocks noChangeArrowheads="1"/>
            </p:cNvSpPr>
            <p:nvPr/>
          </p:nvSpPr>
          <p:spPr bwMode="auto">
            <a:xfrm>
              <a:off x="1051" y="959"/>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6" name="Text Box 103"/>
            <p:cNvSpPr txBox="1">
              <a:spLocks noChangeArrowheads="1"/>
            </p:cNvSpPr>
            <p:nvPr/>
          </p:nvSpPr>
          <p:spPr bwMode="auto">
            <a:xfrm>
              <a:off x="1440" y="1200"/>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endParaRPr kumimoji="1" lang="en-US" altLang="zh-CN" sz="2000" baseline="-25000"/>
            </a:p>
          </p:txBody>
        </p:sp>
        <p:sp>
          <p:nvSpPr>
            <p:cNvPr id="67" name="Text Box 104"/>
            <p:cNvSpPr txBox="1">
              <a:spLocks noChangeArrowheads="1"/>
            </p:cNvSpPr>
            <p:nvPr/>
          </p:nvSpPr>
          <p:spPr bwMode="auto">
            <a:xfrm>
              <a:off x="1440" y="1584"/>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endParaRPr kumimoji="1" lang="en-US" altLang="zh-CN" sz="2000" baseline="-25000"/>
            </a:p>
          </p:txBody>
        </p:sp>
        <p:sp>
          <p:nvSpPr>
            <p:cNvPr id="68" name="Text Box 105"/>
            <p:cNvSpPr txBox="1">
              <a:spLocks noChangeArrowheads="1"/>
            </p:cNvSpPr>
            <p:nvPr/>
          </p:nvSpPr>
          <p:spPr bwMode="auto">
            <a:xfrm>
              <a:off x="3072" y="1584"/>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endParaRPr kumimoji="1" lang="en-US" altLang="zh-CN" sz="2000" baseline="-25000"/>
            </a:p>
          </p:txBody>
        </p:sp>
        <p:sp>
          <p:nvSpPr>
            <p:cNvPr id="69" name="Line 106"/>
            <p:cNvSpPr>
              <a:spLocks noChangeShapeType="1"/>
            </p:cNvSpPr>
            <p:nvPr/>
          </p:nvSpPr>
          <p:spPr bwMode="auto">
            <a:xfrm>
              <a:off x="3154" y="162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0" name="Line 107"/>
            <p:cNvSpPr>
              <a:spLocks noChangeShapeType="1"/>
            </p:cNvSpPr>
            <p:nvPr/>
          </p:nvSpPr>
          <p:spPr bwMode="auto">
            <a:xfrm>
              <a:off x="1536" y="163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77" name="Text Box 43"/>
          <p:cNvSpPr txBox="1">
            <a:spLocks noChangeArrowheads="1"/>
          </p:cNvSpPr>
          <p:nvPr/>
        </p:nvSpPr>
        <p:spPr bwMode="auto">
          <a:xfrm>
            <a:off x="777875" y="3913278"/>
            <a:ext cx="571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当输入信号</a:t>
            </a:r>
            <a:r>
              <a:rPr kumimoji="1" lang="en-US" altLang="zh-CN" sz="2000" dirty="0"/>
              <a:t>X=1111100111</a:t>
            </a:r>
            <a:r>
              <a:rPr kumimoji="1" lang="zh-CN" altLang="en-US" sz="2000" dirty="0"/>
              <a:t>时的响应及波形。</a:t>
            </a:r>
          </a:p>
        </p:txBody>
      </p:sp>
      <p:sp>
        <p:nvSpPr>
          <p:cNvPr id="78" name="Text Box 44"/>
          <p:cNvSpPr txBox="1">
            <a:spLocks noChangeArrowheads="1"/>
          </p:cNvSpPr>
          <p:nvPr/>
        </p:nvSpPr>
        <p:spPr bwMode="auto">
          <a:xfrm>
            <a:off x="625475" y="4599078"/>
            <a:ext cx="7696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r>
              <a:rPr kumimoji="1" lang="en-US" altLang="zh-CN" sz="2000"/>
              <a:t>Q</a:t>
            </a:r>
            <a:r>
              <a:rPr kumimoji="1" lang="en-US" altLang="zh-CN" sz="2000" baseline="-25000"/>
              <a:t>1</a:t>
            </a:r>
            <a:r>
              <a:rPr kumimoji="1" lang="en-US" altLang="zh-CN" sz="2000"/>
              <a:t>=00→ 01→ 10→ 11→ 00→ 01→ 01→ 01→ 10→ 11→ 00</a:t>
            </a:r>
          </a:p>
        </p:txBody>
      </p:sp>
      <p:sp>
        <p:nvSpPr>
          <p:cNvPr id="79" name="Text Box 54"/>
          <p:cNvSpPr txBox="1">
            <a:spLocks noChangeArrowheads="1"/>
          </p:cNvSpPr>
          <p:nvPr/>
        </p:nvSpPr>
        <p:spPr bwMode="auto">
          <a:xfrm>
            <a:off x="2073275" y="4370478"/>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F3300"/>
                </a:solidFill>
              </a:rPr>
              <a:t>1</a:t>
            </a:r>
          </a:p>
        </p:txBody>
      </p:sp>
      <p:sp>
        <p:nvSpPr>
          <p:cNvPr id="80" name="Text Box 55"/>
          <p:cNvSpPr txBox="1">
            <a:spLocks noChangeArrowheads="1"/>
          </p:cNvSpPr>
          <p:nvPr/>
        </p:nvSpPr>
        <p:spPr bwMode="auto">
          <a:xfrm>
            <a:off x="2606675" y="4370478"/>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F3300"/>
                </a:solidFill>
              </a:rPr>
              <a:t>1</a:t>
            </a:r>
          </a:p>
        </p:txBody>
      </p:sp>
      <p:sp>
        <p:nvSpPr>
          <p:cNvPr id="81" name="Text Box 56"/>
          <p:cNvSpPr txBox="1">
            <a:spLocks noChangeArrowheads="1"/>
          </p:cNvSpPr>
          <p:nvPr/>
        </p:nvSpPr>
        <p:spPr bwMode="auto">
          <a:xfrm>
            <a:off x="3216275" y="4370478"/>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F3300"/>
                </a:solidFill>
              </a:rPr>
              <a:t>1</a:t>
            </a:r>
          </a:p>
        </p:txBody>
      </p:sp>
      <p:sp>
        <p:nvSpPr>
          <p:cNvPr id="82" name="Text Box 57"/>
          <p:cNvSpPr txBox="1">
            <a:spLocks noChangeArrowheads="1"/>
          </p:cNvSpPr>
          <p:nvPr/>
        </p:nvSpPr>
        <p:spPr bwMode="auto">
          <a:xfrm>
            <a:off x="3749675" y="4370478"/>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F3300"/>
                </a:solidFill>
              </a:rPr>
              <a:t>1</a:t>
            </a:r>
          </a:p>
        </p:txBody>
      </p:sp>
      <p:sp>
        <p:nvSpPr>
          <p:cNvPr id="83" name="Text Box 58"/>
          <p:cNvSpPr txBox="1">
            <a:spLocks noChangeArrowheads="1"/>
          </p:cNvSpPr>
          <p:nvPr/>
        </p:nvSpPr>
        <p:spPr bwMode="auto">
          <a:xfrm>
            <a:off x="4359275" y="4370478"/>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F3300"/>
                </a:solidFill>
              </a:rPr>
              <a:t>1</a:t>
            </a:r>
          </a:p>
        </p:txBody>
      </p:sp>
      <p:sp>
        <p:nvSpPr>
          <p:cNvPr id="84" name="Text Box 59"/>
          <p:cNvSpPr txBox="1">
            <a:spLocks noChangeArrowheads="1"/>
          </p:cNvSpPr>
          <p:nvPr/>
        </p:nvSpPr>
        <p:spPr bwMode="auto">
          <a:xfrm>
            <a:off x="4892675" y="4370478"/>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F3300"/>
                </a:solidFill>
              </a:rPr>
              <a:t>0</a:t>
            </a:r>
          </a:p>
        </p:txBody>
      </p:sp>
      <p:sp>
        <p:nvSpPr>
          <p:cNvPr id="85" name="Text Box 60"/>
          <p:cNvSpPr txBox="1">
            <a:spLocks noChangeArrowheads="1"/>
          </p:cNvSpPr>
          <p:nvPr/>
        </p:nvSpPr>
        <p:spPr bwMode="auto">
          <a:xfrm>
            <a:off x="5502275" y="4370478"/>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F3300"/>
                </a:solidFill>
              </a:rPr>
              <a:t>0</a:t>
            </a:r>
          </a:p>
        </p:txBody>
      </p:sp>
      <p:sp>
        <p:nvSpPr>
          <p:cNvPr id="86" name="Text Box 61"/>
          <p:cNvSpPr txBox="1">
            <a:spLocks noChangeArrowheads="1"/>
          </p:cNvSpPr>
          <p:nvPr/>
        </p:nvSpPr>
        <p:spPr bwMode="auto">
          <a:xfrm>
            <a:off x="6035675" y="4370478"/>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F3300"/>
                </a:solidFill>
              </a:rPr>
              <a:t>1</a:t>
            </a:r>
          </a:p>
        </p:txBody>
      </p:sp>
      <p:sp>
        <p:nvSpPr>
          <p:cNvPr id="87" name="Text Box 62"/>
          <p:cNvSpPr txBox="1">
            <a:spLocks noChangeArrowheads="1"/>
          </p:cNvSpPr>
          <p:nvPr/>
        </p:nvSpPr>
        <p:spPr bwMode="auto">
          <a:xfrm>
            <a:off x="6569075" y="4370478"/>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F3300"/>
                </a:solidFill>
              </a:rPr>
              <a:t>1</a:t>
            </a:r>
          </a:p>
        </p:txBody>
      </p:sp>
      <p:sp>
        <p:nvSpPr>
          <p:cNvPr id="88" name="Text Box 63"/>
          <p:cNvSpPr txBox="1">
            <a:spLocks noChangeArrowheads="1"/>
          </p:cNvSpPr>
          <p:nvPr/>
        </p:nvSpPr>
        <p:spPr bwMode="auto">
          <a:xfrm>
            <a:off x="7178675" y="4370478"/>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F3300"/>
                </a:solidFill>
              </a:rPr>
              <a:t>1</a:t>
            </a:r>
          </a:p>
        </p:txBody>
      </p:sp>
      <p:grpSp>
        <p:nvGrpSpPr>
          <p:cNvPr id="89" name="Group 42"/>
          <p:cNvGrpSpPr>
            <a:grpSpLocks/>
          </p:cNvGrpSpPr>
          <p:nvPr/>
        </p:nvGrpSpPr>
        <p:grpSpPr bwMode="auto">
          <a:xfrm>
            <a:off x="1441862" y="4995953"/>
            <a:ext cx="5311775" cy="1962790"/>
            <a:chOff x="1056" y="1296"/>
            <a:chExt cx="3888" cy="2112"/>
          </a:xfrm>
        </p:grpSpPr>
        <p:sp>
          <p:nvSpPr>
            <p:cNvPr id="90" name="Rectangle 40"/>
            <p:cNvSpPr>
              <a:spLocks noChangeArrowheads="1"/>
            </p:cNvSpPr>
            <p:nvPr/>
          </p:nvSpPr>
          <p:spPr bwMode="auto">
            <a:xfrm>
              <a:off x="1056" y="1296"/>
              <a:ext cx="3888" cy="2112"/>
            </a:xfrm>
            <a:prstGeom prst="rect">
              <a:avLst/>
            </a:prstGeom>
            <a:solidFill>
              <a:schemeClr val="bg1"/>
            </a:solidFill>
            <a:ln w="19050">
              <a:solidFill>
                <a:schemeClr val="bg1"/>
              </a:solidFill>
              <a:miter lim="800000"/>
              <a:headEnd/>
              <a:tailEnd/>
            </a:ln>
          </p:spPr>
          <p:txBody>
            <a:bodyPr wrap="none" lIns="90000" tIns="46800" rIns="90000" bIns="46800" anchor="ctr"/>
            <a:lstStyle/>
            <a:p>
              <a:endParaRPr lang="zh-CN" altLang="en-US"/>
            </a:p>
          </p:txBody>
        </p:sp>
        <p:pic>
          <p:nvPicPr>
            <p:cNvPr id="91" name="Picture 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 y="1296"/>
              <a:ext cx="3888" cy="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sp>
        <p:nvSpPr>
          <p:cNvPr id="92" name="Text Box 46"/>
          <p:cNvSpPr txBox="1">
            <a:spLocks noChangeArrowheads="1"/>
          </p:cNvSpPr>
          <p:nvPr/>
        </p:nvSpPr>
        <p:spPr bwMode="auto">
          <a:xfrm>
            <a:off x="142876" y="5139114"/>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rgbClr val="FF3300"/>
                </a:solidFill>
              </a:rPr>
              <a:t>上升沿触发</a:t>
            </a:r>
          </a:p>
        </p:txBody>
      </p:sp>
      <p:sp>
        <p:nvSpPr>
          <p:cNvPr id="93" name="Line 41"/>
          <p:cNvSpPr>
            <a:spLocks noChangeShapeType="1"/>
          </p:cNvSpPr>
          <p:nvPr/>
        </p:nvSpPr>
        <p:spPr bwMode="auto">
          <a:xfrm>
            <a:off x="2034090" y="5170623"/>
            <a:ext cx="12294" cy="1645612"/>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4" name="Line 41"/>
          <p:cNvSpPr>
            <a:spLocks noChangeShapeType="1"/>
          </p:cNvSpPr>
          <p:nvPr/>
        </p:nvSpPr>
        <p:spPr bwMode="auto">
          <a:xfrm>
            <a:off x="2516998" y="5245904"/>
            <a:ext cx="12294" cy="1645612"/>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5" name="Line 41"/>
          <p:cNvSpPr>
            <a:spLocks noChangeShapeType="1"/>
          </p:cNvSpPr>
          <p:nvPr/>
        </p:nvSpPr>
        <p:spPr bwMode="auto">
          <a:xfrm>
            <a:off x="2979703" y="5212853"/>
            <a:ext cx="12294" cy="1645612"/>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Tree>
    <p:extLst>
      <p:ext uri="{BB962C8B-B14F-4D97-AF65-F5344CB8AC3E}">
        <p14:creationId xmlns:p14="http://schemas.microsoft.com/office/powerpoint/2010/main" val="40278767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sp>
        <p:nvSpPr>
          <p:cNvPr id="5" name="内容占位符 4"/>
          <p:cNvSpPr>
            <a:spLocks noGrp="1"/>
          </p:cNvSpPr>
          <p:nvPr>
            <p:ph idx="1"/>
          </p:nvPr>
        </p:nvSpPr>
        <p:spPr>
          <a:xfrm>
            <a:off x="0" y="412791"/>
            <a:ext cx="8690747" cy="5730789"/>
          </a:xfrm>
        </p:spPr>
        <p:txBody>
          <a:bodyPr/>
          <a:lstStyle/>
          <a:p>
            <a:r>
              <a:rPr kumimoji="1" lang="zh-CN" altLang="en-US" sz="2400" dirty="0"/>
              <a:t>时序电路的分析：</a:t>
            </a:r>
            <a:endParaRPr lang="zh-CN" altLang="en-US" sz="2400" dirty="0"/>
          </a:p>
        </p:txBody>
      </p:sp>
      <p:sp>
        <p:nvSpPr>
          <p:cNvPr id="93" name="Text Box 4"/>
          <p:cNvSpPr txBox="1">
            <a:spLocks noChangeArrowheads="1"/>
          </p:cNvSpPr>
          <p:nvPr/>
        </p:nvSpPr>
        <p:spPr bwMode="auto">
          <a:xfrm>
            <a:off x="369640" y="1009649"/>
            <a:ext cx="6182492" cy="525401"/>
          </a:xfrm>
          <a:prstGeom prst="rect">
            <a:avLst/>
          </a:prstGeom>
          <a:ln/>
        </p:spPr>
        <p:style>
          <a:lnRef idx="2">
            <a:schemeClr val="accent6"/>
          </a:lnRef>
          <a:fillRef idx="1">
            <a:schemeClr val="lt1"/>
          </a:fillRef>
          <a:effectRef idx="0">
            <a:schemeClr val="accent6"/>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dirty="0"/>
              <a:t>同步时序逻辑电路分析步骤：</a:t>
            </a:r>
          </a:p>
        </p:txBody>
      </p:sp>
      <p:sp>
        <p:nvSpPr>
          <p:cNvPr id="94" name="Text Box 5"/>
          <p:cNvSpPr txBox="1">
            <a:spLocks noChangeArrowheads="1"/>
          </p:cNvSpPr>
          <p:nvPr/>
        </p:nvSpPr>
        <p:spPr bwMode="auto">
          <a:xfrm>
            <a:off x="601959" y="1943901"/>
            <a:ext cx="7169869"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dirty="0"/>
              <a:t>1</a:t>
            </a:r>
            <a:r>
              <a:rPr kumimoji="1" lang="zh-CN" altLang="en-US" dirty="0"/>
              <a:t>、分清电路。确定输入、输出信号</a:t>
            </a:r>
          </a:p>
        </p:txBody>
      </p:sp>
      <p:sp>
        <p:nvSpPr>
          <p:cNvPr id="95" name="Text Box 6"/>
          <p:cNvSpPr txBox="1">
            <a:spLocks noChangeArrowheads="1"/>
          </p:cNvSpPr>
          <p:nvPr/>
        </p:nvSpPr>
        <p:spPr bwMode="auto">
          <a:xfrm>
            <a:off x="601960" y="2694048"/>
            <a:ext cx="3299956"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dirty="0"/>
              <a:t>2</a:t>
            </a:r>
            <a:r>
              <a:rPr kumimoji="1" lang="zh-CN" altLang="en-US" dirty="0"/>
              <a:t>、列出三个方程。</a:t>
            </a:r>
          </a:p>
        </p:txBody>
      </p:sp>
      <p:sp>
        <p:nvSpPr>
          <p:cNvPr id="96" name="Text Box 7"/>
          <p:cNvSpPr txBox="1">
            <a:spLocks noChangeArrowheads="1"/>
          </p:cNvSpPr>
          <p:nvPr/>
        </p:nvSpPr>
        <p:spPr bwMode="auto">
          <a:xfrm>
            <a:off x="3601277" y="2758310"/>
            <a:ext cx="4043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激励方程、输出方程、状态方程</a:t>
            </a:r>
          </a:p>
        </p:txBody>
      </p:sp>
      <p:sp>
        <p:nvSpPr>
          <p:cNvPr id="97" name="Text Box 8"/>
          <p:cNvSpPr txBox="1">
            <a:spLocks noChangeArrowheads="1"/>
          </p:cNvSpPr>
          <p:nvPr/>
        </p:nvSpPr>
        <p:spPr bwMode="auto">
          <a:xfrm>
            <a:off x="601960" y="3413948"/>
            <a:ext cx="4441043"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dirty="0"/>
              <a:t>3</a:t>
            </a:r>
            <a:r>
              <a:rPr kumimoji="1" lang="zh-CN" altLang="en-US" dirty="0"/>
              <a:t>、写出状态转换真值表。</a:t>
            </a:r>
          </a:p>
        </p:txBody>
      </p:sp>
      <p:sp>
        <p:nvSpPr>
          <p:cNvPr id="98" name="Text Box 10"/>
          <p:cNvSpPr txBox="1">
            <a:spLocks noChangeArrowheads="1"/>
          </p:cNvSpPr>
          <p:nvPr/>
        </p:nvSpPr>
        <p:spPr bwMode="auto">
          <a:xfrm>
            <a:off x="601960" y="4149048"/>
            <a:ext cx="388459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dirty="0"/>
              <a:t>4</a:t>
            </a:r>
            <a:r>
              <a:rPr kumimoji="1" lang="zh-CN" altLang="en-US" dirty="0"/>
              <a:t>、画出状态转换图。</a:t>
            </a:r>
          </a:p>
        </p:txBody>
      </p:sp>
      <p:sp>
        <p:nvSpPr>
          <p:cNvPr id="99" name="Text Box 11"/>
          <p:cNvSpPr txBox="1">
            <a:spLocks noChangeArrowheads="1"/>
          </p:cNvSpPr>
          <p:nvPr/>
        </p:nvSpPr>
        <p:spPr bwMode="auto">
          <a:xfrm>
            <a:off x="601960" y="4959102"/>
            <a:ext cx="28956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dirty="0"/>
              <a:t>5</a:t>
            </a:r>
            <a:r>
              <a:rPr kumimoji="1" lang="zh-CN" altLang="en-US" dirty="0"/>
              <a:t>、描述逻辑功能。</a:t>
            </a:r>
          </a:p>
        </p:txBody>
      </p:sp>
      <p:sp>
        <p:nvSpPr>
          <p:cNvPr id="100" name="AutoShape 12"/>
          <p:cNvSpPr>
            <a:spLocks noChangeArrowheads="1"/>
          </p:cNvSpPr>
          <p:nvPr/>
        </p:nvSpPr>
        <p:spPr bwMode="auto">
          <a:xfrm>
            <a:off x="4929249" y="3533564"/>
            <a:ext cx="4191000" cy="914400"/>
          </a:xfrm>
          <a:prstGeom prst="cloudCallout">
            <a:avLst>
              <a:gd name="adj1" fmla="val -24773"/>
              <a:gd name="adj2" fmla="val -98611"/>
            </a:avLst>
          </a:prstGeom>
          <a:solidFill>
            <a:srgbClr val="EAEAEA"/>
          </a:solidFill>
          <a:ln w="19050">
            <a:solidFill>
              <a:srgbClr val="FF3300"/>
            </a:solidFill>
            <a:round/>
            <a:headEnd/>
            <a:tailEnd/>
          </a:ln>
        </p:spPr>
        <p:txBody>
          <a:bodyPr lIns="90000" tIns="46800" rIns="90000" bIns="46800" anchor="ctr"/>
          <a:lstStyle/>
          <a:p>
            <a:pPr eaLnBrk="1" hangingPunct="1">
              <a:spcBef>
                <a:spcPct val="0"/>
              </a:spcBef>
            </a:pPr>
            <a:r>
              <a:rPr kumimoji="1" lang="zh-CN" altLang="en-US" sz="2000" dirty="0">
                <a:solidFill>
                  <a:schemeClr val="tx1"/>
                </a:solidFill>
              </a:rPr>
              <a:t>根据特征方程</a:t>
            </a:r>
          </a:p>
          <a:p>
            <a:pPr eaLnBrk="1" hangingPunct="1">
              <a:spcBef>
                <a:spcPct val="0"/>
              </a:spcBef>
            </a:pPr>
            <a:r>
              <a:rPr kumimoji="1" lang="zh-CN" altLang="en-US" sz="2000" dirty="0">
                <a:solidFill>
                  <a:schemeClr val="tx1"/>
                </a:solidFill>
              </a:rPr>
              <a:t>（ </a:t>
            </a:r>
            <a:r>
              <a:rPr kumimoji="1" lang="en-US" altLang="zh-CN" sz="2000" dirty="0">
                <a:solidFill>
                  <a:schemeClr val="tx1"/>
                </a:solidFill>
              </a:rPr>
              <a:t>SR </a:t>
            </a:r>
            <a:r>
              <a:rPr kumimoji="1" lang="zh-CN" altLang="en-US" sz="2000" dirty="0">
                <a:solidFill>
                  <a:schemeClr val="tx1"/>
                </a:solidFill>
              </a:rPr>
              <a:t>、</a:t>
            </a:r>
            <a:r>
              <a:rPr kumimoji="1" lang="en-US" altLang="zh-CN" sz="2000" dirty="0">
                <a:solidFill>
                  <a:schemeClr val="tx1"/>
                </a:solidFill>
              </a:rPr>
              <a:t>D</a:t>
            </a:r>
            <a:r>
              <a:rPr kumimoji="1" lang="zh-CN" altLang="en-US" sz="2000" dirty="0">
                <a:solidFill>
                  <a:schemeClr val="tx1"/>
                </a:solidFill>
              </a:rPr>
              <a:t>、</a:t>
            </a:r>
            <a:r>
              <a:rPr kumimoji="1" lang="en-US" altLang="zh-CN" sz="2000" dirty="0">
                <a:solidFill>
                  <a:schemeClr val="tx1"/>
                </a:solidFill>
              </a:rPr>
              <a:t>JK</a:t>
            </a:r>
            <a:r>
              <a:rPr kumimoji="1" lang="zh-CN" altLang="en-US" sz="2000" dirty="0">
                <a:solidFill>
                  <a:schemeClr val="tx1"/>
                </a:solidFill>
              </a:rPr>
              <a:t>、</a:t>
            </a:r>
            <a:r>
              <a:rPr kumimoji="1" lang="en-US" altLang="zh-CN" sz="2000" dirty="0">
                <a:solidFill>
                  <a:schemeClr val="tx1"/>
                </a:solidFill>
              </a:rPr>
              <a:t>T</a:t>
            </a:r>
            <a:r>
              <a:rPr kumimoji="1" lang="zh-CN" altLang="en-US" sz="2000" dirty="0">
                <a:solidFill>
                  <a:schemeClr val="tx1"/>
                </a:solidFill>
              </a:rPr>
              <a:t>）</a:t>
            </a:r>
          </a:p>
        </p:txBody>
      </p:sp>
    </p:spTree>
    <p:extLst>
      <p:ext uri="{BB962C8B-B14F-4D97-AF65-F5344CB8AC3E}">
        <p14:creationId xmlns:p14="http://schemas.microsoft.com/office/powerpoint/2010/main" val="14794404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0" y="6434125"/>
            <a:ext cx="9144000" cy="388120"/>
          </a:xfrm>
        </p:spPr>
        <p:style>
          <a:lnRef idx="2">
            <a:schemeClr val="accent3"/>
          </a:lnRef>
          <a:fillRef idx="1">
            <a:schemeClr val="lt1"/>
          </a:fillRef>
          <a:effectRef idx="0">
            <a:schemeClr val="accent3"/>
          </a:effectRef>
          <a:fontRef idx="minor">
            <a:schemeClr val="dk1"/>
          </a:fontRef>
        </p:style>
        <p:txBody>
          <a:bodyPr/>
          <a:lstStyle/>
          <a:p>
            <a:r>
              <a:rPr lang="en-US" altLang="zh-CN" dirty="0"/>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sp>
        <p:nvSpPr>
          <p:cNvPr id="5" name="内容占位符 4"/>
          <p:cNvSpPr>
            <a:spLocks noGrp="1"/>
          </p:cNvSpPr>
          <p:nvPr>
            <p:ph idx="1"/>
          </p:nvPr>
        </p:nvSpPr>
        <p:spPr>
          <a:xfrm>
            <a:off x="68906" y="468513"/>
            <a:ext cx="8690747" cy="5730789"/>
          </a:xfrm>
        </p:spPr>
        <p:txBody>
          <a:bodyPr/>
          <a:lstStyle/>
          <a:p>
            <a:r>
              <a:rPr kumimoji="1" lang="zh-CN" altLang="en-US" sz="2400" dirty="0"/>
              <a:t>时序电路的分析：</a:t>
            </a:r>
            <a:endParaRPr lang="zh-CN" altLang="en-US" sz="2400" dirty="0"/>
          </a:p>
        </p:txBody>
      </p:sp>
      <p:grpSp>
        <p:nvGrpSpPr>
          <p:cNvPr id="12" name="Group 84"/>
          <p:cNvGrpSpPr>
            <a:grpSpLocks/>
          </p:cNvGrpSpPr>
          <p:nvPr/>
        </p:nvGrpSpPr>
        <p:grpSpPr bwMode="auto">
          <a:xfrm>
            <a:off x="304800" y="865188"/>
            <a:ext cx="1066800" cy="406400"/>
            <a:chOff x="240" y="480"/>
            <a:chExt cx="1488" cy="256"/>
          </a:xfrm>
        </p:grpSpPr>
        <p:sp>
          <p:nvSpPr>
            <p:cNvPr id="13"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2</a:t>
              </a:r>
            </a:p>
          </p:txBody>
        </p:sp>
        <p:sp>
          <p:nvSpPr>
            <p:cNvPr id="14"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20" name="Text Box 54"/>
          <p:cNvSpPr txBox="1">
            <a:spLocks noChangeArrowheads="1"/>
          </p:cNvSpPr>
          <p:nvPr/>
        </p:nvSpPr>
        <p:spPr bwMode="auto">
          <a:xfrm>
            <a:off x="1371600" y="854721"/>
            <a:ext cx="297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试分析电路逻辑功能。</a:t>
            </a:r>
          </a:p>
        </p:txBody>
      </p:sp>
      <p:grpSp>
        <p:nvGrpSpPr>
          <p:cNvPr id="21" name="Group 78"/>
          <p:cNvGrpSpPr>
            <a:grpSpLocks/>
          </p:cNvGrpSpPr>
          <p:nvPr/>
        </p:nvGrpSpPr>
        <p:grpSpPr bwMode="auto">
          <a:xfrm>
            <a:off x="1488156" y="1078864"/>
            <a:ext cx="6507163" cy="2255044"/>
            <a:chOff x="32" y="576"/>
            <a:chExt cx="4576" cy="2031"/>
          </a:xfrm>
        </p:grpSpPr>
        <p:sp>
          <p:nvSpPr>
            <p:cNvPr id="22" name="Text Box 5"/>
            <p:cNvSpPr txBox="1">
              <a:spLocks noChangeArrowheads="1"/>
            </p:cNvSpPr>
            <p:nvPr/>
          </p:nvSpPr>
          <p:spPr bwMode="auto">
            <a:xfrm>
              <a:off x="2976" y="158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23" name="Rectangle 6"/>
            <p:cNvSpPr>
              <a:spLocks noChangeArrowheads="1"/>
            </p:cNvSpPr>
            <p:nvPr/>
          </p:nvSpPr>
          <p:spPr bwMode="auto">
            <a:xfrm>
              <a:off x="1200" y="132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4" name="Rectangle 7"/>
            <p:cNvSpPr>
              <a:spLocks noChangeArrowheads="1"/>
            </p:cNvSpPr>
            <p:nvPr/>
          </p:nvSpPr>
          <p:spPr bwMode="auto">
            <a:xfrm>
              <a:off x="2818" y="1334"/>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5" name="Line 8"/>
            <p:cNvSpPr>
              <a:spLocks noChangeShapeType="1"/>
            </p:cNvSpPr>
            <p:nvPr/>
          </p:nvSpPr>
          <p:spPr bwMode="auto">
            <a:xfrm flipV="1">
              <a:off x="684" y="1067"/>
              <a:ext cx="157"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 name="Line 9"/>
            <p:cNvSpPr>
              <a:spLocks noChangeShapeType="1"/>
            </p:cNvSpPr>
            <p:nvPr/>
          </p:nvSpPr>
          <p:spPr bwMode="auto">
            <a:xfrm>
              <a:off x="3591" y="1479"/>
              <a:ext cx="1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 name="Line 12"/>
            <p:cNvSpPr>
              <a:spLocks noChangeShapeType="1"/>
            </p:cNvSpPr>
            <p:nvPr/>
          </p:nvSpPr>
          <p:spPr bwMode="auto">
            <a:xfrm>
              <a:off x="4112" y="777"/>
              <a:ext cx="5" cy="70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 name="Line 16"/>
            <p:cNvSpPr>
              <a:spLocks noChangeShapeType="1"/>
            </p:cNvSpPr>
            <p:nvPr/>
          </p:nvSpPr>
          <p:spPr bwMode="auto">
            <a:xfrm>
              <a:off x="3456" y="768"/>
              <a:ext cx="0" cy="6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 name="Oval 18"/>
            <p:cNvSpPr>
              <a:spLocks noChangeArrowheads="1"/>
            </p:cNvSpPr>
            <p:nvPr/>
          </p:nvSpPr>
          <p:spPr bwMode="auto">
            <a:xfrm>
              <a:off x="1142" y="1874"/>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0" name="Oval 19"/>
            <p:cNvSpPr>
              <a:spLocks noChangeArrowheads="1"/>
            </p:cNvSpPr>
            <p:nvPr/>
          </p:nvSpPr>
          <p:spPr bwMode="auto">
            <a:xfrm>
              <a:off x="2749" y="187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1" name="Line 21"/>
            <p:cNvSpPr>
              <a:spLocks noChangeShapeType="1"/>
            </p:cNvSpPr>
            <p:nvPr/>
          </p:nvSpPr>
          <p:spPr bwMode="auto">
            <a:xfrm>
              <a:off x="956" y="1443"/>
              <a:ext cx="25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2" name="Text Box 22"/>
            <p:cNvSpPr txBox="1">
              <a:spLocks noChangeArrowheads="1"/>
            </p:cNvSpPr>
            <p:nvPr/>
          </p:nvSpPr>
          <p:spPr bwMode="auto">
            <a:xfrm>
              <a:off x="1344" y="158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33" name="Text Box 24"/>
            <p:cNvSpPr txBox="1">
              <a:spLocks noChangeArrowheads="1"/>
            </p:cNvSpPr>
            <p:nvPr/>
          </p:nvSpPr>
          <p:spPr bwMode="auto">
            <a:xfrm>
              <a:off x="3744" y="216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34" name="Text Box 25"/>
            <p:cNvSpPr txBox="1">
              <a:spLocks noChangeArrowheads="1"/>
            </p:cNvSpPr>
            <p:nvPr/>
          </p:nvSpPr>
          <p:spPr bwMode="auto">
            <a:xfrm>
              <a:off x="2496" y="1200"/>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p>
          </p:txBody>
        </p:sp>
        <p:sp>
          <p:nvSpPr>
            <p:cNvPr id="35" name="Text Box 27"/>
            <p:cNvSpPr txBox="1">
              <a:spLocks noChangeArrowheads="1"/>
            </p:cNvSpPr>
            <p:nvPr/>
          </p:nvSpPr>
          <p:spPr bwMode="auto">
            <a:xfrm>
              <a:off x="1422" y="136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36" name="Text Box 28"/>
            <p:cNvSpPr txBox="1">
              <a:spLocks noChangeArrowheads="1"/>
            </p:cNvSpPr>
            <p:nvPr/>
          </p:nvSpPr>
          <p:spPr bwMode="auto">
            <a:xfrm>
              <a:off x="864" y="1440"/>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p>
          </p:txBody>
        </p:sp>
        <p:sp>
          <p:nvSpPr>
            <p:cNvPr id="37" name="AutoShape 10"/>
            <p:cNvSpPr>
              <a:spLocks noChangeArrowheads="1"/>
            </p:cNvSpPr>
            <p:nvPr/>
          </p:nvSpPr>
          <p:spPr bwMode="auto">
            <a:xfrm rot="16200000" flipH="1">
              <a:off x="3197" y="1683"/>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8" name="Line 11"/>
            <p:cNvSpPr>
              <a:spLocks noChangeShapeType="1"/>
            </p:cNvSpPr>
            <p:nvPr/>
          </p:nvSpPr>
          <p:spPr bwMode="auto">
            <a:xfrm flipH="1" flipV="1">
              <a:off x="3346" y="1737"/>
              <a:ext cx="139"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 name="Line 13"/>
            <p:cNvSpPr>
              <a:spLocks noChangeShapeType="1"/>
            </p:cNvSpPr>
            <p:nvPr/>
          </p:nvSpPr>
          <p:spPr bwMode="auto">
            <a:xfrm flipH="1">
              <a:off x="3486" y="1740"/>
              <a:ext cx="0" cy="5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 name="AutoShape 14"/>
            <p:cNvSpPr>
              <a:spLocks noChangeArrowheads="1"/>
            </p:cNvSpPr>
            <p:nvPr/>
          </p:nvSpPr>
          <p:spPr bwMode="auto">
            <a:xfrm rot="16200000" flipH="1">
              <a:off x="1579" y="1689"/>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1" name="Line 15"/>
            <p:cNvSpPr>
              <a:spLocks noChangeShapeType="1"/>
            </p:cNvSpPr>
            <p:nvPr/>
          </p:nvSpPr>
          <p:spPr bwMode="auto">
            <a:xfrm flipH="1">
              <a:off x="1743" y="1737"/>
              <a:ext cx="2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 name="Line 17"/>
            <p:cNvSpPr>
              <a:spLocks noChangeShapeType="1"/>
            </p:cNvSpPr>
            <p:nvPr/>
          </p:nvSpPr>
          <p:spPr bwMode="auto">
            <a:xfrm>
              <a:off x="1954" y="1728"/>
              <a:ext cx="4" cy="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 name="Line 20"/>
            <p:cNvSpPr>
              <a:spLocks noChangeShapeType="1"/>
            </p:cNvSpPr>
            <p:nvPr/>
          </p:nvSpPr>
          <p:spPr bwMode="auto">
            <a:xfrm flipV="1">
              <a:off x="1959" y="2247"/>
              <a:ext cx="17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 name="Oval 29"/>
            <p:cNvSpPr>
              <a:spLocks noChangeArrowheads="1"/>
            </p:cNvSpPr>
            <p:nvPr/>
          </p:nvSpPr>
          <p:spPr bwMode="auto">
            <a:xfrm flipH="1">
              <a:off x="3467" y="2221"/>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45" name="Text Box 30"/>
            <p:cNvSpPr txBox="1">
              <a:spLocks noChangeArrowheads="1"/>
            </p:cNvSpPr>
            <p:nvPr/>
          </p:nvSpPr>
          <p:spPr bwMode="auto">
            <a:xfrm>
              <a:off x="3072" y="139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46" name="Line 31"/>
            <p:cNvSpPr>
              <a:spLocks noChangeShapeType="1"/>
            </p:cNvSpPr>
            <p:nvPr/>
          </p:nvSpPr>
          <p:spPr bwMode="auto">
            <a:xfrm flipH="1">
              <a:off x="828" y="1072"/>
              <a:ext cx="6" cy="153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7" name="Line 33"/>
            <p:cNvSpPr>
              <a:spLocks noChangeShapeType="1"/>
            </p:cNvSpPr>
            <p:nvPr/>
          </p:nvSpPr>
          <p:spPr bwMode="auto">
            <a:xfrm flipV="1">
              <a:off x="831" y="2580"/>
              <a:ext cx="17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 name="Line 34"/>
            <p:cNvSpPr>
              <a:spLocks noChangeShapeType="1"/>
            </p:cNvSpPr>
            <p:nvPr/>
          </p:nvSpPr>
          <p:spPr bwMode="auto">
            <a:xfrm>
              <a:off x="1817" y="1970"/>
              <a:ext cx="3" cy="5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 name="Line 35"/>
            <p:cNvSpPr>
              <a:spLocks noChangeShapeType="1"/>
            </p:cNvSpPr>
            <p:nvPr/>
          </p:nvSpPr>
          <p:spPr bwMode="auto">
            <a:xfrm>
              <a:off x="1680" y="139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 name="Line 36"/>
            <p:cNvSpPr>
              <a:spLocks noChangeShapeType="1"/>
            </p:cNvSpPr>
            <p:nvPr/>
          </p:nvSpPr>
          <p:spPr bwMode="auto">
            <a:xfrm flipV="1">
              <a:off x="1686" y="1478"/>
              <a:ext cx="1151"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Line 37"/>
            <p:cNvSpPr>
              <a:spLocks noChangeShapeType="1"/>
            </p:cNvSpPr>
            <p:nvPr/>
          </p:nvSpPr>
          <p:spPr bwMode="auto">
            <a:xfrm flipH="1" flipV="1">
              <a:off x="3591" y="1483"/>
              <a:ext cx="2" cy="9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 name="AutoShape 38"/>
            <p:cNvSpPr>
              <a:spLocks noChangeArrowheads="1"/>
            </p:cNvSpPr>
            <p:nvPr/>
          </p:nvSpPr>
          <p:spPr bwMode="auto">
            <a:xfrm flipH="1">
              <a:off x="347" y="691"/>
              <a:ext cx="336" cy="443"/>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3" name="Line 40"/>
            <p:cNvSpPr>
              <a:spLocks noChangeShapeType="1"/>
            </p:cNvSpPr>
            <p:nvPr/>
          </p:nvSpPr>
          <p:spPr bwMode="auto">
            <a:xfrm flipH="1">
              <a:off x="980" y="1912"/>
              <a:ext cx="0" cy="4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4" name="Line 41"/>
            <p:cNvSpPr>
              <a:spLocks noChangeShapeType="1"/>
            </p:cNvSpPr>
            <p:nvPr/>
          </p:nvSpPr>
          <p:spPr bwMode="auto">
            <a:xfrm flipH="1" flipV="1">
              <a:off x="3406" y="1548"/>
              <a:ext cx="2" cy="80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5" name="Line 42"/>
            <p:cNvSpPr>
              <a:spLocks noChangeShapeType="1"/>
            </p:cNvSpPr>
            <p:nvPr/>
          </p:nvSpPr>
          <p:spPr bwMode="auto">
            <a:xfrm flipH="1">
              <a:off x="700" y="768"/>
              <a:ext cx="341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Line 43"/>
            <p:cNvSpPr>
              <a:spLocks noChangeShapeType="1"/>
            </p:cNvSpPr>
            <p:nvPr/>
          </p:nvSpPr>
          <p:spPr bwMode="auto">
            <a:xfrm flipH="1" flipV="1">
              <a:off x="699" y="912"/>
              <a:ext cx="283"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7" name="Line 44"/>
            <p:cNvSpPr>
              <a:spLocks noChangeShapeType="1"/>
            </p:cNvSpPr>
            <p:nvPr/>
          </p:nvSpPr>
          <p:spPr bwMode="auto">
            <a:xfrm flipH="1">
              <a:off x="86" y="906"/>
              <a:ext cx="25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8" name="Text Box 45"/>
            <p:cNvSpPr txBox="1">
              <a:spLocks noChangeArrowheads="1"/>
            </p:cNvSpPr>
            <p:nvPr/>
          </p:nvSpPr>
          <p:spPr bwMode="auto">
            <a:xfrm flipH="1">
              <a:off x="32" y="57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Z</a:t>
              </a:r>
            </a:p>
          </p:txBody>
        </p:sp>
        <p:sp>
          <p:nvSpPr>
            <p:cNvPr id="59" name="Text Box 46"/>
            <p:cNvSpPr txBox="1">
              <a:spLocks noChangeArrowheads="1"/>
            </p:cNvSpPr>
            <p:nvPr/>
          </p:nvSpPr>
          <p:spPr bwMode="auto">
            <a:xfrm>
              <a:off x="4368" y="139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p>
          </p:txBody>
        </p:sp>
        <p:sp>
          <p:nvSpPr>
            <p:cNvPr id="60" name="Oval 47"/>
            <p:cNvSpPr>
              <a:spLocks noChangeArrowheads="1"/>
            </p:cNvSpPr>
            <p:nvPr/>
          </p:nvSpPr>
          <p:spPr bwMode="auto">
            <a:xfrm>
              <a:off x="4084" y="1467"/>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1" name="Oval 48"/>
            <p:cNvSpPr>
              <a:spLocks noChangeArrowheads="1"/>
            </p:cNvSpPr>
            <p:nvPr/>
          </p:nvSpPr>
          <p:spPr bwMode="auto">
            <a:xfrm>
              <a:off x="1773" y="736"/>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2" name="Oval 49"/>
            <p:cNvSpPr>
              <a:spLocks noChangeArrowheads="1"/>
            </p:cNvSpPr>
            <p:nvPr/>
          </p:nvSpPr>
          <p:spPr bwMode="auto">
            <a:xfrm>
              <a:off x="3429" y="763"/>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3" name="Text Box 56"/>
            <p:cNvSpPr txBox="1">
              <a:spLocks noChangeArrowheads="1"/>
            </p:cNvSpPr>
            <p:nvPr/>
          </p:nvSpPr>
          <p:spPr bwMode="auto">
            <a:xfrm>
              <a:off x="1440" y="182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64" name="Text Box 57"/>
            <p:cNvSpPr txBox="1">
              <a:spLocks noChangeArrowheads="1"/>
            </p:cNvSpPr>
            <p:nvPr/>
          </p:nvSpPr>
          <p:spPr bwMode="auto">
            <a:xfrm>
              <a:off x="3072" y="182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65" name="Line 59"/>
            <p:cNvSpPr>
              <a:spLocks noChangeShapeType="1"/>
            </p:cNvSpPr>
            <p:nvPr/>
          </p:nvSpPr>
          <p:spPr bwMode="auto">
            <a:xfrm>
              <a:off x="3312" y="1968"/>
              <a:ext cx="3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6" name="AutoShape 61"/>
            <p:cNvSpPr>
              <a:spLocks noChangeArrowheads="1"/>
            </p:cNvSpPr>
            <p:nvPr/>
          </p:nvSpPr>
          <p:spPr bwMode="auto">
            <a:xfrm rot="-5400000">
              <a:off x="3803" y="1392"/>
              <a:ext cx="192" cy="192"/>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7" name="Oval 62"/>
            <p:cNvSpPr>
              <a:spLocks noChangeArrowheads="1"/>
            </p:cNvSpPr>
            <p:nvPr/>
          </p:nvSpPr>
          <p:spPr bwMode="auto">
            <a:xfrm>
              <a:off x="3696" y="1440"/>
              <a:ext cx="81" cy="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8" name="Line 63"/>
            <p:cNvSpPr>
              <a:spLocks noChangeShapeType="1"/>
            </p:cNvSpPr>
            <p:nvPr/>
          </p:nvSpPr>
          <p:spPr bwMode="auto">
            <a:xfrm>
              <a:off x="3984" y="1488"/>
              <a:ext cx="3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9" name="Line 65"/>
            <p:cNvSpPr>
              <a:spLocks noChangeShapeType="1"/>
            </p:cNvSpPr>
            <p:nvPr/>
          </p:nvSpPr>
          <p:spPr bwMode="auto">
            <a:xfrm>
              <a:off x="3312" y="1424"/>
              <a:ext cx="16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0" name="Text Box 66"/>
            <p:cNvSpPr txBox="1">
              <a:spLocks noChangeArrowheads="1"/>
            </p:cNvSpPr>
            <p:nvPr/>
          </p:nvSpPr>
          <p:spPr bwMode="auto">
            <a:xfrm>
              <a:off x="3648" y="182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71" name="Line 67"/>
            <p:cNvSpPr>
              <a:spLocks noChangeShapeType="1"/>
            </p:cNvSpPr>
            <p:nvPr/>
          </p:nvSpPr>
          <p:spPr bwMode="auto">
            <a:xfrm flipH="1">
              <a:off x="1810" y="768"/>
              <a:ext cx="4" cy="64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2" name="Line 68"/>
            <p:cNvSpPr>
              <a:spLocks noChangeShapeType="1"/>
            </p:cNvSpPr>
            <p:nvPr/>
          </p:nvSpPr>
          <p:spPr bwMode="auto">
            <a:xfrm flipV="1">
              <a:off x="1831" y="2468"/>
              <a:ext cx="17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 name="Line 69"/>
            <p:cNvSpPr>
              <a:spLocks noChangeShapeType="1"/>
            </p:cNvSpPr>
            <p:nvPr/>
          </p:nvSpPr>
          <p:spPr bwMode="auto">
            <a:xfrm>
              <a:off x="1680" y="196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 name="Line 70"/>
            <p:cNvSpPr>
              <a:spLocks noChangeShapeType="1"/>
            </p:cNvSpPr>
            <p:nvPr/>
          </p:nvSpPr>
          <p:spPr bwMode="auto">
            <a:xfrm flipV="1">
              <a:off x="3312" y="1536"/>
              <a:ext cx="1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5" name="Line 71"/>
            <p:cNvSpPr>
              <a:spLocks noChangeShapeType="1"/>
            </p:cNvSpPr>
            <p:nvPr/>
          </p:nvSpPr>
          <p:spPr bwMode="auto">
            <a:xfrm flipV="1">
              <a:off x="977" y="2347"/>
              <a:ext cx="2445"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 name="Line 72"/>
            <p:cNvSpPr>
              <a:spLocks noChangeShapeType="1"/>
            </p:cNvSpPr>
            <p:nvPr/>
          </p:nvSpPr>
          <p:spPr bwMode="auto">
            <a:xfrm flipH="1">
              <a:off x="978" y="1908"/>
              <a:ext cx="174"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 name="Line 73"/>
            <p:cNvSpPr>
              <a:spLocks noChangeShapeType="1"/>
            </p:cNvSpPr>
            <p:nvPr/>
          </p:nvSpPr>
          <p:spPr bwMode="auto">
            <a:xfrm flipH="1">
              <a:off x="971" y="917"/>
              <a:ext cx="2" cy="5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 name="Line 74"/>
            <p:cNvSpPr>
              <a:spLocks noChangeShapeType="1"/>
            </p:cNvSpPr>
            <p:nvPr/>
          </p:nvSpPr>
          <p:spPr bwMode="auto">
            <a:xfrm flipH="1">
              <a:off x="2601" y="1890"/>
              <a:ext cx="155"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9" name="Line 75"/>
            <p:cNvSpPr>
              <a:spLocks noChangeShapeType="1"/>
            </p:cNvSpPr>
            <p:nvPr/>
          </p:nvSpPr>
          <p:spPr bwMode="auto">
            <a:xfrm>
              <a:off x="2604" y="1893"/>
              <a:ext cx="3" cy="6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0" name="Oval 76"/>
            <p:cNvSpPr>
              <a:spLocks noChangeArrowheads="1"/>
            </p:cNvSpPr>
            <p:nvPr/>
          </p:nvSpPr>
          <p:spPr bwMode="auto">
            <a:xfrm>
              <a:off x="3303" y="1709"/>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1" name="Oval 77"/>
            <p:cNvSpPr>
              <a:spLocks noChangeArrowheads="1"/>
            </p:cNvSpPr>
            <p:nvPr/>
          </p:nvSpPr>
          <p:spPr bwMode="auto">
            <a:xfrm>
              <a:off x="1689" y="1700"/>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sp>
        <p:nvSpPr>
          <p:cNvPr id="82" name="Text Box 79"/>
          <p:cNvSpPr txBox="1">
            <a:spLocks noChangeArrowheads="1"/>
          </p:cNvSpPr>
          <p:nvPr/>
        </p:nvSpPr>
        <p:spPr bwMode="auto">
          <a:xfrm>
            <a:off x="68906" y="3546546"/>
            <a:ext cx="457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解：</a:t>
            </a:r>
            <a:r>
              <a:rPr kumimoji="1" lang="en-US" altLang="zh-CN" sz="2000" dirty="0"/>
              <a:t>(1)</a:t>
            </a:r>
            <a:r>
              <a:rPr kumimoji="1" lang="zh-CN" altLang="en-US" sz="2000" dirty="0"/>
              <a:t>、写出激励方程和输出方程</a:t>
            </a:r>
          </a:p>
        </p:txBody>
      </p:sp>
      <p:sp>
        <p:nvSpPr>
          <p:cNvPr id="83" name="Text Box 83"/>
          <p:cNvSpPr txBox="1">
            <a:spLocks noChangeArrowheads="1"/>
          </p:cNvSpPr>
          <p:nvPr/>
        </p:nvSpPr>
        <p:spPr bwMode="auto">
          <a:xfrm>
            <a:off x="622146" y="4708596"/>
            <a:ext cx="290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(2)</a:t>
            </a:r>
            <a:r>
              <a:rPr kumimoji="1" lang="zh-CN" altLang="en-US" sz="2000" dirty="0"/>
              <a:t>、写出状态方程</a:t>
            </a:r>
          </a:p>
        </p:txBody>
      </p:sp>
      <p:graphicFrame>
        <p:nvGraphicFramePr>
          <p:cNvPr id="84" name="Object 84"/>
          <p:cNvGraphicFramePr>
            <a:graphicFrameLocks noChangeAspect="1"/>
          </p:cNvGraphicFramePr>
          <p:nvPr>
            <p:extLst>
              <p:ext uri="{D42A27DB-BD31-4B8C-83A1-F6EECF244321}">
                <p14:modId xmlns:p14="http://schemas.microsoft.com/office/powerpoint/2010/main" val="3158908471"/>
              </p:ext>
            </p:extLst>
          </p:nvPr>
        </p:nvGraphicFramePr>
        <p:xfrm>
          <a:off x="3000203" y="5527746"/>
          <a:ext cx="2209800" cy="506413"/>
        </p:xfrm>
        <a:graphic>
          <a:graphicData uri="http://schemas.openxmlformats.org/presentationml/2006/ole">
            <mc:AlternateContent xmlns:mc="http://schemas.openxmlformats.org/markup-compatibility/2006">
              <mc:Choice xmlns:v="urn:schemas-microsoft-com:vml" Requires="v">
                <p:oleObj spid="_x0000_s234482" name="Equation" r:id="rId3" imgW="1015920" imgH="241200" progId="Equation.3">
                  <p:embed/>
                </p:oleObj>
              </mc:Choice>
              <mc:Fallback>
                <p:oleObj name="Equation" r:id="rId3" imgW="101592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203" y="5527746"/>
                        <a:ext cx="2209800"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85"/>
          <p:cNvGraphicFramePr>
            <a:graphicFrameLocks noChangeAspect="1"/>
          </p:cNvGraphicFramePr>
          <p:nvPr>
            <p:extLst>
              <p:ext uri="{D42A27DB-BD31-4B8C-83A1-F6EECF244321}">
                <p14:modId xmlns:p14="http://schemas.microsoft.com/office/powerpoint/2010/main" val="3833481745"/>
              </p:ext>
            </p:extLst>
          </p:nvPr>
        </p:nvGraphicFramePr>
        <p:xfrm>
          <a:off x="3755853" y="4689546"/>
          <a:ext cx="2090738" cy="381000"/>
        </p:xfrm>
        <a:graphic>
          <a:graphicData uri="http://schemas.openxmlformats.org/presentationml/2006/ole">
            <mc:AlternateContent xmlns:mc="http://schemas.openxmlformats.org/markup-compatibility/2006">
              <mc:Choice xmlns:v="urn:schemas-microsoft-com:vml" Requires="v">
                <p:oleObj spid="_x0000_s234483" name="公式" r:id="rId5" imgW="1206360" imgH="228600" progId="Equation.3">
                  <p:embed/>
                </p:oleObj>
              </mc:Choice>
              <mc:Fallback>
                <p:oleObj name="公式" r:id="rId5" imgW="12063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5853" y="4689546"/>
                        <a:ext cx="2090738" cy="381000"/>
                      </a:xfrm>
                      <a:prstGeom prst="rect">
                        <a:avLst/>
                      </a:prstGeom>
                      <a:noFill/>
                      <a:ln w="9525">
                        <a:solidFill>
                          <a:srgbClr val="008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86"/>
          <p:cNvGraphicFramePr>
            <a:graphicFrameLocks noChangeAspect="1"/>
          </p:cNvGraphicFramePr>
          <p:nvPr>
            <p:extLst>
              <p:ext uri="{D42A27DB-BD31-4B8C-83A1-F6EECF244321}">
                <p14:modId xmlns:p14="http://schemas.microsoft.com/office/powerpoint/2010/main" val="1376126304"/>
              </p:ext>
            </p:extLst>
          </p:nvPr>
        </p:nvGraphicFramePr>
        <p:xfrm>
          <a:off x="3000203" y="5070546"/>
          <a:ext cx="2819400" cy="485775"/>
        </p:xfrm>
        <a:graphic>
          <a:graphicData uri="http://schemas.openxmlformats.org/presentationml/2006/ole">
            <mc:AlternateContent xmlns:mc="http://schemas.openxmlformats.org/markup-compatibility/2006">
              <mc:Choice xmlns:v="urn:schemas-microsoft-com:vml" Requires="v">
                <p:oleObj spid="_x0000_s234484" name="Equation" r:id="rId7" imgW="1346040" imgH="241200" progId="Equation.3">
                  <p:embed/>
                </p:oleObj>
              </mc:Choice>
              <mc:Fallback>
                <p:oleObj name="Equation" r:id="rId7" imgW="134604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203" y="5070546"/>
                        <a:ext cx="28194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87"/>
          <p:cNvGraphicFramePr>
            <a:graphicFrameLocks noChangeAspect="1"/>
          </p:cNvGraphicFramePr>
          <p:nvPr>
            <p:extLst>
              <p:ext uri="{D42A27DB-BD31-4B8C-83A1-F6EECF244321}">
                <p14:modId xmlns:p14="http://schemas.microsoft.com/office/powerpoint/2010/main" val="2637390243"/>
              </p:ext>
            </p:extLst>
          </p:nvPr>
        </p:nvGraphicFramePr>
        <p:xfrm>
          <a:off x="1323803" y="3851346"/>
          <a:ext cx="1447800" cy="501650"/>
        </p:xfrm>
        <a:graphic>
          <a:graphicData uri="http://schemas.openxmlformats.org/presentationml/2006/ole">
            <mc:AlternateContent xmlns:mc="http://schemas.openxmlformats.org/markup-compatibility/2006">
              <mc:Choice xmlns:v="urn:schemas-microsoft-com:vml" Requires="v">
                <p:oleObj spid="_x0000_s234485" name="Equation" r:id="rId9" imgW="634680" imgH="228600" progId="Equation.3">
                  <p:embed/>
                </p:oleObj>
              </mc:Choice>
              <mc:Fallback>
                <p:oleObj name="Equation" r:id="rId9" imgW="6346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3803" y="3851346"/>
                        <a:ext cx="14478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 name="Object 89"/>
          <p:cNvGraphicFramePr>
            <a:graphicFrameLocks noChangeAspect="1"/>
          </p:cNvGraphicFramePr>
          <p:nvPr>
            <p:extLst>
              <p:ext uri="{D42A27DB-BD31-4B8C-83A1-F6EECF244321}">
                <p14:modId xmlns:p14="http://schemas.microsoft.com/office/powerpoint/2010/main" val="2438913196"/>
              </p:ext>
            </p:extLst>
          </p:nvPr>
        </p:nvGraphicFramePr>
        <p:xfrm>
          <a:off x="1400003" y="4232346"/>
          <a:ext cx="965200" cy="463550"/>
        </p:xfrm>
        <a:graphic>
          <a:graphicData uri="http://schemas.openxmlformats.org/presentationml/2006/ole">
            <mc:AlternateContent xmlns:mc="http://schemas.openxmlformats.org/markup-compatibility/2006">
              <mc:Choice xmlns:v="urn:schemas-microsoft-com:vml" Requires="v">
                <p:oleObj spid="_x0000_s234486" name="Equation" r:id="rId11" imgW="431640" imgH="215640" progId="Equation.3">
                  <p:embed/>
                </p:oleObj>
              </mc:Choice>
              <mc:Fallback>
                <p:oleObj name="Equation" r:id="rId11" imgW="4316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0003" y="4232346"/>
                        <a:ext cx="965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 name="Object 90"/>
          <p:cNvGraphicFramePr>
            <a:graphicFrameLocks noChangeAspect="1"/>
          </p:cNvGraphicFramePr>
          <p:nvPr>
            <p:extLst>
              <p:ext uri="{D42A27DB-BD31-4B8C-83A1-F6EECF244321}">
                <p14:modId xmlns:p14="http://schemas.microsoft.com/office/powerpoint/2010/main" val="2953527333"/>
              </p:ext>
            </p:extLst>
          </p:nvPr>
        </p:nvGraphicFramePr>
        <p:xfrm>
          <a:off x="2847803" y="3851346"/>
          <a:ext cx="1270000" cy="449263"/>
        </p:xfrm>
        <a:graphic>
          <a:graphicData uri="http://schemas.openxmlformats.org/presentationml/2006/ole">
            <mc:AlternateContent xmlns:mc="http://schemas.openxmlformats.org/markup-compatibility/2006">
              <mc:Choice xmlns:v="urn:schemas-microsoft-com:vml" Requires="v">
                <p:oleObj spid="_x0000_s234487" name="Equation" r:id="rId13" imgW="622080" imgH="228600" progId="Equation.3">
                  <p:embed/>
                </p:oleObj>
              </mc:Choice>
              <mc:Fallback>
                <p:oleObj name="Equation" r:id="rId13" imgW="6220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7803" y="3851346"/>
                        <a:ext cx="1270000"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 name="Object 91"/>
          <p:cNvGraphicFramePr>
            <a:graphicFrameLocks noChangeAspect="1"/>
          </p:cNvGraphicFramePr>
          <p:nvPr>
            <p:extLst>
              <p:ext uri="{D42A27DB-BD31-4B8C-83A1-F6EECF244321}">
                <p14:modId xmlns:p14="http://schemas.microsoft.com/office/powerpoint/2010/main" val="3833172365"/>
              </p:ext>
            </p:extLst>
          </p:nvPr>
        </p:nvGraphicFramePr>
        <p:xfrm>
          <a:off x="2847803" y="4232346"/>
          <a:ext cx="1117600" cy="482600"/>
        </p:xfrm>
        <a:graphic>
          <a:graphicData uri="http://schemas.openxmlformats.org/presentationml/2006/ole">
            <mc:AlternateContent xmlns:mc="http://schemas.openxmlformats.org/markup-compatibility/2006">
              <mc:Choice xmlns:v="urn:schemas-microsoft-com:vml" Requires="v">
                <p:oleObj spid="_x0000_s234488" name="Equation" r:id="rId15" imgW="507960" imgH="228600" progId="Equation.3">
                  <p:embed/>
                </p:oleObj>
              </mc:Choice>
              <mc:Fallback>
                <p:oleObj name="Equation" r:id="rId15" imgW="50796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7803" y="4232346"/>
                        <a:ext cx="11176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 name="Object 92"/>
          <p:cNvGraphicFramePr>
            <a:graphicFrameLocks noChangeAspect="1"/>
          </p:cNvGraphicFramePr>
          <p:nvPr>
            <p:extLst>
              <p:ext uri="{D42A27DB-BD31-4B8C-83A1-F6EECF244321}">
                <p14:modId xmlns:p14="http://schemas.microsoft.com/office/powerpoint/2010/main" val="483336096"/>
              </p:ext>
            </p:extLst>
          </p:nvPr>
        </p:nvGraphicFramePr>
        <p:xfrm>
          <a:off x="4295603" y="4003746"/>
          <a:ext cx="1676400" cy="482600"/>
        </p:xfrm>
        <a:graphic>
          <a:graphicData uri="http://schemas.openxmlformats.org/presentationml/2006/ole">
            <mc:AlternateContent xmlns:mc="http://schemas.openxmlformats.org/markup-compatibility/2006">
              <mc:Choice xmlns:v="urn:schemas-microsoft-com:vml" Requires="v">
                <p:oleObj spid="_x0000_s234489" name="Equation" r:id="rId17" imgW="761760" imgH="228600" progId="Equation.3">
                  <p:embed/>
                </p:oleObj>
              </mc:Choice>
              <mc:Fallback>
                <p:oleObj name="Equation" r:id="rId17" imgW="76176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95603" y="4003746"/>
                        <a:ext cx="1676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 name="Group 93"/>
          <p:cNvGrpSpPr>
            <a:grpSpLocks/>
          </p:cNvGrpSpPr>
          <p:nvPr/>
        </p:nvGrpSpPr>
        <p:grpSpPr bwMode="auto">
          <a:xfrm>
            <a:off x="5043213" y="3564009"/>
            <a:ext cx="3887788" cy="381000"/>
            <a:chOff x="3228" y="2976"/>
            <a:chExt cx="2196" cy="240"/>
          </a:xfrm>
        </p:grpSpPr>
        <p:sp>
          <p:nvSpPr>
            <p:cNvPr id="101" name="AutoShape 94"/>
            <p:cNvSpPr>
              <a:spLocks noChangeArrowheads="1"/>
            </p:cNvSpPr>
            <p:nvPr/>
          </p:nvSpPr>
          <p:spPr bwMode="auto">
            <a:xfrm>
              <a:off x="3504" y="2976"/>
              <a:ext cx="1920"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zh-CN" altLang="en-US" sz="2000" dirty="0">
                  <a:solidFill>
                    <a:schemeClr val="bg1"/>
                  </a:solidFill>
                </a:rPr>
                <a:t>米里型时序电路（</a:t>
              </a:r>
              <a:r>
                <a:rPr kumimoji="1" lang="en-US" altLang="zh-CN" sz="2000" dirty="0">
                  <a:solidFill>
                    <a:schemeClr val="bg1"/>
                  </a:solidFill>
                </a:rPr>
                <a:t>Mealy</a:t>
              </a:r>
              <a:r>
                <a:rPr kumimoji="1" lang="zh-CN" altLang="en-US" sz="2000" dirty="0">
                  <a:solidFill>
                    <a:schemeClr val="bg1"/>
                  </a:solidFill>
                </a:rPr>
                <a:t>）</a:t>
              </a:r>
            </a:p>
          </p:txBody>
        </p:sp>
        <p:sp>
          <p:nvSpPr>
            <p:cNvPr id="102" name="Line 95"/>
            <p:cNvSpPr>
              <a:spLocks noChangeShapeType="1"/>
            </p:cNvSpPr>
            <p:nvPr/>
          </p:nvSpPr>
          <p:spPr bwMode="auto">
            <a:xfrm>
              <a:off x="3228" y="3090"/>
              <a:ext cx="289" cy="2"/>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spTree>
    <p:extLst>
      <p:ext uri="{BB962C8B-B14F-4D97-AF65-F5344CB8AC3E}">
        <p14:creationId xmlns:p14="http://schemas.microsoft.com/office/powerpoint/2010/main" val="7255140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0" y="6395759"/>
            <a:ext cx="9144000" cy="464852"/>
          </a:xfrm>
        </p:spPr>
        <p:style>
          <a:lnRef idx="2">
            <a:schemeClr val="accent3"/>
          </a:lnRef>
          <a:fillRef idx="1">
            <a:schemeClr val="lt1"/>
          </a:fillRef>
          <a:effectRef idx="0">
            <a:schemeClr val="accent3"/>
          </a:effectRef>
          <a:fontRef idx="minor">
            <a:schemeClr val="dk1"/>
          </a:fontRef>
        </p:style>
        <p:txBody>
          <a:bodyPr/>
          <a:lstStyle/>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第六节  同步时序逻辑分析</a:t>
            </a:r>
          </a:p>
        </p:txBody>
      </p:sp>
      <p:sp>
        <p:nvSpPr>
          <p:cNvPr id="5" name="内容占位符 4"/>
          <p:cNvSpPr>
            <a:spLocks noGrp="1"/>
          </p:cNvSpPr>
          <p:nvPr>
            <p:ph idx="1"/>
          </p:nvPr>
        </p:nvSpPr>
        <p:spPr>
          <a:xfrm>
            <a:off x="16928" y="462961"/>
            <a:ext cx="8690747" cy="5730789"/>
          </a:xfrm>
        </p:spPr>
        <p:txBody>
          <a:bodyPr/>
          <a:lstStyle/>
          <a:p>
            <a:r>
              <a:rPr kumimoji="1" lang="zh-CN" altLang="en-US" dirty="0"/>
              <a:t>时序电路的分析：</a:t>
            </a:r>
            <a:endParaRPr lang="zh-CN" altLang="en-US" dirty="0"/>
          </a:p>
        </p:txBody>
      </p:sp>
      <p:grpSp>
        <p:nvGrpSpPr>
          <p:cNvPr id="12" name="Group 84"/>
          <p:cNvGrpSpPr>
            <a:grpSpLocks/>
          </p:cNvGrpSpPr>
          <p:nvPr/>
        </p:nvGrpSpPr>
        <p:grpSpPr bwMode="auto">
          <a:xfrm>
            <a:off x="304800" y="865188"/>
            <a:ext cx="1066800" cy="406400"/>
            <a:chOff x="240" y="480"/>
            <a:chExt cx="1488" cy="256"/>
          </a:xfrm>
        </p:grpSpPr>
        <p:sp>
          <p:nvSpPr>
            <p:cNvPr id="13"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2</a:t>
              </a:r>
            </a:p>
          </p:txBody>
        </p:sp>
        <p:sp>
          <p:nvSpPr>
            <p:cNvPr id="14"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20" name="Text Box 54"/>
          <p:cNvSpPr txBox="1">
            <a:spLocks noChangeArrowheads="1"/>
          </p:cNvSpPr>
          <p:nvPr/>
        </p:nvSpPr>
        <p:spPr bwMode="auto">
          <a:xfrm>
            <a:off x="1371600" y="854721"/>
            <a:ext cx="297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试分析电路逻辑功能。</a:t>
            </a:r>
          </a:p>
        </p:txBody>
      </p:sp>
      <p:grpSp>
        <p:nvGrpSpPr>
          <p:cNvPr id="21" name="Group 78"/>
          <p:cNvGrpSpPr>
            <a:grpSpLocks/>
          </p:cNvGrpSpPr>
          <p:nvPr/>
        </p:nvGrpSpPr>
        <p:grpSpPr bwMode="auto">
          <a:xfrm>
            <a:off x="316911" y="1292044"/>
            <a:ext cx="6507163" cy="2255044"/>
            <a:chOff x="32" y="576"/>
            <a:chExt cx="4576" cy="2031"/>
          </a:xfrm>
        </p:grpSpPr>
        <p:sp>
          <p:nvSpPr>
            <p:cNvPr id="22" name="Text Box 5"/>
            <p:cNvSpPr txBox="1">
              <a:spLocks noChangeArrowheads="1"/>
            </p:cNvSpPr>
            <p:nvPr/>
          </p:nvSpPr>
          <p:spPr bwMode="auto">
            <a:xfrm>
              <a:off x="2976" y="158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1</a:t>
              </a:r>
            </a:p>
          </p:txBody>
        </p:sp>
        <p:sp>
          <p:nvSpPr>
            <p:cNvPr id="23" name="Rectangle 6"/>
            <p:cNvSpPr>
              <a:spLocks noChangeArrowheads="1"/>
            </p:cNvSpPr>
            <p:nvPr/>
          </p:nvSpPr>
          <p:spPr bwMode="auto">
            <a:xfrm>
              <a:off x="1200" y="132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4" name="Rectangle 7"/>
            <p:cNvSpPr>
              <a:spLocks noChangeArrowheads="1"/>
            </p:cNvSpPr>
            <p:nvPr/>
          </p:nvSpPr>
          <p:spPr bwMode="auto">
            <a:xfrm>
              <a:off x="2818" y="1334"/>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5" name="Line 8"/>
            <p:cNvSpPr>
              <a:spLocks noChangeShapeType="1"/>
            </p:cNvSpPr>
            <p:nvPr/>
          </p:nvSpPr>
          <p:spPr bwMode="auto">
            <a:xfrm flipV="1">
              <a:off x="684" y="1067"/>
              <a:ext cx="157"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 name="Line 9"/>
            <p:cNvSpPr>
              <a:spLocks noChangeShapeType="1"/>
            </p:cNvSpPr>
            <p:nvPr/>
          </p:nvSpPr>
          <p:spPr bwMode="auto">
            <a:xfrm>
              <a:off x="3591" y="1479"/>
              <a:ext cx="1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 name="Line 12"/>
            <p:cNvSpPr>
              <a:spLocks noChangeShapeType="1"/>
            </p:cNvSpPr>
            <p:nvPr/>
          </p:nvSpPr>
          <p:spPr bwMode="auto">
            <a:xfrm>
              <a:off x="4112" y="777"/>
              <a:ext cx="5" cy="70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 name="Line 16"/>
            <p:cNvSpPr>
              <a:spLocks noChangeShapeType="1"/>
            </p:cNvSpPr>
            <p:nvPr/>
          </p:nvSpPr>
          <p:spPr bwMode="auto">
            <a:xfrm>
              <a:off x="3456" y="768"/>
              <a:ext cx="0" cy="6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 name="Oval 18"/>
            <p:cNvSpPr>
              <a:spLocks noChangeArrowheads="1"/>
            </p:cNvSpPr>
            <p:nvPr/>
          </p:nvSpPr>
          <p:spPr bwMode="auto">
            <a:xfrm>
              <a:off x="1142" y="1874"/>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0" name="Oval 19"/>
            <p:cNvSpPr>
              <a:spLocks noChangeArrowheads="1"/>
            </p:cNvSpPr>
            <p:nvPr/>
          </p:nvSpPr>
          <p:spPr bwMode="auto">
            <a:xfrm>
              <a:off x="2749" y="187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1" name="Line 21"/>
            <p:cNvSpPr>
              <a:spLocks noChangeShapeType="1"/>
            </p:cNvSpPr>
            <p:nvPr/>
          </p:nvSpPr>
          <p:spPr bwMode="auto">
            <a:xfrm>
              <a:off x="956" y="1443"/>
              <a:ext cx="25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2" name="Text Box 22"/>
            <p:cNvSpPr txBox="1">
              <a:spLocks noChangeArrowheads="1"/>
            </p:cNvSpPr>
            <p:nvPr/>
          </p:nvSpPr>
          <p:spPr bwMode="auto">
            <a:xfrm>
              <a:off x="1344" y="158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33" name="Text Box 24"/>
            <p:cNvSpPr txBox="1">
              <a:spLocks noChangeArrowheads="1"/>
            </p:cNvSpPr>
            <p:nvPr/>
          </p:nvSpPr>
          <p:spPr bwMode="auto">
            <a:xfrm>
              <a:off x="3744" y="216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34" name="Text Box 25"/>
            <p:cNvSpPr txBox="1">
              <a:spLocks noChangeArrowheads="1"/>
            </p:cNvSpPr>
            <p:nvPr/>
          </p:nvSpPr>
          <p:spPr bwMode="auto">
            <a:xfrm>
              <a:off x="2496" y="1200"/>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p>
          </p:txBody>
        </p:sp>
        <p:sp>
          <p:nvSpPr>
            <p:cNvPr id="35" name="Text Box 27"/>
            <p:cNvSpPr txBox="1">
              <a:spLocks noChangeArrowheads="1"/>
            </p:cNvSpPr>
            <p:nvPr/>
          </p:nvSpPr>
          <p:spPr bwMode="auto">
            <a:xfrm>
              <a:off x="1422" y="136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36" name="Text Box 28"/>
            <p:cNvSpPr txBox="1">
              <a:spLocks noChangeArrowheads="1"/>
            </p:cNvSpPr>
            <p:nvPr/>
          </p:nvSpPr>
          <p:spPr bwMode="auto">
            <a:xfrm>
              <a:off x="864" y="1440"/>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p>
          </p:txBody>
        </p:sp>
        <p:sp>
          <p:nvSpPr>
            <p:cNvPr id="37" name="AutoShape 10"/>
            <p:cNvSpPr>
              <a:spLocks noChangeArrowheads="1"/>
            </p:cNvSpPr>
            <p:nvPr/>
          </p:nvSpPr>
          <p:spPr bwMode="auto">
            <a:xfrm rot="16200000" flipH="1">
              <a:off x="3197" y="1683"/>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8" name="Line 11"/>
            <p:cNvSpPr>
              <a:spLocks noChangeShapeType="1"/>
            </p:cNvSpPr>
            <p:nvPr/>
          </p:nvSpPr>
          <p:spPr bwMode="auto">
            <a:xfrm flipH="1" flipV="1">
              <a:off x="3346" y="1737"/>
              <a:ext cx="139"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 name="Line 13"/>
            <p:cNvSpPr>
              <a:spLocks noChangeShapeType="1"/>
            </p:cNvSpPr>
            <p:nvPr/>
          </p:nvSpPr>
          <p:spPr bwMode="auto">
            <a:xfrm flipH="1">
              <a:off x="3486" y="1740"/>
              <a:ext cx="0" cy="5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 name="AutoShape 14"/>
            <p:cNvSpPr>
              <a:spLocks noChangeArrowheads="1"/>
            </p:cNvSpPr>
            <p:nvPr/>
          </p:nvSpPr>
          <p:spPr bwMode="auto">
            <a:xfrm rot="16200000" flipH="1">
              <a:off x="1579" y="1689"/>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1" name="Line 15"/>
            <p:cNvSpPr>
              <a:spLocks noChangeShapeType="1"/>
            </p:cNvSpPr>
            <p:nvPr/>
          </p:nvSpPr>
          <p:spPr bwMode="auto">
            <a:xfrm flipH="1">
              <a:off x="1743" y="1737"/>
              <a:ext cx="2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 name="Line 17"/>
            <p:cNvSpPr>
              <a:spLocks noChangeShapeType="1"/>
            </p:cNvSpPr>
            <p:nvPr/>
          </p:nvSpPr>
          <p:spPr bwMode="auto">
            <a:xfrm>
              <a:off x="1954" y="1728"/>
              <a:ext cx="4" cy="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 name="Line 20"/>
            <p:cNvSpPr>
              <a:spLocks noChangeShapeType="1"/>
            </p:cNvSpPr>
            <p:nvPr/>
          </p:nvSpPr>
          <p:spPr bwMode="auto">
            <a:xfrm flipV="1">
              <a:off x="1959" y="2247"/>
              <a:ext cx="174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 name="Oval 29"/>
            <p:cNvSpPr>
              <a:spLocks noChangeArrowheads="1"/>
            </p:cNvSpPr>
            <p:nvPr/>
          </p:nvSpPr>
          <p:spPr bwMode="auto">
            <a:xfrm flipH="1">
              <a:off x="3467" y="2221"/>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45" name="Text Box 30"/>
            <p:cNvSpPr txBox="1">
              <a:spLocks noChangeArrowheads="1"/>
            </p:cNvSpPr>
            <p:nvPr/>
          </p:nvSpPr>
          <p:spPr bwMode="auto">
            <a:xfrm>
              <a:off x="3072" y="139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46" name="Line 31"/>
            <p:cNvSpPr>
              <a:spLocks noChangeShapeType="1"/>
            </p:cNvSpPr>
            <p:nvPr/>
          </p:nvSpPr>
          <p:spPr bwMode="auto">
            <a:xfrm flipH="1">
              <a:off x="828" y="1072"/>
              <a:ext cx="6" cy="153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7" name="Line 33"/>
            <p:cNvSpPr>
              <a:spLocks noChangeShapeType="1"/>
            </p:cNvSpPr>
            <p:nvPr/>
          </p:nvSpPr>
          <p:spPr bwMode="auto">
            <a:xfrm flipV="1">
              <a:off x="831" y="2580"/>
              <a:ext cx="17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 name="Line 34"/>
            <p:cNvSpPr>
              <a:spLocks noChangeShapeType="1"/>
            </p:cNvSpPr>
            <p:nvPr/>
          </p:nvSpPr>
          <p:spPr bwMode="auto">
            <a:xfrm>
              <a:off x="1817" y="1970"/>
              <a:ext cx="3" cy="5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 name="Line 35"/>
            <p:cNvSpPr>
              <a:spLocks noChangeShapeType="1"/>
            </p:cNvSpPr>
            <p:nvPr/>
          </p:nvSpPr>
          <p:spPr bwMode="auto">
            <a:xfrm>
              <a:off x="1680" y="139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 name="Line 36"/>
            <p:cNvSpPr>
              <a:spLocks noChangeShapeType="1"/>
            </p:cNvSpPr>
            <p:nvPr/>
          </p:nvSpPr>
          <p:spPr bwMode="auto">
            <a:xfrm flipV="1">
              <a:off x="1686" y="1478"/>
              <a:ext cx="1151"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Line 37"/>
            <p:cNvSpPr>
              <a:spLocks noChangeShapeType="1"/>
            </p:cNvSpPr>
            <p:nvPr/>
          </p:nvSpPr>
          <p:spPr bwMode="auto">
            <a:xfrm flipH="1" flipV="1">
              <a:off x="3591" y="1483"/>
              <a:ext cx="2" cy="9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 name="AutoShape 38"/>
            <p:cNvSpPr>
              <a:spLocks noChangeArrowheads="1"/>
            </p:cNvSpPr>
            <p:nvPr/>
          </p:nvSpPr>
          <p:spPr bwMode="auto">
            <a:xfrm flipH="1">
              <a:off x="347" y="691"/>
              <a:ext cx="336" cy="443"/>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3" name="Line 40"/>
            <p:cNvSpPr>
              <a:spLocks noChangeShapeType="1"/>
            </p:cNvSpPr>
            <p:nvPr/>
          </p:nvSpPr>
          <p:spPr bwMode="auto">
            <a:xfrm flipH="1">
              <a:off x="980" y="1912"/>
              <a:ext cx="0" cy="4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4" name="Line 41"/>
            <p:cNvSpPr>
              <a:spLocks noChangeShapeType="1"/>
            </p:cNvSpPr>
            <p:nvPr/>
          </p:nvSpPr>
          <p:spPr bwMode="auto">
            <a:xfrm flipH="1" flipV="1">
              <a:off x="3406" y="1548"/>
              <a:ext cx="2" cy="80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5" name="Line 42"/>
            <p:cNvSpPr>
              <a:spLocks noChangeShapeType="1"/>
            </p:cNvSpPr>
            <p:nvPr/>
          </p:nvSpPr>
          <p:spPr bwMode="auto">
            <a:xfrm flipH="1">
              <a:off x="700" y="768"/>
              <a:ext cx="341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Line 43"/>
            <p:cNvSpPr>
              <a:spLocks noChangeShapeType="1"/>
            </p:cNvSpPr>
            <p:nvPr/>
          </p:nvSpPr>
          <p:spPr bwMode="auto">
            <a:xfrm flipH="1" flipV="1">
              <a:off x="699" y="912"/>
              <a:ext cx="283"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7" name="Line 44"/>
            <p:cNvSpPr>
              <a:spLocks noChangeShapeType="1"/>
            </p:cNvSpPr>
            <p:nvPr/>
          </p:nvSpPr>
          <p:spPr bwMode="auto">
            <a:xfrm flipH="1">
              <a:off x="86" y="906"/>
              <a:ext cx="25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8" name="Text Box 45"/>
            <p:cNvSpPr txBox="1">
              <a:spLocks noChangeArrowheads="1"/>
            </p:cNvSpPr>
            <p:nvPr/>
          </p:nvSpPr>
          <p:spPr bwMode="auto">
            <a:xfrm flipH="1">
              <a:off x="32" y="57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Z</a:t>
              </a:r>
            </a:p>
          </p:txBody>
        </p:sp>
        <p:sp>
          <p:nvSpPr>
            <p:cNvPr id="59" name="Text Box 46"/>
            <p:cNvSpPr txBox="1">
              <a:spLocks noChangeArrowheads="1"/>
            </p:cNvSpPr>
            <p:nvPr/>
          </p:nvSpPr>
          <p:spPr bwMode="auto">
            <a:xfrm>
              <a:off x="4368" y="139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p>
          </p:txBody>
        </p:sp>
        <p:sp>
          <p:nvSpPr>
            <p:cNvPr id="60" name="Oval 47"/>
            <p:cNvSpPr>
              <a:spLocks noChangeArrowheads="1"/>
            </p:cNvSpPr>
            <p:nvPr/>
          </p:nvSpPr>
          <p:spPr bwMode="auto">
            <a:xfrm>
              <a:off x="4084" y="1467"/>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1" name="Oval 48"/>
            <p:cNvSpPr>
              <a:spLocks noChangeArrowheads="1"/>
            </p:cNvSpPr>
            <p:nvPr/>
          </p:nvSpPr>
          <p:spPr bwMode="auto">
            <a:xfrm>
              <a:off x="1773" y="736"/>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2" name="Oval 49"/>
            <p:cNvSpPr>
              <a:spLocks noChangeArrowheads="1"/>
            </p:cNvSpPr>
            <p:nvPr/>
          </p:nvSpPr>
          <p:spPr bwMode="auto">
            <a:xfrm>
              <a:off x="3429" y="763"/>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63" name="Text Box 56"/>
            <p:cNvSpPr txBox="1">
              <a:spLocks noChangeArrowheads="1"/>
            </p:cNvSpPr>
            <p:nvPr/>
          </p:nvSpPr>
          <p:spPr bwMode="auto">
            <a:xfrm>
              <a:off x="1440" y="182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64" name="Text Box 57"/>
            <p:cNvSpPr txBox="1">
              <a:spLocks noChangeArrowheads="1"/>
            </p:cNvSpPr>
            <p:nvPr/>
          </p:nvSpPr>
          <p:spPr bwMode="auto">
            <a:xfrm>
              <a:off x="3072" y="182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65" name="Line 59"/>
            <p:cNvSpPr>
              <a:spLocks noChangeShapeType="1"/>
            </p:cNvSpPr>
            <p:nvPr/>
          </p:nvSpPr>
          <p:spPr bwMode="auto">
            <a:xfrm>
              <a:off x="3312" y="1968"/>
              <a:ext cx="3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6" name="AutoShape 61"/>
            <p:cNvSpPr>
              <a:spLocks noChangeArrowheads="1"/>
            </p:cNvSpPr>
            <p:nvPr/>
          </p:nvSpPr>
          <p:spPr bwMode="auto">
            <a:xfrm rot="-5400000">
              <a:off x="3803" y="1392"/>
              <a:ext cx="192" cy="192"/>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7" name="Oval 62"/>
            <p:cNvSpPr>
              <a:spLocks noChangeArrowheads="1"/>
            </p:cNvSpPr>
            <p:nvPr/>
          </p:nvSpPr>
          <p:spPr bwMode="auto">
            <a:xfrm>
              <a:off x="3696" y="1440"/>
              <a:ext cx="81" cy="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8" name="Line 63"/>
            <p:cNvSpPr>
              <a:spLocks noChangeShapeType="1"/>
            </p:cNvSpPr>
            <p:nvPr/>
          </p:nvSpPr>
          <p:spPr bwMode="auto">
            <a:xfrm>
              <a:off x="3984" y="1488"/>
              <a:ext cx="3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9" name="Line 65"/>
            <p:cNvSpPr>
              <a:spLocks noChangeShapeType="1"/>
            </p:cNvSpPr>
            <p:nvPr/>
          </p:nvSpPr>
          <p:spPr bwMode="auto">
            <a:xfrm>
              <a:off x="3312" y="1424"/>
              <a:ext cx="16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0" name="Text Box 66"/>
            <p:cNvSpPr txBox="1">
              <a:spLocks noChangeArrowheads="1"/>
            </p:cNvSpPr>
            <p:nvPr/>
          </p:nvSpPr>
          <p:spPr bwMode="auto">
            <a:xfrm>
              <a:off x="3648" y="182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71" name="Line 67"/>
            <p:cNvSpPr>
              <a:spLocks noChangeShapeType="1"/>
            </p:cNvSpPr>
            <p:nvPr/>
          </p:nvSpPr>
          <p:spPr bwMode="auto">
            <a:xfrm flipH="1">
              <a:off x="1810" y="768"/>
              <a:ext cx="4" cy="64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2" name="Line 68"/>
            <p:cNvSpPr>
              <a:spLocks noChangeShapeType="1"/>
            </p:cNvSpPr>
            <p:nvPr/>
          </p:nvSpPr>
          <p:spPr bwMode="auto">
            <a:xfrm flipV="1">
              <a:off x="1831" y="2468"/>
              <a:ext cx="17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 name="Line 69"/>
            <p:cNvSpPr>
              <a:spLocks noChangeShapeType="1"/>
            </p:cNvSpPr>
            <p:nvPr/>
          </p:nvSpPr>
          <p:spPr bwMode="auto">
            <a:xfrm>
              <a:off x="1680" y="196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 name="Line 70"/>
            <p:cNvSpPr>
              <a:spLocks noChangeShapeType="1"/>
            </p:cNvSpPr>
            <p:nvPr/>
          </p:nvSpPr>
          <p:spPr bwMode="auto">
            <a:xfrm flipV="1">
              <a:off x="3312" y="1536"/>
              <a:ext cx="10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5" name="Line 71"/>
            <p:cNvSpPr>
              <a:spLocks noChangeShapeType="1"/>
            </p:cNvSpPr>
            <p:nvPr/>
          </p:nvSpPr>
          <p:spPr bwMode="auto">
            <a:xfrm flipV="1">
              <a:off x="977" y="2347"/>
              <a:ext cx="2445"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 name="Line 72"/>
            <p:cNvSpPr>
              <a:spLocks noChangeShapeType="1"/>
            </p:cNvSpPr>
            <p:nvPr/>
          </p:nvSpPr>
          <p:spPr bwMode="auto">
            <a:xfrm flipH="1">
              <a:off x="978" y="1908"/>
              <a:ext cx="174"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 name="Line 73"/>
            <p:cNvSpPr>
              <a:spLocks noChangeShapeType="1"/>
            </p:cNvSpPr>
            <p:nvPr/>
          </p:nvSpPr>
          <p:spPr bwMode="auto">
            <a:xfrm flipH="1">
              <a:off x="971" y="917"/>
              <a:ext cx="2" cy="5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 name="Line 74"/>
            <p:cNvSpPr>
              <a:spLocks noChangeShapeType="1"/>
            </p:cNvSpPr>
            <p:nvPr/>
          </p:nvSpPr>
          <p:spPr bwMode="auto">
            <a:xfrm flipH="1">
              <a:off x="2601" y="1890"/>
              <a:ext cx="155"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9" name="Line 75"/>
            <p:cNvSpPr>
              <a:spLocks noChangeShapeType="1"/>
            </p:cNvSpPr>
            <p:nvPr/>
          </p:nvSpPr>
          <p:spPr bwMode="auto">
            <a:xfrm>
              <a:off x="2604" y="1893"/>
              <a:ext cx="3" cy="6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0" name="Oval 76"/>
            <p:cNvSpPr>
              <a:spLocks noChangeArrowheads="1"/>
            </p:cNvSpPr>
            <p:nvPr/>
          </p:nvSpPr>
          <p:spPr bwMode="auto">
            <a:xfrm>
              <a:off x="3303" y="1709"/>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1" name="Oval 77"/>
            <p:cNvSpPr>
              <a:spLocks noChangeArrowheads="1"/>
            </p:cNvSpPr>
            <p:nvPr/>
          </p:nvSpPr>
          <p:spPr bwMode="auto">
            <a:xfrm>
              <a:off x="1689" y="1700"/>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sp>
        <p:nvSpPr>
          <p:cNvPr id="93" name="Text Box 4"/>
          <p:cNvSpPr txBox="1">
            <a:spLocks noChangeArrowheads="1"/>
          </p:cNvSpPr>
          <p:nvPr/>
        </p:nvSpPr>
        <p:spPr bwMode="auto">
          <a:xfrm>
            <a:off x="143320" y="3693338"/>
            <a:ext cx="290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(3)</a:t>
            </a:r>
            <a:r>
              <a:rPr kumimoji="1" lang="zh-CN" altLang="en-US" sz="2000" dirty="0"/>
              <a:t>、写出状态转移表</a:t>
            </a:r>
          </a:p>
        </p:txBody>
      </p:sp>
      <p:graphicFrame>
        <p:nvGraphicFramePr>
          <p:cNvPr id="3" name="对象 2"/>
          <p:cNvGraphicFramePr>
            <a:graphicFrameLocks noChangeAspect="1"/>
          </p:cNvGraphicFramePr>
          <p:nvPr>
            <p:extLst>
              <p:ext uri="{D42A27DB-BD31-4B8C-83A1-F6EECF244321}">
                <p14:modId xmlns:p14="http://schemas.microsoft.com/office/powerpoint/2010/main" val="1413414007"/>
              </p:ext>
            </p:extLst>
          </p:nvPr>
        </p:nvGraphicFramePr>
        <p:xfrm>
          <a:off x="6514969" y="1585899"/>
          <a:ext cx="1385887" cy="379413"/>
        </p:xfrm>
        <a:graphic>
          <a:graphicData uri="http://schemas.openxmlformats.org/presentationml/2006/ole">
            <mc:AlternateContent xmlns:mc="http://schemas.openxmlformats.org/markup-compatibility/2006">
              <mc:Choice xmlns:v="urn:schemas-microsoft-com:vml" Requires="v">
                <p:oleObj spid="_x0000_s173038" name="公式" r:id="rId3" imgW="790560" imgH="219165" progId="Equation.3">
                  <p:embed/>
                </p:oleObj>
              </mc:Choice>
              <mc:Fallback>
                <p:oleObj name="公式" r:id="rId3" imgW="790560" imgH="219165" progId="Equation.3">
                  <p:embed/>
                  <p:pic>
                    <p:nvPicPr>
                      <p:cNvPr id="0" name="Object 1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969" y="1585899"/>
                        <a:ext cx="1385887"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624046785"/>
              </p:ext>
            </p:extLst>
          </p:nvPr>
        </p:nvGraphicFramePr>
        <p:xfrm>
          <a:off x="6494331" y="1128699"/>
          <a:ext cx="1868488" cy="403225"/>
        </p:xfrm>
        <a:graphic>
          <a:graphicData uri="http://schemas.openxmlformats.org/presentationml/2006/ole">
            <mc:AlternateContent xmlns:mc="http://schemas.openxmlformats.org/markup-compatibility/2006">
              <mc:Choice xmlns:v="urn:schemas-microsoft-com:vml" Requires="v">
                <p:oleObj spid="_x0000_s173039" name="公式" r:id="rId5" imgW="1066770" imgH="228600" progId="Equation.3">
                  <p:embed/>
                </p:oleObj>
              </mc:Choice>
              <mc:Fallback>
                <p:oleObj name="公式" r:id="rId5" imgW="1066770" imgH="228600" progId="Equation.3">
                  <p:embed/>
                  <p:pic>
                    <p:nvPicPr>
                      <p:cNvPr id="0" name="Object 1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4331" y="1128699"/>
                        <a:ext cx="1868488"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999130552"/>
              </p:ext>
            </p:extLst>
          </p:nvPr>
        </p:nvGraphicFramePr>
        <p:xfrm>
          <a:off x="6492744" y="671499"/>
          <a:ext cx="2443162" cy="401638"/>
        </p:xfrm>
        <a:graphic>
          <a:graphicData uri="http://schemas.openxmlformats.org/presentationml/2006/ole">
            <mc:AlternateContent xmlns:mc="http://schemas.openxmlformats.org/markup-compatibility/2006">
              <mc:Choice xmlns:v="urn:schemas-microsoft-com:vml" Requires="v">
                <p:oleObj spid="_x0000_s173040" name="公式" r:id="rId7" imgW="1400220" imgH="228600" progId="Equation.3">
                  <p:embed/>
                </p:oleObj>
              </mc:Choice>
              <mc:Fallback>
                <p:oleObj name="公式" r:id="rId7" imgW="1400220" imgH="228600" progId="Equation.3">
                  <p:embed/>
                  <p:pic>
                    <p:nvPicPr>
                      <p:cNvPr id="0" name="Object 1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2744" y="671499"/>
                        <a:ext cx="2443162"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 name="Text Box 207"/>
          <p:cNvSpPr txBox="1">
            <a:spLocks noChangeArrowheads="1"/>
          </p:cNvSpPr>
          <p:nvPr/>
        </p:nvSpPr>
        <p:spPr bwMode="auto">
          <a:xfrm>
            <a:off x="3487304" y="3654013"/>
            <a:ext cx="290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(4)</a:t>
            </a:r>
            <a:r>
              <a:rPr kumimoji="1" lang="zh-CN" altLang="en-US" sz="2000" dirty="0"/>
              <a:t>、画出状态转移图</a:t>
            </a:r>
          </a:p>
        </p:txBody>
      </p:sp>
      <p:pic>
        <p:nvPicPr>
          <p:cNvPr id="532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98" y="4157363"/>
            <a:ext cx="3410056" cy="2723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1" name="Group 205"/>
          <p:cNvGrpSpPr>
            <a:grpSpLocks/>
          </p:cNvGrpSpPr>
          <p:nvPr/>
        </p:nvGrpSpPr>
        <p:grpSpPr bwMode="auto">
          <a:xfrm>
            <a:off x="5509366" y="3050763"/>
            <a:ext cx="3395662" cy="3636963"/>
            <a:chOff x="3424" y="1415"/>
            <a:chExt cx="2139" cy="2291"/>
          </a:xfrm>
        </p:grpSpPr>
        <p:sp>
          <p:nvSpPr>
            <p:cNvPr id="122" name="Line 178"/>
            <p:cNvSpPr>
              <a:spLocks noChangeShapeType="1"/>
            </p:cNvSpPr>
            <p:nvPr/>
          </p:nvSpPr>
          <p:spPr bwMode="auto">
            <a:xfrm>
              <a:off x="5056" y="2553"/>
              <a:ext cx="0"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3" name="Line 179"/>
            <p:cNvSpPr>
              <a:spLocks noChangeShapeType="1"/>
            </p:cNvSpPr>
            <p:nvPr/>
          </p:nvSpPr>
          <p:spPr bwMode="auto">
            <a:xfrm flipH="1">
              <a:off x="4192" y="2361"/>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24" name="Group 182"/>
            <p:cNvGrpSpPr>
              <a:grpSpLocks/>
            </p:cNvGrpSpPr>
            <p:nvPr/>
          </p:nvGrpSpPr>
          <p:grpSpPr bwMode="auto">
            <a:xfrm rot="1676667">
              <a:off x="5104" y="3129"/>
              <a:ext cx="336" cy="336"/>
              <a:chOff x="2688" y="2832"/>
              <a:chExt cx="336" cy="336"/>
            </a:xfrm>
          </p:grpSpPr>
          <p:sp>
            <p:nvSpPr>
              <p:cNvPr id="142" name="Oval 183"/>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43" name="Line 184"/>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25" name="Oval 185"/>
            <p:cNvSpPr>
              <a:spLocks noChangeArrowheads="1"/>
            </p:cNvSpPr>
            <p:nvPr/>
          </p:nvSpPr>
          <p:spPr bwMode="auto">
            <a:xfrm>
              <a:off x="4912" y="3273"/>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dirty="0">
                  <a:solidFill>
                    <a:schemeClr val="tx1"/>
                  </a:solidFill>
                </a:rPr>
                <a:t>10</a:t>
              </a:r>
              <a:endParaRPr kumimoji="1" lang="en-US" altLang="zh-CN" sz="2000" baseline="-25000" dirty="0">
                <a:solidFill>
                  <a:schemeClr val="tx1"/>
                </a:solidFill>
              </a:endParaRPr>
            </a:p>
          </p:txBody>
        </p:sp>
        <p:sp>
          <p:nvSpPr>
            <p:cNvPr id="126" name="Text Box 187"/>
            <p:cNvSpPr txBox="1">
              <a:spLocks noChangeArrowheads="1"/>
            </p:cNvSpPr>
            <p:nvPr/>
          </p:nvSpPr>
          <p:spPr bwMode="auto">
            <a:xfrm>
              <a:off x="4315" y="168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1/0</a:t>
              </a:r>
            </a:p>
          </p:txBody>
        </p:sp>
        <p:sp>
          <p:nvSpPr>
            <p:cNvPr id="127" name="Text Box 188"/>
            <p:cNvSpPr txBox="1">
              <a:spLocks noChangeArrowheads="1"/>
            </p:cNvSpPr>
            <p:nvPr/>
          </p:nvSpPr>
          <p:spPr bwMode="auto">
            <a:xfrm>
              <a:off x="5200" y="2601"/>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sp>
          <p:nvSpPr>
            <p:cNvPr id="128" name="Text Box 189"/>
            <p:cNvSpPr txBox="1">
              <a:spLocks noChangeArrowheads="1"/>
            </p:cNvSpPr>
            <p:nvPr/>
          </p:nvSpPr>
          <p:spPr bwMode="auto">
            <a:xfrm>
              <a:off x="5227" y="345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1/1</a:t>
              </a:r>
            </a:p>
          </p:txBody>
        </p:sp>
        <p:sp>
          <p:nvSpPr>
            <p:cNvPr id="129" name="Text Box 190"/>
            <p:cNvSpPr txBox="1">
              <a:spLocks noChangeArrowheads="1"/>
            </p:cNvSpPr>
            <p:nvPr/>
          </p:nvSpPr>
          <p:spPr bwMode="auto">
            <a:xfrm>
              <a:off x="4459" y="268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130" name="Text Box 191"/>
            <p:cNvSpPr txBox="1">
              <a:spLocks noChangeArrowheads="1"/>
            </p:cNvSpPr>
            <p:nvPr/>
          </p:nvSpPr>
          <p:spPr bwMode="auto">
            <a:xfrm>
              <a:off x="4315" y="1415"/>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X/Z</a:t>
              </a:r>
            </a:p>
          </p:txBody>
        </p:sp>
        <p:sp>
          <p:nvSpPr>
            <p:cNvPr id="131" name="Text Box 192"/>
            <p:cNvSpPr txBox="1">
              <a:spLocks noChangeArrowheads="1"/>
            </p:cNvSpPr>
            <p:nvPr/>
          </p:nvSpPr>
          <p:spPr bwMode="auto">
            <a:xfrm>
              <a:off x="3424" y="1929"/>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grpSp>
          <p:nvGrpSpPr>
            <p:cNvPr id="132" name="Group 195"/>
            <p:cNvGrpSpPr>
              <a:grpSpLocks/>
            </p:cNvGrpSpPr>
            <p:nvPr/>
          </p:nvGrpSpPr>
          <p:grpSpPr bwMode="auto">
            <a:xfrm rot="-7023137">
              <a:off x="3616" y="2073"/>
              <a:ext cx="336" cy="336"/>
              <a:chOff x="2688" y="2832"/>
              <a:chExt cx="336" cy="336"/>
            </a:xfrm>
          </p:grpSpPr>
          <p:sp>
            <p:nvSpPr>
              <p:cNvPr id="140" name="Oval 196"/>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41" name="Line 197"/>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33" name="Oval 198"/>
            <p:cNvSpPr>
              <a:spLocks noChangeArrowheads="1"/>
            </p:cNvSpPr>
            <p:nvPr/>
          </p:nvSpPr>
          <p:spPr bwMode="auto">
            <a:xfrm>
              <a:off x="3856" y="2169"/>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a:solidFill>
                    <a:schemeClr val="tx1"/>
                  </a:solidFill>
                </a:rPr>
                <a:t>00</a:t>
              </a:r>
              <a:endParaRPr kumimoji="1" lang="en-US" altLang="zh-CN" sz="2000" baseline="-25000">
                <a:solidFill>
                  <a:schemeClr val="tx1"/>
                </a:solidFill>
              </a:endParaRPr>
            </a:p>
          </p:txBody>
        </p:sp>
        <p:sp>
          <p:nvSpPr>
            <p:cNvPr id="134" name="Oval 199"/>
            <p:cNvSpPr>
              <a:spLocks noChangeArrowheads="1"/>
            </p:cNvSpPr>
            <p:nvPr/>
          </p:nvSpPr>
          <p:spPr bwMode="auto">
            <a:xfrm>
              <a:off x="4816" y="2169"/>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dirty="0">
                  <a:solidFill>
                    <a:schemeClr val="tx1"/>
                  </a:solidFill>
                </a:rPr>
                <a:t>01</a:t>
              </a:r>
              <a:endParaRPr kumimoji="1" lang="en-US" altLang="zh-CN" sz="2000" baseline="-25000" dirty="0">
                <a:solidFill>
                  <a:schemeClr val="tx1"/>
                </a:solidFill>
              </a:endParaRPr>
            </a:p>
          </p:txBody>
        </p:sp>
        <p:grpSp>
          <p:nvGrpSpPr>
            <p:cNvPr id="135" name="Group 200"/>
            <p:cNvGrpSpPr>
              <a:grpSpLocks/>
            </p:cNvGrpSpPr>
            <p:nvPr/>
          </p:nvGrpSpPr>
          <p:grpSpPr bwMode="auto">
            <a:xfrm>
              <a:off x="4075" y="1920"/>
              <a:ext cx="832" cy="304"/>
              <a:chOff x="2094" y="3276"/>
              <a:chExt cx="832" cy="304"/>
            </a:xfrm>
          </p:grpSpPr>
          <p:sp>
            <p:nvSpPr>
              <p:cNvPr id="138" name="Freeform 201"/>
              <p:cNvSpPr>
                <a:spLocks/>
              </p:cNvSpPr>
              <p:nvPr/>
            </p:nvSpPr>
            <p:spPr bwMode="auto">
              <a:xfrm>
                <a:off x="2094" y="3276"/>
                <a:ext cx="786" cy="235"/>
              </a:xfrm>
              <a:custGeom>
                <a:avLst/>
                <a:gdLst>
                  <a:gd name="T0" fmla="*/ 0 w 786"/>
                  <a:gd name="T1" fmla="*/ 235 h 235"/>
                  <a:gd name="T2" fmla="*/ 228 w 786"/>
                  <a:gd name="T3" fmla="*/ 34 h 235"/>
                  <a:gd name="T4" fmla="*/ 585 w 786"/>
                  <a:gd name="T5" fmla="*/ 34 h 235"/>
                  <a:gd name="T6" fmla="*/ 786 w 786"/>
                  <a:gd name="T7" fmla="*/ 228 h 235"/>
                  <a:gd name="T8" fmla="*/ 0 60000 65536"/>
                  <a:gd name="T9" fmla="*/ 0 60000 65536"/>
                  <a:gd name="T10" fmla="*/ 0 60000 65536"/>
                  <a:gd name="T11" fmla="*/ 0 60000 65536"/>
                  <a:gd name="T12" fmla="*/ 0 w 786"/>
                  <a:gd name="T13" fmla="*/ 0 h 235"/>
                  <a:gd name="T14" fmla="*/ 786 w 786"/>
                  <a:gd name="T15" fmla="*/ 235 h 235"/>
                </a:gdLst>
                <a:ahLst/>
                <a:cxnLst>
                  <a:cxn ang="T8">
                    <a:pos x="T0" y="T1"/>
                  </a:cxn>
                  <a:cxn ang="T9">
                    <a:pos x="T2" y="T3"/>
                  </a:cxn>
                  <a:cxn ang="T10">
                    <a:pos x="T4" y="T5"/>
                  </a:cxn>
                  <a:cxn ang="T11">
                    <a:pos x="T6" y="T7"/>
                  </a:cxn>
                </a:cxnLst>
                <a:rect l="T12" t="T13" r="T14" b="T15"/>
                <a:pathLst>
                  <a:path w="786" h="235">
                    <a:moveTo>
                      <a:pt x="0" y="235"/>
                    </a:moveTo>
                    <a:cubicBezTo>
                      <a:pt x="38" y="201"/>
                      <a:pt x="130" y="68"/>
                      <a:pt x="228" y="34"/>
                    </a:cubicBezTo>
                    <a:cubicBezTo>
                      <a:pt x="326" y="0"/>
                      <a:pt x="492" y="2"/>
                      <a:pt x="585" y="34"/>
                    </a:cubicBezTo>
                    <a:cubicBezTo>
                      <a:pt x="678" y="66"/>
                      <a:pt x="744" y="188"/>
                      <a:pt x="786" y="228"/>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39" name="Line 202"/>
              <p:cNvSpPr>
                <a:spLocks noChangeShapeType="1"/>
              </p:cNvSpPr>
              <p:nvPr/>
            </p:nvSpPr>
            <p:spPr bwMode="auto">
              <a:xfrm>
                <a:off x="2830" y="3436"/>
                <a:ext cx="96" cy="14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36" name="Text Box 203"/>
            <p:cNvSpPr txBox="1">
              <a:spLocks noChangeArrowheads="1"/>
            </p:cNvSpPr>
            <p:nvPr/>
          </p:nvSpPr>
          <p:spPr bwMode="auto">
            <a:xfrm>
              <a:off x="4315" y="211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137" name="Line 204"/>
            <p:cNvSpPr>
              <a:spLocks noChangeShapeType="1"/>
            </p:cNvSpPr>
            <p:nvPr/>
          </p:nvSpPr>
          <p:spPr bwMode="auto">
            <a:xfrm flipH="1" flipV="1">
              <a:off x="4123" y="2544"/>
              <a:ext cx="768" cy="76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44" name="Text Box 206"/>
          <p:cNvSpPr txBox="1">
            <a:spLocks noChangeArrowheads="1"/>
          </p:cNvSpPr>
          <p:nvPr/>
        </p:nvSpPr>
        <p:spPr bwMode="auto">
          <a:xfrm>
            <a:off x="3326075" y="5410861"/>
            <a:ext cx="2211241" cy="1017844"/>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“111…( </a:t>
            </a:r>
            <a:r>
              <a:rPr kumimoji="1" lang="en-US" altLang="zh-CN" sz="2000" dirty="0">
                <a:solidFill>
                  <a:srgbClr val="FF0000"/>
                </a:solidFill>
              </a:rPr>
              <a:t>3</a:t>
            </a:r>
            <a:r>
              <a:rPr kumimoji="1" lang="zh-CN" altLang="en-US" sz="2000" dirty="0">
                <a:solidFill>
                  <a:srgbClr val="FF0000"/>
                </a:solidFill>
              </a:rPr>
              <a:t>个以上连 </a:t>
            </a:r>
            <a:r>
              <a:rPr kumimoji="1" lang="en-US" altLang="zh-CN" sz="2000" dirty="0">
                <a:solidFill>
                  <a:srgbClr val="FF0000"/>
                </a:solidFill>
              </a:rPr>
              <a:t>1 </a:t>
            </a:r>
            <a:r>
              <a:rPr kumimoji="1" lang="zh-CN" altLang="en-US" sz="2000" dirty="0">
                <a:solidFill>
                  <a:srgbClr val="FF0000"/>
                </a:solidFill>
              </a:rPr>
              <a:t>码</a:t>
            </a:r>
            <a:r>
              <a:rPr kumimoji="1" lang="zh-CN" altLang="en-US" sz="2000" dirty="0"/>
              <a:t> </a:t>
            </a:r>
            <a:r>
              <a:rPr kumimoji="1" lang="en-US" altLang="zh-CN" sz="2000" dirty="0"/>
              <a:t>)”</a:t>
            </a:r>
            <a:r>
              <a:rPr kumimoji="1" lang="zh-CN" altLang="en-US" sz="2000" dirty="0"/>
              <a:t>序列检测器</a:t>
            </a:r>
          </a:p>
        </p:txBody>
      </p:sp>
      <p:sp>
        <p:nvSpPr>
          <p:cNvPr id="145" name="Text Box 213"/>
          <p:cNvSpPr txBox="1">
            <a:spLocks noChangeArrowheads="1"/>
          </p:cNvSpPr>
          <p:nvPr/>
        </p:nvSpPr>
        <p:spPr bwMode="auto">
          <a:xfrm>
            <a:off x="3503179" y="4972586"/>
            <a:ext cx="2160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(5)</a:t>
            </a:r>
            <a:r>
              <a:rPr kumimoji="1" lang="zh-CN" altLang="en-US" sz="2000" dirty="0"/>
              <a:t>、功能描述</a:t>
            </a:r>
          </a:p>
        </p:txBody>
      </p:sp>
      <p:sp>
        <p:nvSpPr>
          <p:cNvPr id="101" name="Oval 199"/>
          <p:cNvSpPr>
            <a:spLocks noChangeArrowheads="1"/>
          </p:cNvSpPr>
          <p:nvPr/>
        </p:nvSpPr>
        <p:spPr bwMode="auto">
          <a:xfrm>
            <a:off x="6042766" y="6024151"/>
            <a:ext cx="533400" cy="533400"/>
          </a:xfrm>
          <a:prstGeom prst="ellipse">
            <a:avLst/>
          </a:prstGeom>
          <a:ln>
            <a:solidFill>
              <a:srgbClr val="FF0000"/>
            </a:solidFill>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dirty="0">
                <a:solidFill>
                  <a:srgbClr val="FF0000"/>
                </a:solidFill>
              </a:rPr>
              <a:t>11</a:t>
            </a:r>
            <a:endParaRPr kumimoji="1" lang="en-US" altLang="zh-CN" sz="2000" baseline="-25000" dirty="0">
              <a:solidFill>
                <a:srgbClr val="FF0000"/>
              </a:solidFill>
            </a:endParaRPr>
          </a:p>
        </p:txBody>
      </p:sp>
      <p:sp>
        <p:nvSpPr>
          <p:cNvPr id="102" name="Freeform 201"/>
          <p:cNvSpPr>
            <a:spLocks/>
          </p:cNvSpPr>
          <p:nvPr/>
        </p:nvSpPr>
        <p:spPr bwMode="auto">
          <a:xfrm rot="16518743">
            <a:off x="5547216" y="5213430"/>
            <a:ext cx="1247775" cy="373063"/>
          </a:xfrm>
          <a:custGeom>
            <a:avLst/>
            <a:gdLst>
              <a:gd name="T0" fmla="*/ 0 w 786"/>
              <a:gd name="T1" fmla="*/ 235 h 235"/>
              <a:gd name="T2" fmla="*/ 228 w 786"/>
              <a:gd name="T3" fmla="*/ 34 h 235"/>
              <a:gd name="T4" fmla="*/ 585 w 786"/>
              <a:gd name="T5" fmla="*/ 34 h 235"/>
              <a:gd name="T6" fmla="*/ 786 w 786"/>
              <a:gd name="T7" fmla="*/ 228 h 235"/>
              <a:gd name="T8" fmla="*/ 0 60000 65536"/>
              <a:gd name="T9" fmla="*/ 0 60000 65536"/>
              <a:gd name="T10" fmla="*/ 0 60000 65536"/>
              <a:gd name="T11" fmla="*/ 0 60000 65536"/>
              <a:gd name="T12" fmla="*/ 0 w 786"/>
              <a:gd name="T13" fmla="*/ 0 h 235"/>
              <a:gd name="T14" fmla="*/ 786 w 786"/>
              <a:gd name="T15" fmla="*/ 235 h 235"/>
            </a:gdLst>
            <a:ahLst/>
            <a:cxnLst>
              <a:cxn ang="T8">
                <a:pos x="T0" y="T1"/>
              </a:cxn>
              <a:cxn ang="T9">
                <a:pos x="T2" y="T3"/>
              </a:cxn>
              <a:cxn ang="T10">
                <a:pos x="T4" y="T5"/>
              </a:cxn>
              <a:cxn ang="T11">
                <a:pos x="T6" y="T7"/>
              </a:cxn>
            </a:cxnLst>
            <a:rect l="T12" t="T13" r="T14" b="T15"/>
            <a:pathLst>
              <a:path w="786" h="235">
                <a:moveTo>
                  <a:pt x="0" y="235"/>
                </a:moveTo>
                <a:cubicBezTo>
                  <a:pt x="38" y="201"/>
                  <a:pt x="130" y="68"/>
                  <a:pt x="228" y="34"/>
                </a:cubicBezTo>
                <a:cubicBezTo>
                  <a:pt x="326" y="0"/>
                  <a:pt x="492" y="2"/>
                  <a:pt x="585" y="34"/>
                </a:cubicBezTo>
                <a:cubicBezTo>
                  <a:pt x="678" y="66"/>
                  <a:pt x="744" y="188"/>
                  <a:pt x="786" y="228"/>
                </a:cubicBezTo>
              </a:path>
            </a:pathLst>
          </a:custGeom>
          <a:noFill/>
          <a:ln w="1905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rgbClr val="FF0000"/>
              </a:solidFill>
            </a:endParaRPr>
          </a:p>
        </p:txBody>
      </p:sp>
      <p:sp>
        <p:nvSpPr>
          <p:cNvPr id="103" name="Line 202"/>
          <p:cNvSpPr>
            <a:spLocks noChangeShapeType="1"/>
          </p:cNvSpPr>
          <p:nvPr/>
        </p:nvSpPr>
        <p:spPr bwMode="auto">
          <a:xfrm flipV="1">
            <a:off x="6214739" y="4750995"/>
            <a:ext cx="224944" cy="21268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4" name="Text Box 187"/>
          <p:cNvSpPr txBox="1">
            <a:spLocks noChangeArrowheads="1"/>
          </p:cNvSpPr>
          <p:nvPr/>
        </p:nvSpPr>
        <p:spPr bwMode="auto">
          <a:xfrm>
            <a:off x="5532880" y="5072888"/>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0/0</a:t>
            </a:r>
          </a:p>
        </p:txBody>
      </p:sp>
      <p:sp>
        <p:nvSpPr>
          <p:cNvPr id="105" name="Line 179"/>
          <p:cNvSpPr>
            <a:spLocks noChangeShapeType="1"/>
          </p:cNvSpPr>
          <p:nvPr/>
        </p:nvSpPr>
        <p:spPr bwMode="auto">
          <a:xfrm>
            <a:off x="6576165" y="6267038"/>
            <a:ext cx="1295401"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6" name="Text Box 187"/>
          <p:cNvSpPr txBox="1">
            <a:spLocks noChangeArrowheads="1"/>
          </p:cNvSpPr>
          <p:nvPr/>
        </p:nvSpPr>
        <p:spPr bwMode="auto">
          <a:xfrm>
            <a:off x="6923828" y="6267038"/>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1/0</a:t>
            </a:r>
          </a:p>
        </p:txBody>
      </p:sp>
      <p:sp>
        <p:nvSpPr>
          <p:cNvPr id="8" name="矩形 7"/>
          <p:cNvSpPr/>
          <p:nvPr/>
        </p:nvSpPr>
        <p:spPr>
          <a:xfrm>
            <a:off x="5011454" y="6444148"/>
            <a:ext cx="1114408" cy="369332"/>
          </a:xfrm>
          <a:prstGeom prst="rect">
            <a:avLst/>
          </a:prstGeom>
        </p:spPr>
        <p:txBody>
          <a:bodyPr wrap="none">
            <a:spAutoFit/>
          </a:bodyPr>
          <a:lstStyle/>
          <a:p>
            <a:r>
              <a:rPr lang="zh-CN" altLang="en-US" dirty="0">
                <a:solidFill>
                  <a:srgbClr val="FF0000"/>
                </a:solidFill>
              </a:rPr>
              <a:t>无效状态</a:t>
            </a:r>
          </a:p>
        </p:txBody>
      </p:sp>
      <p:cxnSp>
        <p:nvCxnSpPr>
          <p:cNvPr id="10" name="直接连接符 9"/>
          <p:cNvCxnSpPr/>
          <p:nvPr/>
        </p:nvCxnSpPr>
        <p:spPr bwMode="auto">
          <a:xfrm>
            <a:off x="0" y="6000338"/>
            <a:ext cx="3071363" cy="0"/>
          </a:xfrm>
          <a:prstGeom prst="line">
            <a:avLst/>
          </a:prstGeom>
          <a:solidFill>
            <a:srgbClr val="000000"/>
          </a:solidFill>
          <a:ln w="25400" cap="flat" cmpd="sng" algn="ctr">
            <a:solidFill>
              <a:srgbClr val="FF0000"/>
            </a:solidFill>
            <a:prstDash val="solid"/>
            <a:round/>
            <a:headEnd type="none" w="med" len="med"/>
            <a:tailEnd type="none" w="med" len="med"/>
          </a:ln>
          <a:effectLst/>
        </p:spPr>
      </p:cxnSp>
      <p:cxnSp>
        <p:nvCxnSpPr>
          <p:cNvPr id="15" name="直接连接符 14"/>
          <p:cNvCxnSpPr/>
          <p:nvPr/>
        </p:nvCxnSpPr>
        <p:spPr bwMode="auto">
          <a:xfrm>
            <a:off x="-35625" y="5725354"/>
            <a:ext cx="3176907" cy="0"/>
          </a:xfrm>
          <a:prstGeom prst="line">
            <a:avLst/>
          </a:prstGeom>
          <a:solidFill>
            <a:srgbClr val="000000"/>
          </a:solidFill>
          <a:ln w="25400" cap="flat" cmpd="sng" algn="ctr">
            <a:solidFill>
              <a:srgbClr val="0070C0"/>
            </a:solidFill>
            <a:prstDash val="solid"/>
            <a:round/>
            <a:headEnd type="none" w="med" len="med"/>
            <a:tailEnd type="none" w="med" len="med"/>
          </a:ln>
          <a:effectLst/>
        </p:spPr>
      </p:cxnSp>
    </p:spTree>
    <p:extLst>
      <p:ext uri="{BB962C8B-B14F-4D97-AF65-F5344CB8AC3E}">
        <p14:creationId xmlns:p14="http://schemas.microsoft.com/office/powerpoint/2010/main" val="10090392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556799" y="429847"/>
            <a:ext cx="2970197" cy="1313565"/>
          </a:xfrm>
        </p:spPr>
        <p:txBody>
          <a:bodyPr/>
          <a:lstStyle/>
          <a:p>
            <a:r>
              <a:rPr lang="zh-CN" altLang="en-US" sz="8800" dirty="0"/>
              <a:t>作业</a:t>
            </a:r>
          </a:p>
        </p:txBody>
      </p:sp>
      <p:sp>
        <p:nvSpPr>
          <p:cNvPr id="7" name="内容占位符 6"/>
          <p:cNvSpPr>
            <a:spLocks noGrp="1"/>
          </p:cNvSpPr>
          <p:nvPr>
            <p:ph sz="half" idx="1"/>
          </p:nvPr>
        </p:nvSpPr>
        <p:spPr>
          <a:xfrm>
            <a:off x="386721" y="2573943"/>
            <a:ext cx="4305929" cy="3750657"/>
          </a:xfrm>
        </p:spPr>
        <p:txBody>
          <a:bodyPr/>
          <a:lstStyle/>
          <a:p>
            <a:r>
              <a:rPr lang="zh-CN" altLang="en-US" dirty="0"/>
              <a:t>习题</a:t>
            </a:r>
            <a:r>
              <a:rPr lang="en-US" altLang="zh-CN" dirty="0"/>
              <a:t>P104</a:t>
            </a:r>
            <a:r>
              <a:rPr lang="zh-CN" altLang="en-US" dirty="0"/>
              <a:t>，第</a:t>
            </a:r>
            <a:r>
              <a:rPr lang="en-US" altLang="zh-CN" dirty="0"/>
              <a:t>6</a:t>
            </a:r>
            <a:r>
              <a:rPr lang="zh-CN" altLang="en-US" dirty="0"/>
              <a:t>，</a:t>
            </a:r>
            <a:r>
              <a:rPr lang="en-US" altLang="zh-CN" dirty="0"/>
              <a:t>11,15</a:t>
            </a:r>
            <a:r>
              <a:rPr lang="zh-CN" altLang="en-US" dirty="0"/>
              <a:t>题</a:t>
            </a:r>
          </a:p>
        </p:txBody>
      </p:sp>
      <p:sp>
        <p:nvSpPr>
          <p:cNvPr id="8" name="内容占位符 7"/>
          <p:cNvSpPr>
            <a:spLocks noGrp="1"/>
          </p:cNvSpPr>
          <p:nvPr>
            <p:ph sz="half" idx="2"/>
          </p:nvPr>
        </p:nvSpPr>
        <p:spPr>
          <a:xfrm>
            <a:off x="4797015" y="548808"/>
            <a:ext cx="4010435" cy="5775792"/>
          </a:xfrm>
        </p:spPr>
        <p:style>
          <a:lnRef idx="1">
            <a:schemeClr val="accent4"/>
          </a:lnRef>
          <a:fillRef idx="2">
            <a:schemeClr val="accent4"/>
          </a:fillRef>
          <a:effectRef idx="1">
            <a:schemeClr val="accent4"/>
          </a:effectRef>
          <a:fontRef idx="minor">
            <a:schemeClr val="dk1"/>
          </a:fontRef>
        </p:style>
        <p:txBody>
          <a:bodyPr/>
          <a:lstStyle/>
          <a:p>
            <a:r>
              <a:rPr lang="zh-CN" altLang="en-US" i="1" u="sng" dirty="0"/>
              <a:t>加分作业</a:t>
            </a:r>
            <a:endParaRPr lang="en-US" altLang="zh-CN" i="1" u="sng"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 y="1"/>
            <a:ext cx="1548038" cy="232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9930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r>
              <a:rPr lang="en-US" altLang="zh-CN" dirty="0"/>
              <a:t>(Latch)</a:t>
            </a:r>
            <a:endParaRPr lang="zh-CN" altLang="en-US" dirty="0"/>
          </a:p>
        </p:txBody>
      </p:sp>
      <p:sp>
        <p:nvSpPr>
          <p:cNvPr id="5" name="内容占位符 4"/>
          <p:cNvSpPr>
            <a:spLocks noGrp="1"/>
          </p:cNvSpPr>
          <p:nvPr>
            <p:ph idx="1"/>
          </p:nvPr>
        </p:nvSpPr>
        <p:spPr>
          <a:xfrm>
            <a:off x="2050" y="503805"/>
            <a:ext cx="9000600" cy="5895393"/>
          </a:xfrm>
        </p:spPr>
        <p:txBody>
          <a:bodyPr/>
          <a:lstStyle/>
          <a:p>
            <a:endParaRPr kumimoji="1" lang="en-US" altLang="zh-CN" sz="2400" dirty="0"/>
          </a:p>
          <a:p>
            <a:r>
              <a:rPr kumimoji="1" lang="zh-CN" altLang="en-US" sz="2400" dirty="0"/>
              <a:t>基本</a:t>
            </a:r>
            <a:r>
              <a:rPr kumimoji="1" lang="en-US" altLang="zh-CN" sz="2400" dirty="0"/>
              <a:t>SR</a:t>
            </a:r>
            <a:r>
              <a:rPr kumimoji="1" lang="zh-CN" altLang="en-US" sz="2400" dirty="0"/>
              <a:t>锁存器（</a:t>
            </a:r>
            <a:r>
              <a:rPr kumimoji="1" lang="en-US" altLang="zh-CN" sz="2400" dirty="0"/>
              <a:t>Set-Reset</a:t>
            </a:r>
            <a:r>
              <a:rPr kumimoji="1" lang="zh-CN" altLang="en-US" sz="2400" dirty="0"/>
              <a:t>）</a:t>
            </a:r>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sp>
        <p:nvSpPr>
          <p:cNvPr id="106" name="Text Box 151"/>
          <p:cNvSpPr txBox="1">
            <a:spLocks noChangeArrowheads="1"/>
          </p:cNvSpPr>
          <p:nvPr/>
        </p:nvSpPr>
        <p:spPr bwMode="auto">
          <a:xfrm>
            <a:off x="27841" y="1461053"/>
            <a:ext cx="2614613" cy="385763"/>
          </a:xfrm>
          <a:prstGeom prst="rect">
            <a:avLst/>
          </a:prstGeom>
          <a:ln>
            <a:headEnd/>
            <a:tailEnd/>
          </a:ln>
          <a:extLst/>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kumimoji="1" lang="zh-CN" altLang="en-US" sz="1800" dirty="0">
                <a:latin typeface="Arial" charset="0"/>
              </a:rPr>
              <a:t>不同门构成的</a:t>
            </a:r>
            <a:r>
              <a:rPr kumimoji="1" lang="en-US" altLang="zh-CN" sz="1800" dirty="0">
                <a:latin typeface="Arial" charset="0"/>
              </a:rPr>
              <a:t>SR</a:t>
            </a:r>
            <a:r>
              <a:rPr kumimoji="1" lang="zh-CN" altLang="en-US" sz="1800" dirty="0">
                <a:latin typeface="Arial" charset="0"/>
              </a:rPr>
              <a:t>锁存器</a:t>
            </a:r>
          </a:p>
        </p:txBody>
      </p:sp>
      <p:graphicFrame>
        <p:nvGraphicFramePr>
          <p:cNvPr id="2" name="对象 1"/>
          <p:cNvGraphicFramePr>
            <a:graphicFrameLocks noChangeAspect="1"/>
          </p:cNvGraphicFramePr>
          <p:nvPr>
            <p:extLst>
              <p:ext uri="{D42A27DB-BD31-4B8C-83A1-F6EECF244321}">
                <p14:modId xmlns:p14="http://schemas.microsoft.com/office/powerpoint/2010/main" val="303566236"/>
              </p:ext>
            </p:extLst>
          </p:nvPr>
        </p:nvGraphicFramePr>
        <p:xfrm>
          <a:off x="0" y="428171"/>
          <a:ext cx="3522603" cy="672622"/>
        </p:xfrm>
        <a:graphic>
          <a:graphicData uri="http://schemas.openxmlformats.org/presentationml/2006/ole">
            <mc:AlternateContent xmlns:mc="http://schemas.openxmlformats.org/markup-compatibility/2006">
              <mc:Choice xmlns:v="urn:schemas-microsoft-com:vml" Requires="v">
                <p:oleObj spid="_x0000_s219690" name="Equation" r:id="rId3" imgW="1562040" imgH="291960" progId="Equation.DSMT4">
                  <p:embed/>
                </p:oleObj>
              </mc:Choice>
              <mc:Fallback>
                <p:oleObj name="Equation" r:id="rId3" imgW="1562040" imgH="291960" progId="Equation.DSMT4">
                  <p:embed/>
                  <p:pic>
                    <p:nvPicPr>
                      <p:cNvPr id="0" name="对象 5"/>
                      <p:cNvPicPr>
                        <a:picLocks noChangeAspect="1" noChangeArrowheads="1"/>
                      </p:cNvPicPr>
                      <p:nvPr/>
                    </p:nvPicPr>
                    <p:blipFill>
                      <a:blip r:embed="rId4"/>
                      <a:srcRect/>
                      <a:stretch>
                        <a:fillRect/>
                      </a:stretch>
                    </p:blipFill>
                    <p:spPr bwMode="auto">
                      <a:xfrm>
                        <a:off x="0" y="428171"/>
                        <a:ext cx="3522603" cy="672622"/>
                      </a:xfrm>
                      <a:prstGeom prst="rect">
                        <a:avLst/>
                      </a:prstGeom>
                      <a:noFill/>
                      <a:ln>
                        <a:noFill/>
                      </a:ln>
                      <a:effectLst/>
                    </p:spPr>
                  </p:pic>
                </p:oleObj>
              </mc:Fallback>
            </mc:AlternateContent>
          </a:graphicData>
        </a:graphic>
      </p:graphicFrame>
      <p:graphicFrame>
        <p:nvGraphicFramePr>
          <p:cNvPr id="108" name="表格 107"/>
          <p:cNvGraphicFramePr>
            <a:graphicFrameLocks noGrp="1"/>
          </p:cNvGraphicFramePr>
          <p:nvPr>
            <p:extLst>
              <p:ext uri="{D42A27DB-BD31-4B8C-83A1-F6EECF244321}">
                <p14:modId xmlns:p14="http://schemas.microsoft.com/office/powerpoint/2010/main" val="1272878212"/>
              </p:ext>
            </p:extLst>
          </p:nvPr>
        </p:nvGraphicFramePr>
        <p:xfrm>
          <a:off x="116703" y="1943901"/>
          <a:ext cx="6660445" cy="4076514"/>
        </p:xfrm>
        <a:graphic>
          <a:graphicData uri="http://schemas.openxmlformats.org/drawingml/2006/table">
            <a:tbl>
              <a:tblPr>
                <a:tableStyleId>{616DA210-FB5B-4158-B5E0-FEB733F419BA}</a:tableStyleId>
              </a:tblPr>
              <a:tblGrid>
                <a:gridCol w="1332089">
                  <a:extLst>
                    <a:ext uri="{9D8B030D-6E8A-4147-A177-3AD203B41FA5}">
                      <a16:colId xmlns:a16="http://schemas.microsoft.com/office/drawing/2014/main" val="20000"/>
                    </a:ext>
                  </a:extLst>
                </a:gridCol>
                <a:gridCol w="1332089">
                  <a:extLst>
                    <a:ext uri="{9D8B030D-6E8A-4147-A177-3AD203B41FA5}">
                      <a16:colId xmlns:a16="http://schemas.microsoft.com/office/drawing/2014/main" val="20001"/>
                    </a:ext>
                  </a:extLst>
                </a:gridCol>
                <a:gridCol w="1116074">
                  <a:extLst>
                    <a:ext uri="{9D8B030D-6E8A-4147-A177-3AD203B41FA5}">
                      <a16:colId xmlns:a16="http://schemas.microsoft.com/office/drawing/2014/main" val="20002"/>
                    </a:ext>
                  </a:extLst>
                </a:gridCol>
                <a:gridCol w="1170078">
                  <a:extLst>
                    <a:ext uri="{9D8B030D-6E8A-4147-A177-3AD203B41FA5}">
                      <a16:colId xmlns:a16="http://schemas.microsoft.com/office/drawing/2014/main" val="20003"/>
                    </a:ext>
                  </a:extLst>
                </a:gridCol>
                <a:gridCol w="855057">
                  <a:extLst>
                    <a:ext uri="{9D8B030D-6E8A-4147-A177-3AD203B41FA5}">
                      <a16:colId xmlns:a16="http://schemas.microsoft.com/office/drawing/2014/main" val="20004"/>
                    </a:ext>
                  </a:extLst>
                </a:gridCol>
                <a:gridCol w="855058">
                  <a:extLst>
                    <a:ext uri="{9D8B030D-6E8A-4147-A177-3AD203B41FA5}">
                      <a16:colId xmlns:a16="http://schemas.microsoft.com/office/drawing/2014/main" val="20005"/>
                    </a:ext>
                  </a:extLst>
                </a:gridCol>
              </a:tblGrid>
              <a:tr h="342324">
                <a:tc>
                  <a:txBody>
                    <a:bodyPr/>
                    <a:lstStyle/>
                    <a:p>
                      <a:pPr algn="ctr">
                        <a:lnSpc>
                          <a:spcPct val="150000"/>
                        </a:lnSpc>
                      </a:pPr>
                      <a:r>
                        <a:rPr lang="en-US" dirty="0">
                          <a:effectLst/>
                        </a:rPr>
                        <a:t>R</a:t>
                      </a:r>
                    </a:p>
                  </a:txBody>
                  <a:tcPr anchor="ctr"/>
                </a:tc>
                <a:tc>
                  <a:txBody>
                    <a:bodyPr/>
                    <a:lstStyle/>
                    <a:p>
                      <a:pPr algn="ctr">
                        <a:lnSpc>
                          <a:spcPct val="150000"/>
                        </a:lnSpc>
                      </a:pPr>
                      <a:r>
                        <a:rPr lang="en-US" dirty="0">
                          <a:effectLst/>
                        </a:rPr>
                        <a:t>S</a:t>
                      </a:r>
                    </a:p>
                  </a:txBody>
                  <a:tcPr anchor="ctr"/>
                </a:tc>
                <a:tc>
                  <a:txBody>
                    <a:bodyPr/>
                    <a:lstStyle/>
                    <a:p>
                      <a:pPr algn="ctr">
                        <a:lnSpc>
                          <a:spcPct val="150000"/>
                        </a:lnSpc>
                      </a:pPr>
                      <a:r>
                        <a:rPr lang="en-US" dirty="0" err="1">
                          <a:effectLst/>
                        </a:rPr>
                        <a:t>Q</a:t>
                      </a:r>
                      <a:r>
                        <a:rPr lang="en-US" baseline="30000" dirty="0" err="1">
                          <a:effectLst/>
                        </a:rPr>
                        <a:t>n</a:t>
                      </a:r>
                      <a:endParaRPr lang="en-US" dirty="0">
                        <a:effectLst/>
                      </a:endParaRPr>
                    </a:p>
                  </a:txBody>
                  <a:tcPr anchor="ctr"/>
                </a:tc>
                <a:tc>
                  <a:txBody>
                    <a:bodyPr/>
                    <a:lstStyle/>
                    <a:p>
                      <a:pPr algn="ctr">
                        <a:lnSpc>
                          <a:spcPct val="150000"/>
                        </a:lnSpc>
                      </a:pPr>
                      <a:r>
                        <a:rPr lang="en-US" dirty="0">
                          <a:effectLst/>
                        </a:rPr>
                        <a:t>Q</a:t>
                      </a:r>
                      <a:r>
                        <a:rPr lang="en-US" baseline="30000" dirty="0">
                          <a:effectLst/>
                        </a:rPr>
                        <a:t>n+1</a:t>
                      </a:r>
                      <a:endParaRPr lang="en-US" dirty="0">
                        <a:effectLst/>
                      </a:endParaRPr>
                    </a:p>
                  </a:txBody>
                  <a:tcPr anchor="ctr"/>
                </a:tc>
                <a:tc>
                  <a:txBody>
                    <a:bodyPr/>
                    <a:lstStyle/>
                    <a:p>
                      <a:pPr algn="ctr">
                        <a:lnSpc>
                          <a:spcPct val="150000"/>
                        </a:lnSpc>
                      </a:pPr>
                      <a:r>
                        <a:rPr lang="en-US" altLang="zh-CN" dirty="0" err="1">
                          <a:effectLst/>
                        </a:rPr>
                        <a:t>Q</a:t>
                      </a:r>
                      <a:r>
                        <a:rPr lang="en-US" altLang="zh-CN" baseline="30000" dirty="0" err="1">
                          <a:effectLst/>
                        </a:rPr>
                        <a:t>n</a:t>
                      </a:r>
                      <a:endParaRPr lang="zh-CN" altLang="en-US" baseline="30000" dirty="0">
                        <a:effectLst/>
                      </a:endParaRPr>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dirty="0">
                          <a:effectLst/>
                        </a:rPr>
                        <a:t>Q</a:t>
                      </a:r>
                      <a:r>
                        <a:rPr lang="en-US" altLang="zh-CN" baseline="30000" dirty="0">
                          <a:effectLst/>
                        </a:rPr>
                        <a:t>n+1</a:t>
                      </a:r>
                      <a:endParaRPr lang="en-US" altLang="zh-CN" dirty="0">
                        <a:effectLs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49402">
                <a:tc>
                  <a:txBody>
                    <a:bodyPr/>
                    <a:lstStyle/>
                    <a:p>
                      <a:pPr algn="ctr">
                        <a:lnSpc>
                          <a:spcPct val="150000"/>
                        </a:lnSpc>
                      </a:pPr>
                      <a:r>
                        <a:rPr lang="en-US" altLang="zh-CN" b="1" dirty="0">
                          <a:solidFill>
                            <a:srgbClr val="FF0000"/>
                          </a:solidFill>
                          <a:effectLst/>
                        </a:rPr>
                        <a:t>0</a:t>
                      </a:r>
                    </a:p>
                  </a:txBody>
                  <a:tcPr anchor="ctr"/>
                </a:tc>
                <a:tc>
                  <a:txBody>
                    <a:bodyPr/>
                    <a:lstStyle/>
                    <a:p>
                      <a:pPr algn="ctr">
                        <a:lnSpc>
                          <a:spcPct val="150000"/>
                        </a:lnSpc>
                      </a:pPr>
                      <a:r>
                        <a:rPr lang="en-US" altLang="zh-CN" b="1" dirty="0">
                          <a:solidFill>
                            <a:srgbClr val="FF0000"/>
                          </a:solidFill>
                          <a:effectLst/>
                        </a:rPr>
                        <a:t>0</a:t>
                      </a:r>
                    </a:p>
                  </a:txBody>
                  <a:tcPr anchor="ctr"/>
                </a:tc>
                <a:tc>
                  <a:txBody>
                    <a:bodyPr/>
                    <a:lstStyle/>
                    <a:p>
                      <a:pPr algn="ctr">
                        <a:lnSpc>
                          <a:spcPct val="150000"/>
                        </a:lnSpc>
                      </a:pPr>
                      <a:r>
                        <a:rPr lang="en-US" altLang="zh-CN" dirty="0">
                          <a:effectLst/>
                        </a:rPr>
                        <a:t>0</a:t>
                      </a:r>
                    </a:p>
                  </a:txBody>
                  <a:tcPr anchor="ctr"/>
                </a:tc>
                <a:tc rowSpan="2" gridSpan="3">
                  <a:txBody>
                    <a:bodyPr/>
                    <a:lstStyle/>
                    <a:p>
                      <a:pPr algn="ctr">
                        <a:lnSpc>
                          <a:spcPct val="150000"/>
                        </a:lnSpc>
                      </a:pPr>
                      <a:r>
                        <a:rPr lang="zh-CN" altLang="en-US" dirty="0">
                          <a:effectLst/>
                        </a:rPr>
                        <a:t>不允许状态</a:t>
                      </a:r>
                    </a:p>
                  </a:txBody>
                  <a:tcPr anchor="ctr"/>
                </a:tc>
                <a:tc rowSpan="2" hMerge="1">
                  <a:txBody>
                    <a:bodyPr/>
                    <a:lstStyle/>
                    <a:p>
                      <a:endParaRPr lang="zh-CN" altLang="en-US"/>
                    </a:p>
                  </a:txBody>
                  <a:tcPr/>
                </a:tc>
                <a:tc rowSpan="2" hMerge="1">
                  <a:txBody>
                    <a:bodyPr/>
                    <a:lstStyle/>
                    <a:p>
                      <a:pPr algn="ctr">
                        <a:lnSpc>
                          <a:spcPct val="150000"/>
                        </a:lnSpc>
                      </a:pPr>
                      <a:endParaRPr lang="zh-CN" altLang="en-US" dirty="0">
                        <a:effectLs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algn="ctr">
                        <a:lnSpc>
                          <a:spcPct val="150000"/>
                        </a:lnSpc>
                      </a:pPr>
                      <a:r>
                        <a:rPr lang="en-US" altLang="zh-CN" b="1">
                          <a:solidFill>
                            <a:srgbClr val="FF0000"/>
                          </a:solidFill>
                          <a:effectLst/>
                        </a:rPr>
                        <a:t>0</a:t>
                      </a:r>
                    </a:p>
                  </a:txBody>
                  <a:tcPr anchor="ctr"/>
                </a:tc>
                <a:tc>
                  <a:txBody>
                    <a:bodyPr/>
                    <a:lstStyle/>
                    <a:p>
                      <a:pPr algn="ctr">
                        <a:lnSpc>
                          <a:spcPct val="150000"/>
                        </a:lnSpc>
                      </a:pPr>
                      <a:r>
                        <a:rPr lang="en-US" altLang="zh-CN" b="1" dirty="0">
                          <a:solidFill>
                            <a:srgbClr val="FF0000"/>
                          </a:solidFill>
                          <a:effectLst/>
                        </a:rPr>
                        <a:t>0</a:t>
                      </a:r>
                    </a:p>
                  </a:txBody>
                  <a:tcPr anchor="ctr"/>
                </a:tc>
                <a:tc>
                  <a:txBody>
                    <a:bodyPr/>
                    <a:lstStyle/>
                    <a:p>
                      <a:pPr algn="ctr">
                        <a:lnSpc>
                          <a:spcPct val="150000"/>
                        </a:lnSpc>
                      </a:pPr>
                      <a:r>
                        <a:rPr lang="en-US" altLang="zh-CN">
                          <a:effectLst/>
                        </a:rPr>
                        <a:t>1</a:t>
                      </a:r>
                    </a:p>
                  </a:txBody>
                  <a:tcPr anchor="ct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0002"/>
                  </a:ext>
                </a:extLst>
              </a:tr>
              <a:tr h="0">
                <a:tc>
                  <a:txBody>
                    <a:bodyPr/>
                    <a:lstStyle/>
                    <a:p>
                      <a:pPr algn="ctr">
                        <a:lnSpc>
                          <a:spcPct val="150000"/>
                        </a:lnSpc>
                      </a:pPr>
                      <a:r>
                        <a:rPr lang="en-US" altLang="zh-CN">
                          <a:effectLst/>
                        </a:rPr>
                        <a:t>0</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0</a:t>
                      </a:r>
                    </a:p>
                  </a:txBody>
                  <a:tcPr anchor="ctr"/>
                </a:tc>
                <a:tc>
                  <a:txBody>
                    <a:bodyPr/>
                    <a:lstStyle/>
                    <a:p>
                      <a:pPr algn="ctr">
                        <a:lnSpc>
                          <a:spcPct val="150000"/>
                        </a:lnSpc>
                      </a:pPr>
                      <a:r>
                        <a:rPr lang="en-US" altLang="zh-CN">
                          <a:effectLst/>
                        </a:rPr>
                        <a:t>0</a:t>
                      </a:r>
                    </a:p>
                  </a:txBody>
                  <a:tcPr anchor="ctr"/>
                </a:tc>
                <a:tc rowSpan="2">
                  <a:txBody>
                    <a:bodyPr/>
                    <a:lstStyle/>
                    <a:p>
                      <a:pPr algn="ctr">
                        <a:lnSpc>
                          <a:spcPct val="150000"/>
                        </a:lnSpc>
                      </a:pPr>
                      <a:endParaRPr lang="en-US" altLang="zh-CN" dirty="0">
                        <a:effectLst/>
                      </a:endParaRPr>
                    </a:p>
                  </a:txBody>
                  <a:tcPr anchor="ctr">
                    <a:lnR w="12700" cap="flat" cmpd="sng" algn="ctr">
                      <a:solidFill>
                        <a:schemeClr val="tx1"/>
                      </a:solidFill>
                      <a:prstDash val="solid"/>
                      <a:round/>
                      <a:headEnd type="none" w="med" len="med"/>
                      <a:tailEnd type="none" w="med" len="med"/>
                    </a:lnR>
                  </a:tcPr>
                </a:tc>
                <a:tc rowSpan="2">
                  <a:txBody>
                    <a:bodyPr/>
                    <a:lstStyle/>
                    <a:p>
                      <a:pPr algn="ctr">
                        <a:lnSpc>
                          <a:spcPct val="150000"/>
                        </a:lnSpc>
                      </a:pPr>
                      <a:endParaRPr lang="en-US" altLang="zh-CN" dirty="0">
                        <a:effectLs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0">
                <a:tc>
                  <a:txBody>
                    <a:bodyPr/>
                    <a:lstStyle/>
                    <a:p>
                      <a:pPr algn="ctr">
                        <a:lnSpc>
                          <a:spcPct val="150000"/>
                        </a:lnSpc>
                      </a:pPr>
                      <a:r>
                        <a:rPr lang="en-US" altLang="zh-CN" dirty="0">
                          <a:effectLst/>
                        </a:rPr>
                        <a:t>0</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0</a:t>
                      </a:r>
                    </a:p>
                  </a:txBody>
                  <a:tcPr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137790">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0</a:t>
                      </a:r>
                    </a:p>
                  </a:txBody>
                  <a:tcPr anchor="ctr"/>
                </a:tc>
                <a:tc>
                  <a:txBody>
                    <a:bodyPr/>
                    <a:lstStyle/>
                    <a:p>
                      <a:pPr algn="ctr">
                        <a:lnSpc>
                          <a:spcPct val="150000"/>
                        </a:lnSpc>
                      </a:pPr>
                      <a:r>
                        <a:rPr lang="en-US" altLang="zh-CN">
                          <a:effectLst/>
                        </a:rPr>
                        <a:t>0</a:t>
                      </a:r>
                    </a:p>
                  </a:txBody>
                  <a:tcPr anchor="ctr"/>
                </a:tc>
                <a:tc>
                  <a:txBody>
                    <a:bodyPr/>
                    <a:lstStyle/>
                    <a:p>
                      <a:pPr algn="ctr">
                        <a:lnSpc>
                          <a:spcPct val="150000"/>
                        </a:lnSpc>
                      </a:pPr>
                      <a:r>
                        <a:rPr lang="en-US" altLang="zh-CN" dirty="0">
                          <a:effectLst/>
                        </a:rPr>
                        <a:t>1</a:t>
                      </a:r>
                    </a:p>
                  </a:txBody>
                  <a:tcPr anchor="ctr"/>
                </a:tc>
                <a:tc rowSpan="2">
                  <a:txBody>
                    <a:bodyPr/>
                    <a:lstStyle/>
                    <a:p>
                      <a:pPr algn="ctr">
                        <a:lnSpc>
                          <a:spcPct val="150000"/>
                        </a:lnSpc>
                      </a:pPr>
                      <a:endParaRPr lang="en-US" altLang="zh-CN" dirty="0">
                        <a:effectLst/>
                      </a:endParaRPr>
                    </a:p>
                  </a:txBody>
                  <a:tcPr anchor="ctr">
                    <a:lnR w="12700" cap="flat" cmpd="sng" algn="ctr">
                      <a:solidFill>
                        <a:schemeClr val="tx1"/>
                      </a:solidFill>
                      <a:prstDash val="solid"/>
                      <a:round/>
                      <a:headEnd type="none" w="med" len="med"/>
                      <a:tailEnd type="none" w="med" len="med"/>
                    </a:lnR>
                  </a:tcPr>
                </a:tc>
                <a:tc rowSpan="2">
                  <a:txBody>
                    <a:bodyPr/>
                    <a:lstStyle/>
                    <a:p>
                      <a:pPr algn="ctr">
                        <a:lnSpc>
                          <a:spcPct val="150000"/>
                        </a:lnSpc>
                      </a:pPr>
                      <a:endParaRPr lang="en-US" altLang="zh-CN">
                        <a:effectLs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0">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0</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1</a:t>
                      </a:r>
                    </a:p>
                  </a:txBody>
                  <a:tcPr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22016">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0</a:t>
                      </a:r>
                    </a:p>
                  </a:txBody>
                  <a:tcPr anchor="ctr"/>
                </a:tc>
                <a:tc>
                  <a:txBody>
                    <a:bodyPr/>
                    <a:lstStyle/>
                    <a:p>
                      <a:pPr algn="ctr">
                        <a:lnSpc>
                          <a:spcPct val="150000"/>
                        </a:lnSpc>
                      </a:pPr>
                      <a:r>
                        <a:rPr lang="en-US" altLang="zh-CN">
                          <a:effectLst/>
                        </a:rPr>
                        <a:t>0</a:t>
                      </a:r>
                    </a:p>
                  </a:txBody>
                  <a:tcPr anchor="ctr"/>
                </a:tc>
                <a:tc rowSpan="2">
                  <a:txBody>
                    <a:bodyPr/>
                    <a:lstStyle/>
                    <a:p>
                      <a:pPr algn="ctr">
                        <a:lnSpc>
                          <a:spcPct val="150000"/>
                        </a:lnSpc>
                      </a:pPr>
                      <a:r>
                        <a:rPr lang="zh-CN" altLang="en-US" dirty="0">
                          <a:effectLst/>
                        </a:rPr>
                        <a:t>　</a:t>
                      </a:r>
                    </a:p>
                  </a:txBody>
                  <a:tcPr anchor="ctr">
                    <a:lnR w="12700" cap="flat" cmpd="sng" algn="ctr">
                      <a:solidFill>
                        <a:schemeClr val="tx1"/>
                      </a:solidFill>
                      <a:prstDash val="solid"/>
                      <a:round/>
                      <a:headEnd type="none" w="med" len="med"/>
                      <a:tailEnd type="none" w="med" len="med"/>
                    </a:lnR>
                  </a:tcPr>
                </a:tc>
                <a:tc rowSpan="2">
                  <a:txBody>
                    <a:bodyPr/>
                    <a:lstStyle/>
                    <a:p>
                      <a:pPr algn="ctr">
                        <a:lnSpc>
                          <a:spcPct val="150000"/>
                        </a:lnSpc>
                      </a:pPr>
                      <a:endParaRPr lang="zh-CN" altLang="en-US">
                        <a:effectLs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406059">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1</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1</a:t>
                      </a:r>
                    </a:p>
                  </a:txBody>
                  <a:tcPr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bl>
          </a:graphicData>
        </a:graphic>
      </p:graphicFrame>
      <p:grpSp>
        <p:nvGrpSpPr>
          <p:cNvPr id="109" name="Group 150"/>
          <p:cNvGrpSpPr>
            <a:grpSpLocks/>
          </p:cNvGrpSpPr>
          <p:nvPr/>
        </p:nvGrpSpPr>
        <p:grpSpPr bwMode="auto">
          <a:xfrm>
            <a:off x="6794051" y="2414762"/>
            <a:ext cx="2107242" cy="1632888"/>
            <a:chOff x="2715" y="2205"/>
            <a:chExt cx="2195" cy="1237"/>
          </a:xfrm>
        </p:grpSpPr>
        <p:grpSp>
          <p:nvGrpSpPr>
            <p:cNvPr id="110" name="Group 146"/>
            <p:cNvGrpSpPr>
              <a:grpSpLocks/>
            </p:cNvGrpSpPr>
            <p:nvPr/>
          </p:nvGrpSpPr>
          <p:grpSpPr bwMode="auto">
            <a:xfrm>
              <a:off x="3029" y="2205"/>
              <a:ext cx="1881" cy="1237"/>
              <a:chOff x="3047" y="2544"/>
              <a:chExt cx="1881" cy="1237"/>
            </a:xfrm>
          </p:grpSpPr>
          <p:sp>
            <p:nvSpPr>
              <p:cNvPr id="211" name="Text Box 139"/>
              <p:cNvSpPr txBox="1">
                <a:spLocks noChangeArrowheads="1"/>
              </p:cNvSpPr>
              <p:nvPr/>
            </p:nvSpPr>
            <p:spPr bwMode="auto">
              <a:xfrm>
                <a:off x="3047" y="2544"/>
                <a:ext cx="1881" cy="1237"/>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zh-CN" altLang="en-US" sz="2000" dirty="0"/>
                  <a:t>具有两个互补的稳定状态 </a:t>
                </a:r>
                <a:r>
                  <a:rPr kumimoji="1" lang="en-US" altLang="zh-CN" sz="2000" dirty="0"/>
                  <a:t>Q</a:t>
                </a:r>
                <a:r>
                  <a:rPr kumimoji="1" lang="zh-CN" altLang="en-US" sz="2000" dirty="0"/>
                  <a:t>、 </a:t>
                </a:r>
                <a:r>
                  <a:rPr kumimoji="1" lang="en-US" altLang="zh-CN" sz="2000" dirty="0"/>
                  <a:t>Q</a:t>
                </a:r>
                <a:r>
                  <a:rPr kumimoji="1" lang="zh-CN" altLang="en-US" sz="2000" dirty="0"/>
                  <a:t>。</a:t>
                </a:r>
                <a:r>
                  <a:rPr kumimoji="1" lang="en-US" altLang="zh-CN" sz="2000" dirty="0"/>
                  <a:t>  R</a:t>
                </a:r>
                <a:r>
                  <a:rPr kumimoji="1" lang="zh-CN" altLang="en-US" sz="2000" dirty="0"/>
                  <a:t>和</a:t>
                </a:r>
                <a:r>
                  <a:rPr kumimoji="1" lang="en-US" altLang="zh-CN" sz="2000" dirty="0"/>
                  <a:t>S</a:t>
                </a:r>
                <a:r>
                  <a:rPr kumimoji="1" lang="zh-CN" altLang="en-US" sz="2000" dirty="0"/>
                  <a:t>不能同时使能（有效）。</a:t>
                </a:r>
                <a:endParaRPr kumimoji="1" lang="en-US" altLang="zh-CN" sz="2000" dirty="0"/>
              </a:p>
            </p:txBody>
          </p:sp>
          <p:sp>
            <p:nvSpPr>
              <p:cNvPr id="213" name="Line 140"/>
              <p:cNvSpPr>
                <a:spLocks noChangeShapeType="1"/>
              </p:cNvSpPr>
              <p:nvPr/>
            </p:nvSpPr>
            <p:spPr bwMode="auto">
              <a:xfrm>
                <a:off x="3692" y="3074"/>
                <a:ext cx="27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11" name="Line 149"/>
            <p:cNvSpPr>
              <a:spLocks noChangeShapeType="1"/>
            </p:cNvSpPr>
            <p:nvPr/>
          </p:nvSpPr>
          <p:spPr bwMode="auto">
            <a:xfrm flipH="1">
              <a:off x="2715" y="2568"/>
              <a:ext cx="314" cy="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217" name="Line 140"/>
          <p:cNvSpPr>
            <a:spLocks noChangeShapeType="1"/>
          </p:cNvSpPr>
          <p:nvPr/>
        </p:nvSpPr>
        <p:spPr bwMode="auto">
          <a:xfrm>
            <a:off x="5337051" y="2088288"/>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8" name="Line 140"/>
          <p:cNvSpPr>
            <a:spLocks noChangeShapeType="1"/>
          </p:cNvSpPr>
          <p:nvPr/>
        </p:nvSpPr>
        <p:spPr bwMode="auto">
          <a:xfrm>
            <a:off x="692364" y="2064538"/>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9" name="Line 140"/>
          <p:cNvSpPr>
            <a:spLocks noChangeShapeType="1"/>
          </p:cNvSpPr>
          <p:nvPr/>
        </p:nvSpPr>
        <p:spPr bwMode="auto">
          <a:xfrm>
            <a:off x="2018704" y="2076413"/>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1" name="Line 140"/>
          <p:cNvSpPr>
            <a:spLocks noChangeShapeType="1"/>
          </p:cNvSpPr>
          <p:nvPr/>
        </p:nvSpPr>
        <p:spPr bwMode="auto">
          <a:xfrm>
            <a:off x="4977027" y="3740336"/>
            <a:ext cx="18001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2" name="Line 140"/>
          <p:cNvSpPr>
            <a:spLocks noChangeShapeType="1"/>
          </p:cNvSpPr>
          <p:nvPr/>
        </p:nvSpPr>
        <p:spPr bwMode="auto">
          <a:xfrm>
            <a:off x="4977027" y="4657441"/>
            <a:ext cx="18001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3" name="Line 140"/>
          <p:cNvSpPr>
            <a:spLocks noChangeShapeType="1"/>
          </p:cNvSpPr>
          <p:nvPr/>
        </p:nvSpPr>
        <p:spPr bwMode="auto">
          <a:xfrm>
            <a:off x="4977027" y="5565112"/>
            <a:ext cx="18001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 name="TextBox 7"/>
          <p:cNvSpPr txBox="1"/>
          <p:nvPr/>
        </p:nvSpPr>
        <p:spPr>
          <a:xfrm>
            <a:off x="5337051" y="3341321"/>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224" name="TextBox 223"/>
          <p:cNvSpPr txBox="1"/>
          <p:nvPr/>
        </p:nvSpPr>
        <p:spPr>
          <a:xfrm>
            <a:off x="5338608" y="4235692"/>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225" name="TextBox 224"/>
          <p:cNvSpPr txBox="1"/>
          <p:nvPr/>
        </p:nvSpPr>
        <p:spPr>
          <a:xfrm>
            <a:off x="5338608" y="5148280"/>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226" name="TextBox 225"/>
          <p:cNvSpPr txBox="1"/>
          <p:nvPr/>
        </p:nvSpPr>
        <p:spPr>
          <a:xfrm>
            <a:off x="5337051" y="3806485"/>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227" name="TextBox 226"/>
          <p:cNvSpPr txBox="1"/>
          <p:nvPr/>
        </p:nvSpPr>
        <p:spPr>
          <a:xfrm>
            <a:off x="5337051" y="4709837"/>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228" name="TextBox 227"/>
          <p:cNvSpPr txBox="1"/>
          <p:nvPr/>
        </p:nvSpPr>
        <p:spPr>
          <a:xfrm>
            <a:off x="5360564" y="5688246"/>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229" name="TextBox 228"/>
          <p:cNvSpPr txBox="1"/>
          <p:nvPr/>
        </p:nvSpPr>
        <p:spPr>
          <a:xfrm>
            <a:off x="6213826" y="3339342"/>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230" name="TextBox 229"/>
          <p:cNvSpPr txBox="1"/>
          <p:nvPr/>
        </p:nvSpPr>
        <p:spPr>
          <a:xfrm>
            <a:off x="6215383" y="4233717"/>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231" name="TextBox 230"/>
          <p:cNvSpPr txBox="1"/>
          <p:nvPr/>
        </p:nvSpPr>
        <p:spPr>
          <a:xfrm>
            <a:off x="6215383" y="5146305"/>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232" name="TextBox 231"/>
          <p:cNvSpPr txBox="1"/>
          <p:nvPr/>
        </p:nvSpPr>
        <p:spPr>
          <a:xfrm>
            <a:off x="6213826" y="3804510"/>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233" name="TextBox 232"/>
          <p:cNvSpPr txBox="1"/>
          <p:nvPr/>
        </p:nvSpPr>
        <p:spPr>
          <a:xfrm>
            <a:off x="6213826" y="4707862"/>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234" name="TextBox 233"/>
          <p:cNvSpPr txBox="1"/>
          <p:nvPr/>
        </p:nvSpPr>
        <p:spPr>
          <a:xfrm>
            <a:off x="6237339" y="5643243"/>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249" name="Line 140"/>
          <p:cNvSpPr>
            <a:spLocks noChangeShapeType="1"/>
          </p:cNvSpPr>
          <p:nvPr/>
        </p:nvSpPr>
        <p:spPr bwMode="auto">
          <a:xfrm>
            <a:off x="8133994" y="3114383"/>
            <a:ext cx="2668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aphicFrame>
        <p:nvGraphicFramePr>
          <p:cNvPr id="250" name="Group 102"/>
          <p:cNvGraphicFramePr>
            <a:graphicFrameLocks noGrp="1"/>
          </p:cNvGraphicFramePr>
          <p:nvPr>
            <p:extLst>
              <p:ext uri="{D42A27DB-BD31-4B8C-83A1-F6EECF244321}">
                <p14:modId xmlns:p14="http://schemas.microsoft.com/office/powerpoint/2010/main" val="3387853239"/>
              </p:ext>
            </p:extLst>
          </p:nvPr>
        </p:nvGraphicFramePr>
        <p:xfrm>
          <a:off x="6327923" y="713552"/>
          <a:ext cx="2762250" cy="1346200"/>
        </p:xfrm>
        <a:graphic>
          <a:graphicData uri="http://schemas.openxmlformats.org/drawingml/2006/table">
            <a:tbl>
              <a:tblPr/>
              <a:tblGrid>
                <a:gridCol w="552450">
                  <a:extLst>
                    <a:ext uri="{9D8B030D-6E8A-4147-A177-3AD203B41FA5}">
                      <a16:colId xmlns:a16="http://schemas.microsoft.com/office/drawing/2014/main" val="20000"/>
                    </a:ext>
                  </a:extLst>
                </a:gridCol>
                <a:gridCol w="5524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Times New Roman" pitchFamily="18" charset="0"/>
                          <a:ea typeface="宋体" pitchFamily="2" charset="-122"/>
                        </a:rPr>
                        <a:t>6</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Times New Roman" pitchFamily="18" charset="0"/>
                          <a:ea typeface="宋体" pitchFamily="2" charset="-122"/>
                        </a:rPr>
                        <a:t>4</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Times New Roman" pitchFamily="18" charset="0"/>
                          <a:ea typeface="宋体" pitchFamily="2" charset="-122"/>
                        </a:rPr>
                        <a:t>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Times New Roman" pitchFamily="18" charset="0"/>
                          <a:ea typeface="宋体" pitchFamily="2" charset="-122"/>
                        </a:rPr>
                        <a:t>7</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Times New Roman" pitchFamily="18" charset="0"/>
                          <a:ea typeface="宋体" pitchFamily="2" charset="-122"/>
                        </a:rPr>
                        <a:t>5</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53" name="AutoShape 146"/>
          <p:cNvSpPr>
            <a:spLocks noChangeArrowheads="1"/>
          </p:cNvSpPr>
          <p:nvPr/>
        </p:nvSpPr>
        <p:spPr bwMode="auto">
          <a:xfrm>
            <a:off x="8121961" y="1653935"/>
            <a:ext cx="914400" cy="381000"/>
          </a:xfrm>
          <a:prstGeom prst="flowChartTerminator">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nvGrpSpPr>
          <p:cNvPr id="254" name="Group 175"/>
          <p:cNvGrpSpPr>
            <a:grpSpLocks/>
          </p:cNvGrpSpPr>
          <p:nvPr/>
        </p:nvGrpSpPr>
        <p:grpSpPr bwMode="auto">
          <a:xfrm>
            <a:off x="6023123" y="473840"/>
            <a:ext cx="942975" cy="865187"/>
            <a:chOff x="336" y="521"/>
            <a:chExt cx="594" cy="545"/>
          </a:xfrm>
        </p:grpSpPr>
        <p:sp>
          <p:nvSpPr>
            <p:cNvPr id="255" name="Line 137"/>
            <p:cNvSpPr>
              <a:spLocks noChangeShapeType="1"/>
            </p:cNvSpPr>
            <p:nvPr/>
          </p:nvSpPr>
          <p:spPr bwMode="auto">
            <a:xfrm flipH="1" flipV="1">
              <a:off x="501" y="683"/>
              <a:ext cx="363" cy="2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56" name="Text Box 139"/>
            <p:cNvSpPr txBox="1">
              <a:spLocks noChangeArrowheads="1"/>
            </p:cNvSpPr>
            <p:nvPr/>
          </p:nvSpPr>
          <p:spPr bwMode="auto">
            <a:xfrm>
              <a:off x="336" y="816"/>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err="1"/>
                <a:t>Q</a:t>
              </a:r>
              <a:r>
                <a:rPr kumimoji="1" lang="en-US" altLang="zh-CN" sz="2000" baseline="30000" dirty="0" err="1"/>
                <a:t>n</a:t>
              </a:r>
              <a:endParaRPr kumimoji="1" lang="en-US" altLang="zh-CN" sz="2000" baseline="30000" dirty="0"/>
            </a:p>
          </p:txBody>
        </p:sp>
        <p:graphicFrame>
          <p:nvGraphicFramePr>
            <p:cNvPr id="257" name="Object 157"/>
            <p:cNvGraphicFramePr>
              <a:graphicFrameLocks noChangeAspect="1"/>
            </p:cNvGraphicFramePr>
            <p:nvPr/>
          </p:nvGraphicFramePr>
          <p:xfrm>
            <a:off x="559" y="521"/>
            <a:ext cx="371" cy="232"/>
          </p:xfrm>
          <a:graphic>
            <a:graphicData uri="http://schemas.openxmlformats.org/presentationml/2006/ole">
              <mc:AlternateContent xmlns:mc="http://schemas.openxmlformats.org/markup-compatibility/2006">
                <mc:Choice xmlns:v="urn:schemas-microsoft-com:vml" Requires="v">
                  <p:oleObj spid="_x0000_s219691" name="公式" r:id="rId5" imgW="266400" imgH="215640" progId="Equation.3">
                    <p:embed/>
                  </p:oleObj>
                </mc:Choice>
                <mc:Fallback>
                  <p:oleObj name="公式" r:id="rId5" imgW="2664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 y="521"/>
                          <a:ext cx="371"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8" name="Group 168"/>
          <p:cNvGrpSpPr>
            <a:grpSpLocks/>
          </p:cNvGrpSpPr>
          <p:nvPr/>
        </p:nvGrpSpPr>
        <p:grpSpPr bwMode="auto">
          <a:xfrm>
            <a:off x="6937523" y="1170752"/>
            <a:ext cx="457200" cy="854075"/>
            <a:chOff x="912" y="960"/>
            <a:chExt cx="288" cy="538"/>
          </a:xfrm>
        </p:grpSpPr>
        <p:sp>
          <p:nvSpPr>
            <p:cNvPr id="259" name="Text Box 143"/>
            <p:cNvSpPr txBox="1">
              <a:spLocks noChangeArrowheads="1"/>
            </p:cNvSpPr>
            <p:nvPr/>
          </p:nvSpPr>
          <p:spPr bwMode="auto">
            <a:xfrm>
              <a:off x="912" y="124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008000"/>
                  </a:solidFill>
                </a:rPr>
                <a:t>×</a:t>
              </a:r>
            </a:p>
          </p:txBody>
        </p:sp>
        <p:sp>
          <p:nvSpPr>
            <p:cNvPr id="260" name="Text Box 158"/>
            <p:cNvSpPr txBox="1">
              <a:spLocks noChangeArrowheads="1"/>
            </p:cNvSpPr>
            <p:nvPr/>
          </p:nvSpPr>
          <p:spPr bwMode="auto">
            <a:xfrm>
              <a:off x="912" y="96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008000"/>
                  </a:solidFill>
                </a:rPr>
                <a:t>×</a:t>
              </a:r>
            </a:p>
          </p:txBody>
        </p:sp>
      </p:grpSp>
      <p:grpSp>
        <p:nvGrpSpPr>
          <p:cNvPr id="261" name="Group 169"/>
          <p:cNvGrpSpPr>
            <a:grpSpLocks/>
          </p:cNvGrpSpPr>
          <p:nvPr/>
        </p:nvGrpSpPr>
        <p:grpSpPr bwMode="auto">
          <a:xfrm>
            <a:off x="7470923" y="1170753"/>
            <a:ext cx="1654175" cy="858838"/>
            <a:chOff x="1248" y="960"/>
            <a:chExt cx="1042" cy="541"/>
          </a:xfrm>
        </p:grpSpPr>
        <p:sp>
          <p:nvSpPr>
            <p:cNvPr id="262" name="Text Box 141"/>
            <p:cNvSpPr txBox="1">
              <a:spLocks noChangeArrowheads="1"/>
            </p:cNvSpPr>
            <p:nvPr/>
          </p:nvSpPr>
          <p:spPr bwMode="auto">
            <a:xfrm>
              <a:off x="1248" y="960"/>
              <a:ext cx="2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solidFill>
                  <a:srgbClr val="008000"/>
                </a:solidFill>
              </a:endParaRPr>
            </a:p>
          </p:txBody>
        </p:sp>
        <p:sp>
          <p:nvSpPr>
            <p:cNvPr id="263" name="Text Box 159"/>
            <p:cNvSpPr txBox="1">
              <a:spLocks noChangeArrowheads="1"/>
            </p:cNvSpPr>
            <p:nvPr/>
          </p:nvSpPr>
          <p:spPr bwMode="auto">
            <a:xfrm>
              <a:off x="2002" y="1248"/>
              <a:ext cx="2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008000"/>
                  </a:solidFill>
                </a:rPr>
                <a:t>1</a:t>
              </a:r>
            </a:p>
          </p:txBody>
        </p:sp>
      </p:grpSp>
      <p:sp>
        <p:nvSpPr>
          <p:cNvPr id="264" name="Line 140"/>
          <p:cNvSpPr>
            <a:spLocks noChangeShapeType="1"/>
          </p:cNvSpPr>
          <p:nvPr/>
        </p:nvSpPr>
        <p:spPr bwMode="auto">
          <a:xfrm>
            <a:off x="6132815" y="1043841"/>
            <a:ext cx="13344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5" name="Line 140"/>
          <p:cNvSpPr>
            <a:spLocks noChangeShapeType="1"/>
          </p:cNvSpPr>
          <p:nvPr/>
        </p:nvSpPr>
        <p:spPr bwMode="auto">
          <a:xfrm>
            <a:off x="6046839" y="2088288"/>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6" name="Text Box 159"/>
          <p:cNvSpPr txBox="1">
            <a:spLocks noChangeArrowheads="1"/>
          </p:cNvSpPr>
          <p:nvPr/>
        </p:nvSpPr>
        <p:spPr bwMode="auto">
          <a:xfrm>
            <a:off x="8686698" y="1199496"/>
            <a:ext cx="4572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008000"/>
                </a:solidFill>
              </a:rPr>
              <a:t>1</a:t>
            </a:r>
          </a:p>
        </p:txBody>
      </p:sp>
      <p:sp>
        <p:nvSpPr>
          <p:cNvPr id="267" name="Text Box 159"/>
          <p:cNvSpPr txBox="1">
            <a:spLocks noChangeArrowheads="1"/>
          </p:cNvSpPr>
          <p:nvPr/>
        </p:nvSpPr>
        <p:spPr bwMode="auto">
          <a:xfrm>
            <a:off x="8121961" y="1615928"/>
            <a:ext cx="4572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008000"/>
                </a:solidFill>
              </a:rPr>
              <a:t>1</a:t>
            </a:r>
          </a:p>
        </p:txBody>
      </p:sp>
      <p:sp>
        <p:nvSpPr>
          <p:cNvPr id="271" name="Freeform 58"/>
          <p:cNvSpPr>
            <a:spLocks/>
          </p:cNvSpPr>
          <p:nvPr/>
        </p:nvSpPr>
        <p:spPr bwMode="auto">
          <a:xfrm>
            <a:off x="6759740" y="1068940"/>
            <a:ext cx="671513" cy="1165225"/>
          </a:xfrm>
          <a:custGeom>
            <a:avLst/>
            <a:gdLst>
              <a:gd name="T0" fmla="*/ 0 w 423"/>
              <a:gd name="T1" fmla="*/ 91 h 734"/>
              <a:gd name="T2" fmla="*/ 363 w 423"/>
              <a:gd name="T3" fmla="*/ 91 h 734"/>
              <a:gd name="T4" fmla="*/ 363 w 423"/>
              <a:gd name="T5" fmla="*/ 636 h 734"/>
              <a:gd name="T6" fmla="*/ 0 w 423"/>
              <a:gd name="T7" fmla="*/ 681 h 734"/>
            </a:gdLst>
            <a:ahLst/>
            <a:cxnLst>
              <a:cxn ang="0">
                <a:pos x="T0" y="T1"/>
              </a:cxn>
              <a:cxn ang="0">
                <a:pos x="T2" y="T3"/>
              </a:cxn>
              <a:cxn ang="0">
                <a:pos x="T4" y="T5"/>
              </a:cxn>
              <a:cxn ang="0">
                <a:pos x="T6" y="T7"/>
              </a:cxn>
            </a:cxnLst>
            <a:rect l="0" t="0" r="r" b="b"/>
            <a:pathLst>
              <a:path w="423" h="734">
                <a:moveTo>
                  <a:pt x="0" y="91"/>
                </a:moveTo>
                <a:cubicBezTo>
                  <a:pt x="151" y="45"/>
                  <a:pt x="303" y="0"/>
                  <a:pt x="363" y="91"/>
                </a:cubicBezTo>
                <a:cubicBezTo>
                  <a:pt x="423" y="182"/>
                  <a:pt x="423" y="538"/>
                  <a:pt x="363" y="636"/>
                </a:cubicBezTo>
                <a:cubicBezTo>
                  <a:pt x="303" y="734"/>
                  <a:pt x="60" y="674"/>
                  <a:pt x="0" y="681"/>
                </a:cubicBezTo>
              </a:path>
            </a:pathLst>
          </a:custGeom>
          <a:noFill/>
          <a:ln w="25400" cap="flat" cmpd="sng">
            <a:solidFill>
              <a:srgbClr val="FF6600"/>
            </a:solidFill>
            <a:prstDash val="solid"/>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defPPr>
              <a:defRPr lang="en-US"/>
            </a:defPPr>
            <a:lvl1pPr algn="l" rtl="0" fontAlgn="base">
              <a:spcBef>
                <a:spcPct val="0"/>
              </a:spcBef>
              <a:spcAft>
                <a:spcPct val="0"/>
              </a:spcAft>
              <a:defRPr sz="2800" b="1" kern="1200">
                <a:solidFill>
                  <a:srgbClr val="990033"/>
                </a:solidFill>
                <a:latin typeface="Times New Roman" pitchFamily="18" charset="0"/>
                <a:ea typeface="宋体" pitchFamily="2" charset="-122"/>
                <a:cs typeface="+mn-cs"/>
              </a:defRPr>
            </a:lvl1pPr>
            <a:lvl2pPr marL="457200" algn="l" rtl="0" fontAlgn="base">
              <a:spcBef>
                <a:spcPct val="0"/>
              </a:spcBef>
              <a:spcAft>
                <a:spcPct val="0"/>
              </a:spcAft>
              <a:defRPr sz="2800" b="1" kern="1200">
                <a:solidFill>
                  <a:srgbClr val="990033"/>
                </a:solidFill>
                <a:latin typeface="Times New Roman" pitchFamily="18" charset="0"/>
                <a:ea typeface="宋体" pitchFamily="2" charset="-122"/>
                <a:cs typeface="+mn-cs"/>
              </a:defRPr>
            </a:lvl2pPr>
            <a:lvl3pPr marL="914400" algn="l" rtl="0" fontAlgn="base">
              <a:spcBef>
                <a:spcPct val="0"/>
              </a:spcBef>
              <a:spcAft>
                <a:spcPct val="0"/>
              </a:spcAft>
              <a:defRPr sz="2800" b="1" kern="1200">
                <a:solidFill>
                  <a:srgbClr val="990033"/>
                </a:solidFill>
                <a:latin typeface="Times New Roman" pitchFamily="18" charset="0"/>
                <a:ea typeface="宋体" pitchFamily="2" charset="-122"/>
                <a:cs typeface="+mn-cs"/>
              </a:defRPr>
            </a:lvl3pPr>
            <a:lvl4pPr marL="1371600" algn="l" rtl="0" fontAlgn="base">
              <a:spcBef>
                <a:spcPct val="0"/>
              </a:spcBef>
              <a:spcAft>
                <a:spcPct val="0"/>
              </a:spcAft>
              <a:defRPr sz="2800" b="1" kern="1200">
                <a:solidFill>
                  <a:srgbClr val="990033"/>
                </a:solidFill>
                <a:latin typeface="Times New Roman" pitchFamily="18" charset="0"/>
                <a:ea typeface="宋体" pitchFamily="2" charset="-122"/>
                <a:cs typeface="+mn-cs"/>
              </a:defRPr>
            </a:lvl4pPr>
            <a:lvl5pPr marL="1828800" algn="l" rtl="0" fontAlgn="base">
              <a:spcBef>
                <a:spcPct val="0"/>
              </a:spcBef>
              <a:spcAft>
                <a:spcPct val="0"/>
              </a:spcAft>
              <a:defRPr sz="2800" b="1" kern="1200">
                <a:solidFill>
                  <a:srgbClr val="990033"/>
                </a:solidFill>
                <a:latin typeface="Times New Roman" pitchFamily="18" charset="0"/>
                <a:ea typeface="宋体" pitchFamily="2" charset="-122"/>
                <a:cs typeface="+mn-cs"/>
              </a:defRPr>
            </a:lvl5pPr>
            <a:lvl6pPr marL="2286000" algn="l" defTabSz="914400" rtl="0" eaLnBrk="1" latinLnBrk="0" hangingPunct="1">
              <a:defRPr sz="2800" b="1" kern="1200">
                <a:solidFill>
                  <a:srgbClr val="990033"/>
                </a:solidFill>
                <a:latin typeface="Times New Roman" pitchFamily="18" charset="0"/>
                <a:ea typeface="宋体" pitchFamily="2" charset="-122"/>
                <a:cs typeface="+mn-cs"/>
              </a:defRPr>
            </a:lvl6pPr>
            <a:lvl7pPr marL="2743200" algn="l" defTabSz="914400" rtl="0" eaLnBrk="1" latinLnBrk="0" hangingPunct="1">
              <a:defRPr sz="2800" b="1" kern="1200">
                <a:solidFill>
                  <a:srgbClr val="990033"/>
                </a:solidFill>
                <a:latin typeface="Times New Roman" pitchFamily="18" charset="0"/>
                <a:ea typeface="宋体" pitchFamily="2" charset="-122"/>
                <a:cs typeface="+mn-cs"/>
              </a:defRPr>
            </a:lvl7pPr>
            <a:lvl8pPr marL="3200400" algn="l" defTabSz="914400" rtl="0" eaLnBrk="1" latinLnBrk="0" hangingPunct="1">
              <a:defRPr sz="2800" b="1" kern="1200">
                <a:solidFill>
                  <a:srgbClr val="990033"/>
                </a:solidFill>
                <a:latin typeface="Times New Roman" pitchFamily="18" charset="0"/>
                <a:ea typeface="宋体" pitchFamily="2" charset="-122"/>
                <a:cs typeface="+mn-cs"/>
              </a:defRPr>
            </a:lvl8pPr>
            <a:lvl9pPr marL="3657600" algn="l" defTabSz="914400" rtl="0" eaLnBrk="1" latinLnBrk="0" hangingPunct="1">
              <a:defRPr sz="2800" b="1" kern="1200">
                <a:solidFill>
                  <a:srgbClr val="990033"/>
                </a:solidFill>
                <a:latin typeface="Times New Roman" pitchFamily="18" charset="0"/>
                <a:ea typeface="宋体" pitchFamily="2" charset="-122"/>
                <a:cs typeface="+mn-cs"/>
              </a:defRPr>
            </a:lvl9pPr>
          </a:lstStyle>
          <a:p>
            <a:endParaRPr lang="zh-CN" altLang="en-US"/>
          </a:p>
        </p:txBody>
      </p:sp>
      <p:sp>
        <p:nvSpPr>
          <p:cNvPr id="272" name="Freeform 59"/>
          <p:cNvSpPr>
            <a:spLocks/>
          </p:cNvSpPr>
          <p:nvPr/>
        </p:nvSpPr>
        <p:spPr bwMode="auto">
          <a:xfrm>
            <a:off x="8579161" y="1093759"/>
            <a:ext cx="588962" cy="1068388"/>
          </a:xfrm>
          <a:custGeom>
            <a:avLst/>
            <a:gdLst>
              <a:gd name="T0" fmla="*/ 326 w 371"/>
              <a:gd name="T1" fmla="*/ 83 h 673"/>
              <a:gd name="T2" fmla="*/ 53 w 371"/>
              <a:gd name="T3" fmla="*/ 83 h 673"/>
              <a:gd name="T4" fmla="*/ 53 w 371"/>
              <a:gd name="T5" fmla="*/ 582 h 673"/>
              <a:gd name="T6" fmla="*/ 371 w 371"/>
              <a:gd name="T7" fmla="*/ 628 h 673"/>
            </a:gdLst>
            <a:ahLst/>
            <a:cxnLst>
              <a:cxn ang="0">
                <a:pos x="T0" y="T1"/>
              </a:cxn>
              <a:cxn ang="0">
                <a:pos x="T2" y="T3"/>
              </a:cxn>
              <a:cxn ang="0">
                <a:pos x="T4" y="T5"/>
              </a:cxn>
              <a:cxn ang="0">
                <a:pos x="T6" y="T7"/>
              </a:cxn>
            </a:cxnLst>
            <a:rect l="0" t="0" r="r" b="b"/>
            <a:pathLst>
              <a:path w="371" h="673">
                <a:moveTo>
                  <a:pt x="326" y="83"/>
                </a:moveTo>
                <a:cubicBezTo>
                  <a:pt x="212" y="41"/>
                  <a:pt x="98" y="0"/>
                  <a:pt x="53" y="83"/>
                </a:cubicBezTo>
                <a:cubicBezTo>
                  <a:pt x="8" y="166"/>
                  <a:pt x="0" y="491"/>
                  <a:pt x="53" y="582"/>
                </a:cubicBezTo>
                <a:cubicBezTo>
                  <a:pt x="106" y="673"/>
                  <a:pt x="318" y="620"/>
                  <a:pt x="371" y="628"/>
                </a:cubicBezTo>
              </a:path>
            </a:pathLst>
          </a:custGeom>
          <a:noFill/>
          <a:ln w="25400" cap="flat" cmpd="sng">
            <a:solidFill>
              <a:srgbClr val="FF6600"/>
            </a:solidFill>
            <a:prstDash val="solid"/>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defPPr>
              <a:defRPr lang="en-US"/>
            </a:defPPr>
            <a:lvl1pPr algn="l" rtl="0" fontAlgn="base">
              <a:spcBef>
                <a:spcPct val="0"/>
              </a:spcBef>
              <a:spcAft>
                <a:spcPct val="0"/>
              </a:spcAft>
              <a:defRPr sz="2800" b="1" kern="1200">
                <a:solidFill>
                  <a:srgbClr val="990033"/>
                </a:solidFill>
                <a:latin typeface="Times New Roman" pitchFamily="18" charset="0"/>
                <a:ea typeface="宋体" pitchFamily="2" charset="-122"/>
                <a:cs typeface="+mn-cs"/>
              </a:defRPr>
            </a:lvl1pPr>
            <a:lvl2pPr marL="457200" algn="l" rtl="0" fontAlgn="base">
              <a:spcBef>
                <a:spcPct val="0"/>
              </a:spcBef>
              <a:spcAft>
                <a:spcPct val="0"/>
              </a:spcAft>
              <a:defRPr sz="2800" b="1" kern="1200">
                <a:solidFill>
                  <a:srgbClr val="990033"/>
                </a:solidFill>
                <a:latin typeface="Times New Roman" pitchFamily="18" charset="0"/>
                <a:ea typeface="宋体" pitchFamily="2" charset="-122"/>
                <a:cs typeface="+mn-cs"/>
              </a:defRPr>
            </a:lvl2pPr>
            <a:lvl3pPr marL="914400" algn="l" rtl="0" fontAlgn="base">
              <a:spcBef>
                <a:spcPct val="0"/>
              </a:spcBef>
              <a:spcAft>
                <a:spcPct val="0"/>
              </a:spcAft>
              <a:defRPr sz="2800" b="1" kern="1200">
                <a:solidFill>
                  <a:srgbClr val="990033"/>
                </a:solidFill>
                <a:latin typeface="Times New Roman" pitchFamily="18" charset="0"/>
                <a:ea typeface="宋体" pitchFamily="2" charset="-122"/>
                <a:cs typeface="+mn-cs"/>
              </a:defRPr>
            </a:lvl3pPr>
            <a:lvl4pPr marL="1371600" algn="l" rtl="0" fontAlgn="base">
              <a:spcBef>
                <a:spcPct val="0"/>
              </a:spcBef>
              <a:spcAft>
                <a:spcPct val="0"/>
              </a:spcAft>
              <a:defRPr sz="2800" b="1" kern="1200">
                <a:solidFill>
                  <a:srgbClr val="990033"/>
                </a:solidFill>
                <a:latin typeface="Times New Roman" pitchFamily="18" charset="0"/>
                <a:ea typeface="宋体" pitchFamily="2" charset="-122"/>
                <a:cs typeface="+mn-cs"/>
              </a:defRPr>
            </a:lvl4pPr>
            <a:lvl5pPr marL="1828800" algn="l" rtl="0" fontAlgn="base">
              <a:spcBef>
                <a:spcPct val="0"/>
              </a:spcBef>
              <a:spcAft>
                <a:spcPct val="0"/>
              </a:spcAft>
              <a:defRPr sz="2800" b="1" kern="1200">
                <a:solidFill>
                  <a:srgbClr val="990033"/>
                </a:solidFill>
                <a:latin typeface="Times New Roman" pitchFamily="18" charset="0"/>
                <a:ea typeface="宋体" pitchFamily="2" charset="-122"/>
                <a:cs typeface="+mn-cs"/>
              </a:defRPr>
            </a:lvl5pPr>
            <a:lvl6pPr marL="2286000" algn="l" defTabSz="914400" rtl="0" eaLnBrk="1" latinLnBrk="0" hangingPunct="1">
              <a:defRPr sz="2800" b="1" kern="1200">
                <a:solidFill>
                  <a:srgbClr val="990033"/>
                </a:solidFill>
                <a:latin typeface="Times New Roman" pitchFamily="18" charset="0"/>
                <a:ea typeface="宋体" pitchFamily="2" charset="-122"/>
                <a:cs typeface="+mn-cs"/>
              </a:defRPr>
            </a:lvl6pPr>
            <a:lvl7pPr marL="2743200" algn="l" defTabSz="914400" rtl="0" eaLnBrk="1" latinLnBrk="0" hangingPunct="1">
              <a:defRPr sz="2800" b="1" kern="1200">
                <a:solidFill>
                  <a:srgbClr val="990033"/>
                </a:solidFill>
                <a:latin typeface="Times New Roman" pitchFamily="18" charset="0"/>
                <a:ea typeface="宋体" pitchFamily="2" charset="-122"/>
                <a:cs typeface="+mn-cs"/>
              </a:defRPr>
            </a:lvl7pPr>
            <a:lvl8pPr marL="3200400" algn="l" defTabSz="914400" rtl="0" eaLnBrk="1" latinLnBrk="0" hangingPunct="1">
              <a:defRPr sz="2800" b="1" kern="1200">
                <a:solidFill>
                  <a:srgbClr val="990033"/>
                </a:solidFill>
                <a:latin typeface="Times New Roman" pitchFamily="18" charset="0"/>
                <a:ea typeface="宋体" pitchFamily="2" charset="-122"/>
                <a:cs typeface="+mn-cs"/>
              </a:defRPr>
            </a:lvl8pPr>
            <a:lvl9pPr marL="3657600" algn="l" defTabSz="914400" rtl="0" eaLnBrk="1" latinLnBrk="0" hangingPunct="1">
              <a:defRPr sz="2800" b="1" kern="1200">
                <a:solidFill>
                  <a:srgbClr val="990033"/>
                </a:solidFill>
                <a:latin typeface="Times New Roman" pitchFamily="18" charset="0"/>
                <a:ea typeface="宋体" pitchFamily="2" charset="-122"/>
                <a:cs typeface="+mn-cs"/>
              </a:defRPr>
            </a:lvl9p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355655292"/>
              </p:ext>
            </p:extLst>
          </p:nvPr>
        </p:nvGraphicFramePr>
        <p:xfrm>
          <a:off x="2628900" y="1222375"/>
          <a:ext cx="3551238" cy="760413"/>
        </p:xfrm>
        <a:graphic>
          <a:graphicData uri="http://schemas.openxmlformats.org/presentationml/2006/ole">
            <mc:AlternateContent xmlns:mc="http://schemas.openxmlformats.org/markup-compatibility/2006">
              <mc:Choice xmlns:v="urn:schemas-microsoft-com:vml" Requires="v">
                <p:oleObj spid="_x0000_s219692" name="Equation" r:id="rId7" imgW="1574640" imgH="330120" progId="Equation.DSMT4">
                  <p:embed/>
                </p:oleObj>
              </mc:Choice>
              <mc:Fallback>
                <p:oleObj name="Equation" r:id="rId7" imgW="1574640" imgH="330120" progId="Equation.DSMT4">
                  <p:embed/>
                  <p:pic>
                    <p:nvPicPr>
                      <p:cNvPr id="0" name="对象 1"/>
                      <p:cNvPicPr>
                        <a:picLocks noChangeAspect="1" noChangeArrowheads="1"/>
                      </p:cNvPicPr>
                      <p:nvPr/>
                    </p:nvPicPr>
                    <p:blipFill>
                      <a:blip r:embed="rId8"/>
                      <a:srcRect/>
                      <a:stretch>
                        <a:fillRect/>
                      </a:stretch>
                    </p:blipFill>
                    <p:spPr bwMode="auto">
                      <a:xfrm>
                        <a:off x="2628900" y="1222375"/>
                        <a:ext cx="3551238"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1002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fade">
                                      <p:cBhvr>
                                        <p:cTn id="10"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P spid="27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633" y="1808892"/>
            <a:ext cx="6754634" cy="597087"/>
          </a:xfrm>
        </p:spPr>
        <p:txBody>
          <a:bodyPr/>
          <a:lstStyle/>
          <a:p>
            <a:r>
              <a:rPr lang="zh-CN" altLang="en-US" dirty="0"/>
              <a:t>第七节  同步时序逻辑设计</a:t>
            </a:r>
          </a:p>
        </p:txBody>
      </p:sp>
      <p:sp>
        <p:nvSpPr>
          <p:cNvPr id="4" name="标题 3"/>
          <p:cNvSpPr txBox="1">
            <a:spLocks/>
          </p:cNvSpPr>
          <p:nvPr/>
        </p:nvSpPr>
        <p:spPr bwMode="auto">
          <a:xfrm>
            <a:off x="1691808" y="593811"/>
            <a:ext cx="6480432"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97000"/>
              </a:lnSpc>
              <a:spcBef>
                <a:spcPct val="0"/>
              </a:spcBef>
              <a:spcAft>
                <a:spcPct val="0"/>
              </a:spcAft>
              <a:defRPr sz="4000" b="1" cap="all">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sz="6000" dirty="0"/>
              <a:t>第四章  时序逻辑</a:t>
            </a:r>
          </a:p>
        </p:txBody>
      </p:sp>
      <p:sp>
        <p:nvSpPr>
          <p:cNvPr id="5" name="内容占位符 4"/>
          <p:cNvSpPr txBox="1">
            <a:spLocks/>
          </p:cNvSpPr>
          <p:nvPr/>
        </p:nvSpPr>
        <p:spPr bwMode="auto">
          <a:xfrm>
            <a:off x="2186841" y="2663949"/>
            <a:ext cx="5670378" cy="21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marL="342900" indent="-342900">
              <a:buFont typeface="Wingdings" pitchFamily="2" charset="2"/>
              <a:buChar char="Ø"/>
            </a:pPr>
            <a:r>
              <a:rPr kumimoji="1" lang="zh-CN" altLang="en-US" dirty="0"/>
              <a:t>同步时序逻辑设计的步骤</a:t>
            </a:r>
            <a:endParaRPr lang="zh-CN" altLang="en-US" dirty="0"/>
          </a:p>
          <a:p>
            <a:pPr marL="342900" indent="-342900">
              <a:buFont typeface="Wingdings" pitchFamily="2" charset="2"/>
              <a:buChar char="Ø"/>
            </a:pPr>
            <a:r>
              <a:rPr lang="zh-CN" altLang="en-US" dirty="0"/>
              <a:t>例子</a:t>
            </a:r>
            <a:endParaRPr lang="en-US" altLang="zh-CN" dirty="0"/>
          </a:p>
          <a:p>
            <a:pPr marL="342900" indent="-342900">
              <a:buFont typeface="Wingdings" pitchFamily="2" charset="2"/>
              <a:buChar char="Ø"/>
            </a:pPr>
            <a:endParaRPr lang="en-US" altLang="zh-CN" dirty="0"/>
          </a:p>
        </p:txBody>
      </p:sp>
    </p:spTree>
    <p:extLst>
      <p:ext uri="{BB962C8B-B14F-4D97-AF65-F5344CB8AC3E}">
        <p14:creationId xmlns:p14="http://schemas.microsoft.com/office/powerpoint/2010/main" val="23191416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6434125"/>
            <a:ext cx="9144000" cy="388120"/>
          </a:xfrm>
        </p:spPr>
        <p:style>
          <a:lnRef idx="2">
            <a:schemeClr val="accent3"/>
          </a:lnRef>
          <a:fillRef idx="1">
            <a:schemeClr val="lt1"/>
          </a:fillRef>
          <a:effectRef idx="0">
            <a:schemeClr val="accent3"/>
          </a:effectRef>
          <a:fontRef idx="minor">
            <a:schemeClr val="dk1"/>
          </a:fontRef>
        </p:style>
        <p:txBody>
          <a:bodyPr/>
          <a:lstStyle/>
          <a:p>
            <a:r>
              <a:rPr lang="en-US" altLang="zh-CN" dirty="0"/>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sp>
        <p:nvSpPr>
          <p:cNvPr id="5" name="内容占位符 4"/>
          <p:cNvSpPr>
            <a:spLocks noGrp="1"/>
          </p:cNvSpPr>
          <p:nvPr>
            <p:ph idx="1"/>
          </p:nvPr>
        </p:nvSpPr>
        <p:spPr>
          <a:xfrm>
            <a:off x="116703" y="503805"/>
            <a:ext cx="8690747" cy="5730789"/>
          </a:xfrm>
        </p:spPr>
        <p:txBody>
          <a:bodyPr/>
          <a:lstStyle/>
          <a:p>
            <a:r>
              <a:rPr kumimoji="1" lang="zh-CN" altLang="en-US" sz="2400" dirty="0"/>
              <a:t>同步时序逻辑设计：</a:t>
            </a:r>
            <a:endParaRPr kumimoji="1" lang="en-US" altLang="zh-CN" sz="2400" dirty="0"/>
          </a:p>
          <a:p>
            <a:pPr lvl="1"/>
            <a:r>
              <a:rPr lang="zh-CN" altLang="en-US" dirty="0"/>
              <a:t>画出实现给定逻辑功能的时序电路。</a:t>
            </a:r>
            <a:endParaRPr lang="en-US" altLang="zh-CN" dirty="0"/>
          </a:p>
          <a:p>
            <a:pPr lvl="1"/>
            <a:r>
              <a:rPr lang="zh-CN" altLang="en-US" dirty="0"/>
              <a:t>同步时序逻辑电路的设计步骤如下：</a:t>
            </a:r>
          </a:p>
        </p:txBody>
      </p:sp>
      <p:pic>
        <p:nvPicPr>
          <p:cNvPr id="61442" name="Picture 2" descr="C:\RS_北邮事务\数字逻辑教学\CDISO\数字逻辑_电子教案Web\立体化课件第四版\数字逻辑\pic\chapters\0307_step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551" y="503805"/>
            <a:ext cx="3067050" cy="62388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220065" y="3623242"/>
            <a:ext cx="4572000" cy="923330"/>
          </a:xfrm>
          <a:prstGeom prst="rect">
            <a:avLst/>
          </a:prstGeom>
        </p:spPr>
        <p:txBody>
          <a:bodyPr>
            <a:spAutoFit/>
          </a:bodyPr>
          <a:lstStyle/>
          <a:p>
            <a:r>
              <a:rPr lang="zh-CN" altLang="en-US" dirty="0">
                <a:solidFill>
                  <a:schemeClr val="tx1"/>
                </a:solidFill>
              </a:rPr>
              <a:t>用与非门和</a:t>
            </a:r>
            <a:r>
              <a:rPr lang="en-US" altLang="zh-CN" dirty="0">
                <a:solidFill>
                  <a:schemeClr val="tx1"/>
                </a:solidFill>
              </a:rPr>
              <a:t>D</a:t>
            </a:r>
            <a:r>
              <a:rPr lang="zh-CN" altLang="en-US" dirty="0">
                <a:solidFill>
                  <a:schemeClr val="tx1"/>
                </a:solidFill>
              </a:rPr>
              <a:t>触发器设计一个同步时序逻辑电路，以检测输入的信号序列是否为连续的“１１０”。</a:t>
            </a:r>
          </a:p>
        </p:txBody>
      </p:sp>
      <p:grpSp>
        <p:nvGrpSpPr>
          <p:cNvPr id="7" name="Group 84"/>
          <p:cNvGrpSpPr>
            <a:grpSpLocks/>
          </p:cNvGrpSpPr>
          <p:nvPr/>
        </p:nvGrpSpPr>
        <p:grpSpPr bwMode="auto">
          <a:xfrm>
            <a:off x="153948" y="3740193"/>
            <a:ext cx="1066800" cy="406400"/>
            <a:chOff x="240" y="480"/>
            <a:chExt cx="1488" cy="256"/>
          </a:xfrm>
        </p:grpSpPr>
        <p:sp>
          <p:nvSpPr>
            <p:cNvPr id="8"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1</a:t>
              </a:r>
            </a:p>
          </p:txBody>
        </p:sp>
        <p:sp>
          <p:nvSpPr>
            <p:cNvPr id="9"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3" name="矩形 2"/>
          <p:cNvSpPr/>
          <p:nvPr/>
        </p:nvSpPr>
        <p:spPr>
          <a:xfrm>
            <a:off x="166483" y="4689084"/>
            <a:ext cx="3206327" cy="923330"/>
          </a:xfrm>
          <a:prstGeom prst="rect">
            <a:avLst/>
          </a:prstGeom>
        </p:spPr>
        <p:txBody>
          <a:bodyPr wrap="none">
            <a:spAutoFit/>
          </a:bodyPr>
          <a:lstStyle/>
          <a:p>
            <a:r>
              <a:rPr lang="zh-CN" altLang="en-US" dirty="0">
                <a:solidFill>
                  <a:schemeClr val="tx1"/>
                </a:solidFill>
              </a:rPr>
              <a:t>解：第一步：确定输入和输出</a:t>
            </a:r>
            <a:endParaRPr lang="en-US" altLang="zh-CN" dirty="0">
              <a:solidFill>
                <a:schemeClr val="tx1"/>
              </a:solidFill>
            </a:endParaRPr>
          </a:p>
          <a:p>
            <a:r>
              <a:rPr lang="en-US" altLang="zh-CN" dirty="0">
                <a:solidFill>
                  <a:schemeClr val="tx1"/>
                </a:solidFill>
              </a:rPr>
              <a:t>    </a:t>
            </a:r>
            <a:r>
              <a:rPr lang="zh-CN" altLang="en-US" dirty="0">
                <a:solidFill>
                  <a:schemeClr val="tx1"/>
                </a:solidFill>
              </a:rPr>
              <a:t>输入：</a:t>
            </a:r>
            <a:r>
              <a:rPr lang="en-US" altLang="zh-CN" dirty="0">
                <a:solidFill>
                  <a:schemeClr val="tx1"/>
                </a:solidFill>
              </a:rPr>
              <a:t>0/1 </a:t>
            </a:r>
            <a:r>
              <a:rPr lang="zh-CN" altLang="en-US" dirty="0">
                <a:solidFill>
                  <a:schemeClr val="tx1"/>
                </a:solidFill>
              </a:rPr>
              <a:t>信号序列</a:t>
            </a:r>
            <a:endParaRPr lang="en-US" altLang="zh-CN" dirty="0">
              <a:solidFill>
                <a:schemeClr val="tx1"/>
              </a:solidFill>
            </a:endParaRPr>
          </a:p>
          <a:p>
            <a:r>
              <a:rPr lang="en-US" altLang="zh-CN" dirty="0">
                <a:solidFill>
                  <a:schemeClr val="tx1"/>
                </a:solidFill>
              </a:rPr>
              <a:t>    </a:t>
            </a:r>
            <a:r>
              <a:rPr lang="zh-CN" altLang="en-US" dirty="0">
                <a:solidFill>
                  <a:schemeClr val="tx1"/>
                </a:solidFill>
              </a:rPr>
              <a:t>输出：</a:t>
            </a:r>
            <a:r>
              <a:rPr lang="en-US" altLang="zh-CN" dirty="0">
                <a:solidFill>
                  <a:schemeClr val="tx1"/>
                </a:solidFill>
              </a:rPr>
              <a:t>0 </a:t>
            </a:r>
            <a:r>
              <a:rPr lang="zh-CN" altLang="en-US" dirty="0">
                <a:solidFill>
                  <a:schemeClr val="tx1"/>
                </a:solidFill>
              </a:rPr>
              <a:t>或者 </a:t>
            </a:r>
            <a:r>
              <a:rPr lang="en-US" altLang="zh-CN" dirty="0">
                <a:solidFill>
                  <a:schemeClr val="tx1"/>
                </a:solidFill>
              </a:rPr>
              <a:t>1</a:t>
            </a:r>
            <a:endParaRPr lang="zh-CN" altLang="en-US" dirty="0">
              <a:solidFill>
                <a:schemeClr val="tx1"/>
              </a:solidFill>
            </a:endParaRPr>
          </a:p>
        </p:txBody>
      </p:sp>
      <p:sp>
        <p:nvSpPr>
          <p:cNvPr id="13" name="Text Box 12"/>
          <p:cNvSpPr txBox="1">
            <a:spLocks noChangeArrowheads="1"/>
          </p:cNvSpPr>
          <p:nvPr/>
        </p:nvSpPr>
        <p:spPr bwMode="auto">
          <a:xfrm>
            <a:off x="951645" y="1609744"/>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solidFill>
                  <a:srgbClr val="FF3300"/>
                </a:solidFill>
              </a:rPr>
              <a:t>*</a:t>
            </a:r>
            <a:r>
              <a:rPr kumimoji="1" lang="en-US" altLang="zh-CN" sz="2000" dirty="0"/>
              <a:t> </a:t>
            </a:r>
            <a:r>
              <a:rPr kumimoji="1" lang="zh-CN" altLang="en-US" sz="2000" dirty="0"/>
              <a:t>作原始状态表</a:t>
            </a:r>
            <a:r>
              <a:rPr kumimoji="1" lang="en-US" altLang="zh-CN" sz="2000" dirty="0"/>
              <a:t>/</a:t>
            </a:r>
            <a:r>
              <a:rPr kumimoji="1" lang="zh-CN" altLang="en-US" sz="2000" dirty="0"/>
              <a:t>图</a:t>
            </a:r>
          </a:p>
        </p:txBody>
      </p:sp>
      <p:sp>
        <p:nvSpPr>
          <p:cNvPr id="14" name="Text Box 13"/>
          <p:cNvSpPr txBox="1">
            <a:spLocks noChangeArrowheads="1"/>
          </p:cNvSpPr>
          <p:nvPr/>
        </p:nvSpPr>
        <p:spPr bwMode="auto">
          <a:xfrm>
            <a:off x="951645" y="1914544"/>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solidFill>
                  <a:srgbClr val="FF3300"/>
                </a:solidFill>
              </a:rPr>
              <a:t>* </a:t>
            </a:r>
            <a:r>
              <a:rPr kumimoji="1" lang="zh-CN" altLang="en-US" sz="2000" dirty="0"/>
              <a:t>状态表化简</a:t>
            </a:r>
          </a:p>
        </p:txBody>
      </p:sp>
      <p:sp>
        <p:nvSpPr>
          <p:cNvPr id="15" name="Text Box 14"/>
          <p:cNvSpPr txBox="1">
            <a:spLocks noChangeArrowheads="1"/>
          </p:cNvSpPr>
          <p:nvPr/>
        </p:nvSpPr>
        <p:spPr bwMode="auto">
          <a:xfrm>
            <a:off x="951645" y="2295544"/>
            <a:ext cx="294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solidFill>
                  <a:srgbClr val="FF3300"/>
                </a:solidFill>
              </a:rPr>
              <a:t>* </a:t>
            </a:r>
            <a:r>
              <a:rPr kumimoji="1" lang="zh-CN" altLang="en-US" sz="2000" dirty="0"/>
              <a:t>状态分配（状态编码）</a:t>
            </a:r>
          </a:p>
        </p:txBody>
      </p:sp>
      <p:sp>
        <p:nvSpPr>
          <p:cNvPr id="16" name="Text Box 15"/>
          <p:cNvSpPr txBox="1">
            <a:spLocks noChangeArrowheads="1"/>
          </p:cNvSpPr>
          <p:nvPr/>
        </p:nvSpPr>
        <p:spPr bwMode="auto">
          <a:xfrm>
            <a:off x="951645" y="2676544"/>
            <a:ext cx="525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solidFill>
                  <a:srgbClr val="FF3300"/>
                </a:solidFill>
              </a:rPr>
              <a:t>* </a:t>
            </a:r>
            <a:r>
              <a:rPr kumimoji="1" lang="zh-CN" altLang="en-US" sz="2000" dirty="0"/>
              <a:t>作激励函数和输出函数（确定触发器类型）</a:t>
            </a:r>
          </a:p>
        </p:txBody>
      </p:sp>
      <p:sp>
        <p:nvSpPr>
          <p:cNvPr id="17" name="Text Box 16"/>
          <p:cNvSpPr txBox="1">
            <a:spLocks noChangeArrowheads="1"/>
          </p:cNvSpPr>
          <p:nvPr/>
        </p:nvSpPr>
        <p:spPr bwMode="auto">
          <a:xfrm>
            <a:off x="951645" y="3057544"/>
            <a:ext cx="525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solidFill>
                  <a:srgbClr val="FF3300"/>
                </a:solidFill>
              </a:rPr>
              <a:t>* </a:t>
            </a:r>
            <a:r>
              <a:rPr kumimoji="1" lang="zh-CN" altLang="en-US" sz="2000" dirty="0"/>
              <a:t>画逻辑图</a:t>
            </a:r>
          </a:p>
        </p:txBody>
      </p:sp>
    </p:spTree>
    <p:extLst>
      <p:ext uri="{BB962C8B-B14F-4D97-AF65-F5344CB8AC3E}">
        <p14:creationId xmlns:p14="http://schemas.microsoft.com/office/powerpoint/2010/main" val="41657865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6434125"/>
            <a:ext cx="9144000" cy="388120"/>
          </a:xfrm>
        </p:spPr>
        <p:style>
          <a:lnRef idx="2">
            <a:schemeClr val="accent3"/>
          </a:lnRef>
          <a:fillRef idx="1">
            <a:schemeClr val="lt1"/>
          </a:fillRef>
          <a:effectRef idx="0">
            <a:schemeClr val="accent3"/>
          </a:effectRef>
          <a:fontRef idx="minor">
            <a:schemeClr val="dk1"/>
          </a:fontRef>
        </p:style>
        <p:txBody>
          <a:bodyPr/>
          <a:lstStyle/>
          <a:p>
            <a:r>
              <a:rPr lang="en-US" altLang="zh-CN" dirty="0"/>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sp>
        <p:nvSpPr>
          <p:cNvPr id="5" name="内容占位符 4"/>
          <p:cNvSpPr>
            <a:spLocks noGrp="1"/>
          </p:cNvSpPr>
          <p:nvPr>
            <p:ph idx="1"/>
          </p:nvPr>
        </p:nvSpPr>
        <p:spPr>
          <a:xfrm>
            <a:off x="0" y="394484"/>
            <a:ext cx="8690747" cy="5730789"/>
          </a:xfrm>
        </p:spPr>
        <p:txBody>
          <a:bodyPr/>
          <a:lstStyle/>
          <a:p>
            <a:r>
              <a:rPr kumimoji="1" lang="zh-CN" altLang="en-US" sz="2400" dirty="0"/>
              <a:t>同步时序逻辑设计：</a:t>
            </a:r>
            <a:endParaRPr kumimoji="1" lang="en-US" altLang="zh-CN" sz="2400" dirty="0"/>
          </a:p>
        </p:txBody>
      </p:sp>
      <p:sp>
        <p:nvSpPr>
          <p:cNvPr id="2" name="矩形 1"/>
          <p:cNvSpPr/>
          <p:nvPr/>
        </p:nvSpPr>
        <p:spPr>
          <a:xfrm>
            <a:off x="1246899" y="885454"/>
            <a:ext cx="3142446" cy="1200329"/>
          </a:xfrm>
          <a:prstGeom prst="rect">
            <a:avLst/>
          </a:prstGeom>
        </p:spPr>
        <p:txBody>
          <a:bodyPr wrap="square">
            <a:spAutoFit/>
          </a:bodyPr>
          <a:lstStyle/>
          <a:p>
            <a:r>
              <a:rPr lang="zh-CN" altLang="en-US" dirty="0">
                <a:solidFill>
                  <a:schemeClr val="tx1"/>
                </a:solidFill>
              </a:rPr>
              <a:t>用与非门和</a:t>
            </a:r>
            <a:r>
              <a:rPr lang="en-US" altLang="zh-CN" dirty="0">
                <a:solidFill>
                  <a:schemeClr val="tx1"/>
                </a:solidFill>
              </a:rPr>
              <a:t>D</a:t>
            </a:r>
            <a:r>
              <a:rPr lang="zh-CN" altLang="en-US" dirty="0">
                <a:solidFill>
                  <a:schemeClr val="tx1"/>
                </a:solidFill>
              </a:rPr>
              <a:t>触发器设计一个同步时序逻辑电路，以检测输入的信号序列是否为连续的“１１０”。</a:t>
            </a:r>
          </a:p>
        </p:txBody>
      </p:sp>
      <p:grpSp>
        <p:nvGrpSpPr>
          <p:cNvPr id="7" name="Group 84"/>
          <p:cNvGrpSpPr>
            <a:grpSpLocks/>
          </p:cNvGrpSpPr>
          <p:nvPr/>
        </p:nvGrpSpPr>
        <p:grpSpPr bwMode="auto">
          <a:xfrm>
            <a:off x="180099" y="1143919"/>
            <a:ext cx="1066800" cy="406400"/>
            <a:chOff x="240" y="480"/>
            <a:chExt cx="1488" cy="256"/>
          </a:xfrm>
        </p:grpSpPr>
        <p:sp>
          <p:nvSpPr>
            <p:cNvPr id="8"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1</a:t>
              </a:r>
            </a:p>
          </p:txBody>
        </p:sp>
        <p:sp>
          <p:nvSpPr>
            <p:cNvPr id="9"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3" name="矩形 2"/>
          <p:cNvSpPr/>
          <p:nvPr/>
        </p:nvSpPr>
        <p:spPr>
          <a:xfrm>
            <a:off x="224063" y="2085783"/>
            <a:ext cx="4182636" cy="707886"/>
          </a:xfrm>
          <a:prstGeom prst="rect">
            <a:avLst/>
          </a:prstGeom>
        </p:spPr>
        <p:txBody>
          <a:bodyPr wrap="square">
            <a:spAutoFit/>
          </a:bodyPr>
          <a:lstStyle/>
          <a:p>
            <a:r>
              <a:rPr lang="zh-CN" altLang="en-US" sz="2000" dirty="0">
                <a:solidFill>
                  <a:schemeClr val="tx1"/>
                </a:solidFill>
              </a:rPr>
              <a:t>解：第二步：建立原始状态图和对应的状态表</a:t>
            </a:r>
          </a:p>
        </p:txBody>
      </p:sp>
      <p:sp>
        <p:nvSpPr>
          <p:cNvPr id="10" name="矩形 9"/>
          <p:cNvSpPr/>
          <p:nvPr/>
        </p:nvSpPr>
        <p:spPr>
          <a:xfrm>
            <a:off x="180099" y="2888964"/>
            <a:ext cx="4320288" cy="1015663"/>
          </a:xfrm>
          <a:prstGeom prst="rect">
            <a:avLst/>
          </a:prstGeom>
        </p:spPr>
        <p:txBody>
          <a:bodyPr wrap="square">
            <a:spAutoFit/>
          </a:bodyPr>
          <a:lstStyle/>
          <a:p>
            <a:r>
              <a:rPr lang="zh-CN" altLang="en-US" sz="2000" dirty="0">
                <a:solidFill>
                  <a:schemeClr val="tx1"/>
                </a:solidFill>
              </a:rPr>
              <a:t>设置电路状态的目的是利用这些状态记住输入的历史，以便对其后的输入作出响应。 </a:t>
            </a:r>
          </a:p>
        </p:txBody>
      </p:sp>
      <p:sp>
        <p:nvSpPr>
          <p:cNvPr id="12" name="矩形 11"/>
          <p:cNvSpPr/>
          <p:nvPr/>
        </p:nvSpPr>
        <p:spPr>
          <a:xfrm>
            <a:off x="194733" y="4027364"/>
            <a:ext cx="4313107" cy="1631216"/>
          </a:xfrm>
          <a:prstGeom prst="rect">
            <a:avLst/>
          </a:prstGeom>
        </p:spPr>
        <p:txBody>
          <a:bodyPr wrap="square">
            <a:spAutoFit/>
          </a:bodyPr>
          <a:lstStyle/>
          <a:p>
            <a:r>
              <a:rPr lang="zh-CN" altLang="en-US" sz="2000" dirty="0">
                <a:solidFill>
                  <a:schemeClr val="tx1"/>
                </a:solidFill>
              </a:rPr>
              <a:t>常用</a:t>
            </a:r>
            <a:r>
              <a:rPr lang="zh-CN" altLang="en-US" sz="2000" dirty="0">
                <a:solidFill>
                  <a:srgbClr val="FF0000"/>
                </a:solidFill>
              </a:rPr>
              <a:t>直接构图法</a:t>
            </a:r>
            <a:r>
              <a:rPr lang="zh-CN" altLang="en-US" sz="2000" dirty="0">
                <a:solidFill>
                  <a:schemeClr val="tx1"/>
                </a:solidFill>
              </a:rPr>
              <a:t>：先设一个初态，从初态开始，每加一个输入可确定一个次态。此过程一直继续下去，直到不再构成新的状态为止。最后统计有多少个状态。</a:t>
            </a:r>
          </a:p>
        </p:txBody>
      </p:sp>
      <p:pic>
        <p:nvPicPr>
          <p:cNvPr id="15" name="Picture 4" descr="C:\RS_北邮事务\数字逻辑教学\CDISO\数字逻辑_电子教案Web\立体化课件第四版\数字逻辑\pic\fig\fig3.5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840" y="487590"/>
            <a:ext cx="4241888" cy="38248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表格 12"/>
          <p:cNvGraphicFramePr>
            <a:graphicFrameLocks noGrp="1"/>
          </p:cNvGraphicFramePr>
          <p:nvPr>
            <p:extLst>
              <p:ext uri="{D42A27DB-BD31-4B8C-83A1-F6EECF244321}">
                <p14:modId xmlns:p14="http://schemas.microsoft.com/office/powerpoint/2010/main" val="3204549522"/>
              </p:ext>
            </p:extLst>
          </p:nvPr>
        </p:nvGraphicFramePr>
        <p:xfrm>
          <a:off x="4752012" y="4172318"/>
          <a:ext cx="2922635" cy="2678727"/>
        </p:xfrm>
        <a:graphic>
          <a:graphicData uri="http://schemas.openxmlformats.org/drawingml/2006/table">
            <a:tbl>
              <a:tblPr>
                <a:tableStyleId>{616DA210-FB5B-4158-B5E0-FEB733F419BA}</a:tableStyleId>
              </a:tblPr>
              <a:tblGrid>
                <a:gridCol w="1004823">
                  <a:extLst>
                    <a:ext uri="{9D8B030D-6E8A-4147-A177-3AD203B41FA5}">
                      <a16:colId xmlns:a16="http://schemas.microsoft.com/office/drawing/2014/main" val="20000"/>
                    </a:ext>
                  </a:extLst>
                </a:gridCol>
                <a:gridCol w="946453">
                  <a:extLst>
                    <a:ext uri="{9D8B030D-6E8A-4147-A177-3AD203B41FA5}">
                      <a16:colId xmlns:a16="http://schemas.microsoft.com/office/drawing/2014/main" val="20001"/>
                    </a:ext>
                  </a:extLst>
                </a:gridCol>
                <a:gridCol w="971359">
                  <a:extLst>
                    <a:ext uri="{9D8B030D-6E8A-4147-A177-3AD203B41FA5}">
                      <a16:colId xmlns:a16="http://schemas.microsoft.com/office/drawing/2014/main" val="20002"/>
                    </a:ext>
                  </a:extLst>
                </a:gridCol>
              </a:tblGrid>
              <a:tr h="444738">
                <a:tc>
                  <a:txBody>
                    <a:bodyPr/>
                    <a:lstStyle/>
                    <a:p>
                      <a:pPr algn="just"/>
                      <a:r>
                        <a:rPr lang="en-US" sz="1400" b="1" dirty="0"/>
                        <a:t>        NS,Z</a:t>
                      </a:r>
                      <a:br>
                        <a:rPr lang="en-US" sz="1400" b="1" dirty="0"/>
                      </a:br>
                      <a:r>
                        <a:rPr lang="en-US" sz="1400" b="1" dirty="0"/>
                        <a:t>PS</a:t>
                      </a:r>
                    </a:p>
                  </a:txBody>
                  <a:tcPr marL="72788" marR="72788" marT="36394" marB="36394" anchor="ctr"/>
                </a:tc>
                <a:tc>
                  <a:txBody>
                    <a:bodyPr/>
                    <a:lstStyle/>
                    <a:p>
                      <a:pPr algn="ctr"/>
                      <a:r>
                        <a:rPr lang="en-US" sz="1400" b="1" dirty="0"/>
                        <a:t>X=0</a:t>
                      </a:r>
                    </a:p>
                  </a:txBody>
                  <a:tcPr marL="72788" marR="72788" marT="36394" marB="36394" anchor="ctr"/>
                </a:tc>
                <a:tc>
                  <a:txBody>
                    <a:bodyPr/>
                    <a:lstStyle/>
                    <a:p>
                      <a:pPr algn="ctr"/>
                      <a:r>
                        <a:rPr lang="en-US" sz="1400" b="1" dirty="0"/>
                        <a:t>X=1</a:t>
                      </a:r>
                    </a:p>
                  </a:txBody>
                  <a:tcPr marL="72788" marR="72788" marT="36394" marB="36394" anchor="ctr"/>
                </a:tc>
                <a:extLst>
                  <a:ext uri="{0D108BD9-81ED-4DB2-BD59-A6C34878D82A}">
                    <a16:rowId xmlns:a16="http://schemas.microsoft.com/office/drawing/2014/main" val="10000"/>
                  </a:ext>
                </a:extLst>
              </a:tr>
              <a:tr h="311317">
                <a:tc>
                  <a:txBody>
                    <a:bodyPr/>
                    <a:lstStyle/>
                    <a:p>
                      <a:pPr algn="ctr"/>
                      <a:r>
                        <a:rPr lang="en-US" sz="1400" b="1" dirty="0"/>
                        <a:t>a</a:t>
                      </a:r>
                    </a:p>
                  </a:txBody>
                  <a:tcPr marL="72788" marR="72788" marT="36394" marB="36394" anchor="ctr"/>
                </a:tc>
                <a:tc>
                  <a:txBody>
                    <a:bodyPr/>
                    <a:lstStyle/>
                    <a:p>
                      <a:pPr algn="ctr"/>
                      <a:r>
                        <a:rPr lang="en-US" sz="1400" b="1" dirty="0"/>
                        <a:t>b,0</a:t>
                      </a:r>
                    </a:p>
                  </a:txBody>
                  <a:tcPr marL="72788" marR="72788" marT="36394" marB="36394" anchor="ctr"/>
                </a:tc>
                <a:tc>
                  <a:txBody>
                    <a:bodyPr/>
                    <a:lstStyle/>
                    <a:p>
                      <a:pPr algn="ctr"/>
                      <a:r>
                        <a:rPr lang="en-US" sz="1400" b="1"/>
                        <a:t>c,0</a:t>
                      </a:r>
                    </a:p>
                  </a:txBody>
                  <a:tcPr marL="72788" marR="72788" marT="36394" marB="36394" anchor="ctr"/>
                </a:tc>
                <a:extLst>
                  <a:ext uri="{0D108BD9-81ED-4DB2-BD59-A6C34878D82A}">
                    <a16:rowId xmlns:a16="http://schemas.microsoft.com/office/drawing/2014/main" val="10001"/>
                  </a:ext>
                </a:extLst>
              </a:tr>
              <a:tr h="311317">
                <a:tc>
                  <a:txBody>
                    <a:bodyPr/>
                    <a:lstStyle/>
                    <a:p>
                      <a:pPr algn="ctr"/>
                      <a:r>
                        <a:rPr lang="en-US" sz="1400" b="1" dirty="0">
                          <a:solidFill>
                            <a:srgbClr val="FF0000"/>
                          </a:solidFill>
                        </a:rPr>
                        <a:t>b</a:t>
                      </a:r>
                    </a:p>
                  </a:txBody>
                  <a:tcPr marL="72788" marR="72788" marT="36394" marB="36394" anchor="ctr"/>
                </a:tc>
                <a:tc>
                  <a:txBody>
                    <a:bodyPr/>
                    <a:lstStyle/>
                    <a:p>
                      <a:pPr algn="ctr"/>
                      <a:r>
                        <a:rPr lang="en-US" sz="1400" b="1" dirty="0">
                          <a:solidFill>
                            <a:srgbClr val="FF0000"/>
                          </a:solidFill>
                        </a:rPr>
                        <a:t>d,0</a:t>
                      </a:r>
                    </a:p>
                  </a:txBody>
                  <a:tcPr marL="72788" marR="72788" marT="36394" marB="36394" anchor="ctr"/>
                </a:tc>
                <a:tc>
                  <a:txBody>
                    <a:bodyPr/>
                    <a:lstStyle/>
                    <a:p>
                      <a:pPr algn="ctr"/>
                      <a:r>
                        <a:rPr lang="en-US" sz="1400" b="1" dirty="0">
                          <a:solidFill>
                            <a:srgbClr val="FF0000"/>
                          </a:solidFill>
                        </a:rPr>
                        <a:t>e,0</a:t>
                      </a:r>
                    </a:p>
                  </a:txBody>
                  <a:tcPr marL="72788" marR="72788" marT="36394" marB="36394" anchor="ctr"/>
                </a:tc>
                <a:extLst>
                  <a:ext uri="{0D108BD9-81ED-4DB2-BD59-A6C34878D82A}">
                    <a16:rowId xmlns:a16="http://schemas.microsoft.com/office/drawing/2014/main" val="10002"/>
                  </a:ext>
                </a:extLst>
              </a:tr>
              <a:tr h="311317">
                <a:tc>
                  <a:txBody>
                    <a:bodyPr/>
                    <a:lstStyle/>
                    <a:p>
                      <a:pPr algn="ctr"/>
                      <a:r>
                        <a:rPr lang="en-US" sz="1400" b="1" dirty="0">
                          <a:solidFill>
                            <a:schemeClr val="tx2"/>
                          </a:solidFill>
                        </a:rPr>
                        <a:t>c</a:t>
                      </a:r>
                    </a:p>
                  </a:txBody>
                  <a:tcPr marL="72788" marR="72788" marT="36394" marB="36394" anchor="ctr"/>
                </a:tc>
                <a:tc>
                  <a:txBody>
                    <a:bodyPr/>
                    <a:lstStyle/>
                    <a:p>
                      <a:pPr algn="ctr"/>
                      <a:r>
                        <a:rPr lang="en-US" sz="1400" b="1" dirty="0">
                          <a:solidFill>
                            <a:schemeClr val="tx2"/>
                          </a:solidFill>
                        </a:rPr>
                        <a:t>f,0</a:t>
                      </a:r>
                    </a:p>
                  </a:txBody>
                  <a:tcPr marL="72788" marR="72788" marT="36394" marB="36394" anchor="ctr"/>
                </a:tc>
                <a:tc>
                  <a:txBody>
                    <a:bodyPr/>
                    <a:lstStyle/>
                    <a:p>
                      <a:pPr algn="ctr"/>
                      <a:r>
                        <a:rPr lang="en-US" sz="1400" b="1" dirty="0">
                          <a:solidFill>
                            <a:schemeClr val="tx2"/>
                          </a:solidFill>
                        </a:rPr>
                        <a:t>g,0</a:t>
                      </a:r>
                    </a:p>
                  </a:txBody>
                  <a:tcPr marL="72788" marR="72788" marT="36394" marB="36394" anchor="ctr"/>
                </a:tc>
                <a:extLst>
                  <a:ext uri="{0D108BD9-81ED-4DB2-BD59-A6C34878D82A}">
                    <a16:rowId xmlns:a16="http://schemas.microsoft.com/office/drawing/2014/main" val="10003"/>
                  </a:ext>
                </a:extLst>
              </a:tr>
              <a:tr h="311317">
                <a:tc>
                  <a:txBody>
                    <a:bodyPr/>
                    <a:lstStyle/>
                    <a:p>
                      <a:pPr algn="ctr"/>
                      <a:r>
                        <a:rPr lang="en-US" sz="1400" b="1" dirty="0">
                          <a:solidFill>
                            <a:srgbClr val="FF0000"/>
                          </a:solidFill>
                        </a:rPr>
                        <a:t>d</a:t>
                      </a:r>
                    </a:p>
                  </a:txBody>
                  <a:tcPr marL="72788" marR="72788" marT="36394" marB="36394" anchor="ctr"/>
                </a:tc>
                <a:tc>
                  <a:txBody>
                    <a:bodyPr/>
                    <a:lstStyle/>
                    <a:p>
                      <a:pPr algn="ctr"/>
                      <a:r>
                        <a:rPr lang="en-US" sz="1400" b="1" dirty="0">
                          <a:solidFill>
                            <a:srgbClr val="FF0000"/>
                          </a:solidFill>
                        </a:rPr>
                        <a:t>d,0</a:t>
                      </a:r>
                    </a:p>
                  </a:txBody>
                  <a:tcPr marL="72788" marR="72788" marT="36394" marB="36394" anchor="ctr"/>
                </a:tc>
                <a:tc>
                  <a:txBody>
                    <a:bodyPr/>
                    <a:lstStyle/>
                    <a:p>
                      <a:pPr algn="ctr"/>
                      <a:r>
                        <a:rPr lang="en-US" sz="1400" b="1" dirty="0">
                          <a:solidFill>
                            <a:srgbClr val="FF0000"/>
                          </a:solidFill>
                        </a:rPr>
                        <a:t>e,0</a:t>
                      </a:r>
                    </a:p>
                  </a:txBody>
                  <a:tcPr marL="72788" marR="72788" marT="36394" marB="36394" anchor="ctr"/>
                </a:tc>
                <a:extLst>
                  <a:ext uri="{0D108BD9-81ED-4DB2-BD59-A6C34878D82A}">
                    <a16:rowId xmlns:a16="http://schemas.microsoft.com/office/drawing/2014/main" val="10004"/>
                  </a:ext>
                </a:extLst>
              </a:tr>
              <a:tr h="311317">
                <a:tc>
                  <a:txBody>
                    <a:bodyPr/>
                    <a:lstStyle/>
                    <a:p>
                      <a:pPr algn="ctr"/>
                      <a:r>
                        <a:rPr lang="en-US" sz="1400" b="1" dirty="0">
                          <a:solidFill>
                            <a:schemeClr val="tx2"/>
                          </a:solidFill>
                        </a:rPr>
                        <a:t>e</a:t>
                      </a:r>
                    </a:p>
                  </a:txBody>
                  <a:tcPr marL="72788" marR="72788" marT="36394" marB="36394" anchor="ctr"/>
                </a:tc>
                <a:tc>
                  <a:txBody>
                    <a:bodyPr/>
                    <a:lstStyle/>
                    <a:p>
                      <a:pPr algn="ctr"/>
                      <a:r>
                        <a:rPr lang="en-US" sz="1400" b="1" dirty="0">
                          <a:solidFill>
                            <a:schemeClr val="tx2"/>
                          </a:solidFill>
                        </a:rPr>
                        <a:t>f,0</a:t>
                      </a:r>
                    </a:p>
                  </a:txBody>
                  <a:tcPr marL="72788" marR="72788" marT="36394" marB="36394" anchor="ctr"/>
                </a:tc>
                <a:tc>
                  <a:txBody>
                    <a:bodyPr/>
                    <a:lstStyle/>
                    <a:p>
                      <a:pPr algn="ctr"/>
                      <a:r>
                        <a:rPr lang="en-US" sz="1400" b="1" dirty="0">
                          <a:solidFill>
                            <a:schemeClr val="tx2"/>
                          </a:solidFill>
                        </a:rPr>
                        <a:t>g,0</a:t>
                      </a:r>
                    </a:p>
                  </a:txBody>
                  <a:tcPr marL="72788" marR="72788" marT="36394" marB="36394" anchor="ctr"/>
                </a:tc>
                <a:extLst>
                  <a:ext uri="{0D108BD9-81ED-4DB2-BD59-A6C34878D82A}">
                    <a16:rowId xmlns:a16="http://schemas.microsoft.com/office/drawing/2014/main" val="10005"/>
                  </a:ext>
                </a:extLst>
              </a:tr>
              <a:tr h="311317">
                <a:tc>
                  <a:txBody>
                    <a:bodyPr/>
                    <a:lstStyle/>
                    <a:p>
                      <a:pPr algn="ctr"/>
                      <a:r>
                        <a:rPr lang="en-US" sz="1400" b="1" dirty="0">
                          <a:solidFill>
                            <a:srgbClr val="FF0000"/>
                          </a:solidFill>
                        </a:rPr>
                        <a:t>f</a:t>
                      </a:r>
                    </a:p>
                  </a:txBody>
                  <a:tcPr marL="72788" marR="72788" marT="36394" marB="36394" anchor="ctr"/>
                </a:tc>
                <a:tc>
                  <a:txBody>
                    <a:bodyPr/>
                    <a:lstStyle/>
                    <a:p>
                      <a:pPr algn="ctr"/>
                      <a:r>
                        <a:rPr lang="en-US" sz="1400" b="1" dirty="0">
                          <a:solidFill>
                            <a:srgbClr val="FF0000"/>
                          </a:solidFill>
                        </a:rPr>
                        <a:t>d,0</a:t>
                      </a:r>
                    </a:p>
                  </a:txBody>
                  <a:tcPr marL="72788" marR="72788" marT="36394" marB="36394" anchor="ctr"/>
                </a:tc>
                <a:tc>
                  <a:txBody>
                    <a:bodyPr/>
                    <a:lstStyle/>
                    <a:p>
                      <a:pPr algn="ctr"/>
                      <a:r>
                        <a:rPr lang="en-US" sz="1400" b="1" dirty="0">
                          <a:solidFill>
                            <a:srgbClr val="FF0000"/>
                          </a:solidFill>
                        </a:rPr>
                        <a:t>e,0</a:t>
                      </a:r>
                    </a:p>
                  </a:txBody>
                  <a:tcPr marL="72788" marR="72788" marT="36394" marB="36394" anchor="ctr"/>
                </a:tc>
                <a:extLst>
                  <a:ext uri="{0D108BD9-81ED-4DB2-BD59-A6C34878D82A}">
                    <a16:rowId xmlns:a16="http://schemas.microsoft.com/office/drawing/2014/main" val="10006"/>
                  </a:ext>
                </a:extLst>
              </a:tr>
              <a:tr h="311317">
                <a:tc>
                  <a:txBody>
                    <a:bodyPr/>
                    <a:lstStyle/>
                    <a:p>
                      <a:pPr algn="ctr"/>
                      <a:r>
                        <a:rPr lang="en-US" sz="1400" b="1"/>
                        <a:t>g</a:t>
                      </a:r>
                    </a:p>
                  </a:txBody>
                  <a:tcPr marL="72788" marR="72788" marT="36394" marB="36394" anchor="ctr"/>
                </a:tc>
                <a:tc>
                  <a:txBody>
                    <a:bodyPr/>
                    <a:lstStyle/>
                    <a:p>
                      <a:pPr algn="ctr"/>
                      <a:r>
                        <a:rPr lang="en-US" sz="1400" b="1"/>
                        <a:t>f,1</a:t>
                      </a:r>
                    </a:p>
                  </a:txBody>
                  <a:tcPr marL="72788" marR="72788" marT="36394" marB="36394" anchor="ctr"/>
                </a:tc>
                <a:tc>
                  <a:txBody>
                    <a:bodyPr/>
                    <a:lstStyle/>
                    <a:p>
                      <a:pPr algn="ctr"/>
                      <a:r>
                        <a:rPr lang="en-US" sz="1400" b="1" dirty="0"/>
                        <a:t>g,0</a:t>
                      </a:r>
                    </a:p>
                  </a:txBody>
                  <a:tcPr marL="72788" marR="72788" marT="36394" marB="36394" anchor="ctr"/>
                </a:tc>
                <a:extLst>
                  <a:ext uri="{0D108BD9-81ED-4DB2-BD59-A6C34878D82A}">
                    <a16:rowId xmlns:a16="http://schemas.microsoft.com/office/drawing/2014/main" val="10007"/>
                  </a:ext>
                </a:extLst>
              </a:tr>
            </a:tbl>
          </a:graphicData>
        </a:graphic>
      </p:graphicFrame>
      <p:cxnSp>
        <p:nvCxnSpPr>
          <p:cNvPr id="16" name="直接连接符 15"/>
          <p:cNvCxnSpPr/>
          <p:nvPr/>
        </p:nvCxnSpPr>
        <p:spPr bwMode="auto">
          <a:xfrm>
            <a:off x="4721590" y="4172318"/>
            <a:ext cx="1010500" cy="516766"/>
          </a:xfrm>
          <a:prstGeom prst="line">
            <a:avLst/>
          </a:prstGeom>
          <a:solidFill>
            <a:srgbClr val="000000"/>
          </a:solid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4281843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6434125"/>
            <a:ext cx="9144000" cy="388120"/>
          </a:xfrm>
        </p:spPr>
        <p:style>
          <a:lnRef idx="2">
            <a:schemeClr val="accent3"/>
          </a:lnRef>
          <a:fillRef idx="1">
            <a:schemeClr val="lt1"/>
          </a:fillRef>
          <a:effectRef idx="0">
            <a:schemeClr val="accent3"/>
          </a:effectRef>
          <a:fontRef idx="minor">
            <a:schemeClr val="dk1"/>
          </a:fontRef>
        </p:style>
        <p:txBody>
          <a:bodyPr/>
          <a:lstStyle/>
          <a:p>
            <a:r>
              <a:rPr lang="en-US" altLang="zh-CN" dirty="0"/>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sp>
        <p:nvSpPr>
          <p:cNvPr id="5" name="内容占位符 4"/>
          <p:cNvSpPr>
            <a:spLocks noGrp="1"/>
          </p:cNvSpPr>
          <p:nvPr>
            <p:ph idx="1"/>
          </p:nvPr>
        </p:nvSpPr>
        <p:spPr>
          <a:xfrm>
            <a:off x="42497" y="490775"/>
            <a:ext cx="8690747" cy="5730789"/>
          </a:xfrm>
        </p:spPr>
        <p:txBody>
          <a:bodyPr/>
          <a:lstStyle/>
          <a:p>
            <a:r>
              <a:rPr kumimoji="1" lang="zh-CN" altLang="en-US" sz="2400" dirty="0"/>
              <a:t>同步时序逻辑设计：</a:t>
            </a:r>
            <a:endParaRPr kumimoji="1" lang="en-US" altLang="zh-CN" sz="2400" dirty="0"/>
          </a:p>
        </p:txBody>
      </p:sp>
      <p:sp>
        <p:nvSpPr>
          <p:cNvPr id="2" name="矩形 1"/>
          <p:cNvSpPr/>
          <p:nvPr/>
        </p:nvSpPr>
        <p:spPr>
          <a:xfrm>
            <a:off x="1386332" y="885454"/>
            <a:ext cx="3142446" cy="1200329"/>
          </a:xfrm>
          <a:prstGeom prst="rect">
            <a:avLst/>
          </a:prstGeom>
        </p:spPr>
        <p:txBody>
          <a:bodyPr wrap="square">
            <a:spAutoFit/>
          </a:bodyPr>
          <a:lstStyle/>
          <a:p>
            <a:r>
              <a:rPr lang="zh-CN" altLang="en-US" dirty="0">
                <a:solidFill>
                  <a:schemeClr val="tx1"/>
                </a:solidFill>
              </a:rPr>
              <a:t>用与非门和</a:t>
            </a:r>
            <a:r>
              <a:rPr lang="en-US" altLang="zh-CN" dirty="0">
                <a:solidFill>
                  <a:schemeClr val="tx1"/>
                </a:solidFill>
              </a:rPr>
              <a:t>D</a:t>
            </a:r>
            <a:r>
              <a:rPr lang="zh-CN" altLang="en-US" dirty="0">
                <a:solidFill>
                  <a:schemeClr val="tx1"/>
                </a:solidFill>
              </a:rPr>
              <a:t>触发器设计一个同步时序逻辑电路，以检测输入的信号序列是否为连续的“１１０”。</a:t>
            </a:r>
          </a:p>
        </p:txBody>
      </p:sp>
      <p:grpSp>
        <p:nvGrpSpPr>
          <p:cNvPr id="7" name="Group 84"/>
          <p:cNvGrpSpPr>
            <a:grpSpLocks/>
          </p:cNvGrpSpPr>
          <p:nvPr/>
        </p:nvGrpSpPr>
        <p:grpSpPr bwMode="auto">
          <a:xfrm>
            <a:off x="319532" y="1143919"/>
            <a:ext cx="1066800" cy="406400"/>
            <a:chOff x="240" y="480"/>
            <a:chExt cx="1488" cy="256"/>
          </a:xfrm>
        </p:grpSpPr>
        <p:sp>
          <p:nvSpPr>
            <p:cNvPr id="8"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1</a:t>
              </a:r>
            </a:p>
          </p:txBody>
        </p:sp>
        <p:sp>
          <p:nvSpPr>
            <p:cNvPr id="9"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3" name="矩形 2"/>
          <p:cNvSpPr/>
          <p:nvPr/>
        </p:nvSpPr>
        <p:spPr>
          <a:xfrm>
            <a:off x="188401" y="2126252"/>
            <a:ext cx="4055919" cy="400110"/>
          </a:xfrm>
          <a:prstGeom prst="rect">
            <a:avLst/>
          </a:prstGeom>
        </p:spPr>
        <p:txBody>
          <a:bodyPr wrap="none">
            <a:spAutoFit/>
          </a:bodyPr>
          <a:lstStyle/>
          <a:p>
            <a:r>
              <a:rPr lang="zh-CN" altLang="en-US" sz="2000" dirty="0">
                <a:solidFill>
                  <a:schemeClr val="tx1"/>
                </a:solidFill>
              </a:rPr>
              <a:t>解：第二步：建立原始状态图和表</a:t>
            </a:r>
          </a:p>
        </p:txBody>
      </p:sp>
      <p:sp>
        <p:nvSpPr>
          <p:cNvPr id="11" name="矩形 10"/>
          <p:cNvSpPr/>
          <p:nvPr/>
        </p:nvSpPr>
        <p:spPr>
          <a:xfrm>
            <a:off x="161569" y="2532402"/>
            <a:ext cx="4055919" cy="400110"/>
          </a:xfrm>
          <a:prstGeom prst="rect">
            <a:avLst/>
          </a:prstGeom>
        </p:spPr>
        <p:txBody>
          <a:bodyPr wrap="none">
            <a:spAutoFit/>
          </a:bodyPr>
          <a:lstStyle/>
          <a:p>
            <a:r>
              <a:rPr lang="zh-CN" altLang="en-US" sz="2000" dirty="0">
                <a:solidFill>
                  <a:schemeClr val="tx1"/>
                </a:solidFill>
              </a:rPr>
              <a:t>第三步：建立最简状态表及状态图</a:t>
            </a:r>
          </a:p>
        </p:txBody>
      </p:sp>
      <p:sp>
        <p:nvSpPr>
          <p:cNvPr id="14" name="矩形 13"/>
          <p:cNvSpPr/>
          <p:nvPr/>
        </p:nvSpPr>
        <p:spPr>
          <a:xfrm>
            <a:off x="161569" y="3059668"/>
            <a:ext cx="4572000" cy="2246769"/>
          </a:xfrm>
          <a:prstGeom prst="rect">
            <a:avLst/>
          </a:prstGeom>
        </p:spPr>
        <p:txBody>
          <a:bodyPr>
            <a:spAutoFit/>
          </a:bodyPr>
          <a:lstStyle/>
          <a:p>
            <a:r>
              <a:rPr lang="zh-CN" altLang="en-US" sz="2000" dirty="0">
                <a:solidFill>
                  <a:schemeClr val="tx1"/>
                </a:solidFill>
              </a:rPr>
              <a:t>由原始状态表可以看出，</a:t>
            </a:r>
            <a:r>
              <a:rPr lang="en-US" altLang="zh-CN" sz="2000" dirty="0" err="1">
                <a:solidFill>
                  <a:schemeClr val="tx1"/>
                </a:solidFill>
              </a:rPr>
              <a:t>b,d,f</a:t>
            </a:r>
            <a:r>
              <a:rPr lang="zh-CN" altLang="en-US" sz="2000" dirty="0">
                <a:solidFill>
                  <a:schemeClr val="tx1"/>
                </a:solidFill>
              </a:rPr>
              <a:t>三个状态</a:t>
            </a:r>
            <a:r>
              <a:rPr lang="zh-CN" altLang="en-US" sz="2000" dirty="0">
                <a:solidFill>
                  <a:srgbClr val="FF0000"/>
                </a:solidFill>
              </a:rPr>
              <a:t>在输入条件下的次态完全相同</a:t>
            </a:r>
            <a:r>
              <a:rPr lang="zh-CN" altLang="en-US" sz="2000" dirty="0">
                <a:solidFill>
                  <a:schemeClr val="tx1"/>
                </a:solidFill>
              </a:rPr>
              <a:t>，故它们可以合并；</a:t>
            </a:r>
            <a:endParaRPr lang="en-US" altLang="zh-CN" sz="2000" dirty="0">
              <a:solidFill>
                <a:schemeClr val="tx1"/>
              </a:solidFill>
            </a:endParaRPr>
          </a:p>
          <a:p>
            <a:r>
              <a:rPr lang="zh-CN" altLang="en-US" sz="2000" dirty="0">
                <a:solidFill>
                  <a:schemeClr val="tx1"/>
                </a:solidFill>
              </a:rPr>
              <a:t>同样，</a:t>
            </a:r>
            <a:r>
              <a:rPr lang="en-US" altLang="zh-CN" sz="2000" dirty="0" err="1">
                <a:solidFill>
                  <a:schemeClr val="tx1"/>
                </a:solidFill>
              </a:rPr>
              <a:t>c,e</a:t>
            </a:r>
            <a:r>
              <a:rPr lang="zh-CN" altLang="en-US" sz="2000" dirty="0">
                <a:solidFill>
                  <a:schemeClr val="tx1"/>
                </a:solidFill>
              </a:rPr>
              <a:t>状态可以合并。 </a:t>
            </a:r>
          </a:p>
          <a:p>
            <a:r>
              <a:rPr lang="zh-CN" altLang="en-US" sz="2000" dirty="0">
                <a:solidFill>
                  <a:schemeClr val="tx1"/>
                </a:solidFill>
              </a:rPr>
              <a:t>用</a:t>
            </a:r>
            <a:r>
              <a:rPr lang="en-US" altLang="zh-CN" sz="2000" dirty="0">
                <a:solidFill>
                  <a:schemeClr val="tx1"/>
                </a:solidFill>
              </a:rPr>
              <a:t>q1={</a:t>
            </a:r>
            <a:r>
              <a:rPr lang="en-US" altLang="zh-CN" sz="2000" dirty="0" err="1">
                <a:solidFill>
                  <a:schemeClr val="tx1"/>
                </a:solidFill>
              </a:rPr>
              <a:t>b,d,f</a:t>
            </a:r>
            <a:r>
              <a:rPr lang="en-US" altLang="zh-CN" sz="2000" dirty="0">
                <a:solidFill>
                  <a:schemeClr val="tx1"/>
                </a:solidFill>
              </a:rPr>
              <a:t>}</a:t>
            </a:r>
            <a:r>
              <a:rPr lang="zh-CN" altLang="en-US" sz="2000" dirty="0">
                <a:solidFill>
                  <a:schemeClr val="tx1"/>
                </a:solidFill>
              </a:rPr>
              <a:t>表示</a:t>
            </a:r>
            <a:r>
              <a:rPr lang="en-US" altLang="zh-CN" sz="2000" dirty="0" err="1">
                <a:solidFill>
                  <a:schemeClr val="tx1"/>
                </a:solidFill>
              </a:rPr>
              <a:t>b,d,f</a:t>
            </a:r>
            <a:r>
              <a:rPr lang="zh-CN" altLang="en-US" sz="2000" dirty="0">
                <a:solidFill>
                  <a:schemeClr val="tx1"/>
                </a:solidFill>
              </a:rPr>
              <a:t>合并后的状态。</a:t>
            </a:r>
          </a:p>
          <a:p>
            <a:r>
              <a:rPr lang="zh-CN" altLang="en-US" sz="2000" dirty="0">
                <a:solidFill>
                  <a:schemeClr val="tx1"/>
                </a:solidFill>
              </a:rPr>
              <a:t>用</a:t>
            </a:r>
            <a:r>
              <a:rPr lang="en-US" altLang="zh-CN" sz="2000" dirty="0">
                <a:solidFill>
                  <a:schemeClr val="tx1"/>
                </a:solidFill>
              </a:rPr>
              <a:t>q2={</a:t>
            </a:r>
            <a:r>
              <a:rPr lang="en-US" altLang="zh-CN" sz="2000" dirty="0" err="1">
                <a:solidFill>
                  <a:schemeClr val="tx1"/>
                </a:solidFill>
              </a:rPr>
              <a:t>c,e</a:t>
            </a:r>
            <a:r>
              <a:rPr lang="en-US" altLang="zh-CN" sz="2000" dirty="0">
                <a:solidFill>
                  <a:schemeClr val="tx1"/>
                </a:solidFill>
              </a:rPr>
              <a:t>}</a:t>
            </a:r>
            <a:r>
              <a:rPr lang="zh-CN" altLang="en-US" sz="2000" dirty="0">
                <a:solidFill>
                  <a:schemeClr val="tx1"/>
                </a:solidFill>
              </a:rPr>
              <a:t>表示</a:t>
            </a:r>
            <a:r>
              <a:rPr lang="en-US" altLang="zh-CN" sz="2000" dirty="0" err="1">
                <a:solidFill>
                  <a:schemeClr val="tx1"/>
                </a:solidFill>
              </a:rPr>
              <a:t>c,e</a:t>
            </a:r>
            <a:r>
              <a:rPr lang="zh-CN" altLang="en-US" sz="2000" dirty="0">
                <a:solidFill>
                  <a:schemeClr val="tx1"/>
                </a:solidFill>
              </a:rPr>
              <a:t>合并后的状态。</a:t>
            </a:r>
          </a:p>
          <a:p>
            <a:r>
              <a:rPr lang="zh-CN" altLang="en-US" sz="2000" dirty="0">
                <a:solidFill>
                  <a:schemeClr val="tx1"/>
                </a:solidFill>
              </a:rPr>
              <a:t>可得到一个中间状态表</a:t>
            </a:r>
          </a:p>
        </p:txBody>
      </p:sp>
      <p:graphicFrame>
        <p:nvGraphicFramePr>
          <p:cNvPr id="17" name="表格 16"/>
          <p:cNvGraphicFramePr>
            <a:graphicFrameLocks noGrp="1"/>
          </p:cNvGraphicFramePr>
          <p:nvPr>
            <p:extLst>
              <p:ext uri="{D42A27DB-BD31-4B8C-83A1-F6EECF244321}">
                <p14:modId xmlns:p14="http://schemas.microsoft.com/office/powerpoint/2010/main" val="1555708625"/>
              </p:ext>
            </p:extLst>
          </p:nvPr>
        </p:nvGraphicFramePr>
        <p:xfrm>
          <a:off x="5607069" y="835785"/>
          <a:ext cx="3195213" cy="2103120"/>
        </p:xfrm>
        <a:graphic>
          <a:graphicData uri="http://schemas.openxmlformats.org/drawingml/2006/table">
            <a:tbl>
              <a:tblPr>
                <a:tableStyleId>{616DA210-FB5B-4158-B5E0-FEB733F419BA}</a:tableStyleId>
              </a:tblPr>
              <a:tblGrid>
                <a:gridCol w="945063">
                  <a:extLst>
                    <a:ext uri="{9D8B030D-6E8A-4147-A177-3AD203B41FA5}">
                      <a16:colId xmlns:a16="http://schemas.microsoft.com/office/drawing/2014/main" val="20000"/>
                    </a:ext>
                  </a:extLst>
                </a:gridCol>
                <a:gridCol w="1170078">
                  <a:extLst>
                    <a:ext uri="{9D8B030D-6E8A-4147-A177-3AD203B41FA5}">
                      <a16:colId xmlns:a16="http://schemas.microsoft.com/office/drawing/2014/main" val="20001"/>
                    </a:ext>
                  </a:extLst>
                </a:gridCol>
                <a:gridCol w="1080072">
                  <a:extLst>
                    <a:ext uri="{9D8B030D-6E8A-4147-A177-3AD203B41FA5}">
                      <a16:colId xmlns:a16="http://schemas.microsoft.com/office/drawing/2014/main" val="20002"/>
                    </a:ext>
                  </a:extLst>
                </a:gridCol>
              </a:tblGrid>
              <a:tr h="419100">
                <a:tc>
                  <a:txBody>
                    <a:bodyPr/>
                    <a:lstStyle/>
                    <a:p>
                      <a:pPr algn="ctr"/>
                      <a:r>
                        <a:rPr lang="en-US" dirty="0"/>
                        <a:t>     NS,Z PS</a:t>
                      </a:r>
                    </a:p>
                  </a:txBody>
                  <a:tcPr anchor="ctr"/>
                </a:tc>
                <a:tc>
                  <a:txBody>
                    <a:bodyPr/>
                    <a:lstStyle/>
                    <a:p>
                      <a:pPr algn="ctr"/>
                      <a:r>
                        <a:rPr lang="en-US"/>
                        <a:t>X=0</a:t>
                      </a:r>
                    </a:p>
                  </a:txBody>
                  <a:tcPr anchor="ctr"/>
                </a:tc>
                <a:tc>
                  <a:txBody>
                    <a:bodyPr/>
                    <a:lstStyle/>
                    <a:p>
                      <a:pPr algn="ctr"/>
                      <a:r>
                        <a:rPr lang="en-US"/>
                        <a:t>X=1</a:t>
                      </a:r>
                    </a:p>
                  </a:txBody>
                  <a:tcPr anchor="ctr"/>
                </a:tc>
                <a:extLst>
                  <a:ext uri="{0D108BD9-81ED-4DB2-BD59-A6C34878D82A}">
                    <a16:rowId xmlns:a16="http://schemas.microsoft.com/office/drawing/2014/main" val="10000"/>
                  </a:ext>
                </a:extLst>
              </a:tr>
              <a:tr h="152400">
                <a:tc>
                  <a:txBody>
                    <a:bodyPr/>
                    <a:lstStyle/>
                    <a:p>
                      <a:pPr algn="ctr"/>
                      <a:r>
                        <a:rPr lang="en-US"/>
                        <a:t>a</a:t>
                      </a:r>
                    </a:p>
                  </a:txBody>
                  <a:tcPr anchor="ctr"/>
                </a:tc>
                <a:tc>
                  <a:txBody>
                    <a:bodyPr/>
                    <a:lstStyle/>
                    <a:p>
                      <a:pPr algn="ctr"/>
                      <a:r>
                        <a:rPr lang="en-US"/>
                        <a:t>q</a:t>
                      </a:r>
                      <a:r>
                        <a:rPr lang="en-US" baseline="-25000"/>
                        <a:t>1</a:t>
                      </a:r>
                      <a:r>
                        <a:rPr lang="en-US"/>
                        <a:t>,0</a:t>
                      </a:r>
                    </a:p>
                  </a:txBody>
                  <a:tcPr anchor="ctr"/>
                </a:tc>
                <a:tc>
                  <a:txBody>
                    <a:bodyPr/>
                    <a:lstStyle/>
                    <a:p>
                      <a:pPr algn="ctr"/>
                      <a:r>
                        <a:rPr lang="en-US"/>
                        <a:t>q</a:t>
                      </a:r>
                      <a:r>
                        <a:rPr lang="en-US" baseline="-25000"/>
                        <a:t>2</a:t>
                      </a:r>
                      <a:r>
                        <a:rPr lang="en-US"/>
                        <a:t>,0</a:t>
                      </a:r>
                    </a:p>
                  </a:txBody>
                  <a:tcPr anchor="ctr"/>
                </a:tc>
                <a:extLst>
                  <a:ext uri="{0D108BD9-81ED-4DB2-BD59-A6C34878D82A}">
                    <a16:rowId xmlns:a16="http://schemas.microsoft.com/office/drawing/2014/main" val="10001"/>
                  </a:ext>
                </a:extLst>
              </a:tr>
              <a:tr h="152400">
                <a:tc>
                  <a:txBody>
                    <a:bodyPr/>
                    <a:lstStyle/>
                    <a:p>
                      <a:pPr algn="ctr"/>
                      <a:r>
                        <a:rPr lang="en-US"/>
                        <a:t>q</a:t>
                      </a:r>
                      <a:r>
                        <a:rPr lang="en-US" baseline="-25000"/>
                        <a:t>1</a:t>
                      </a:r>
                      <a:endParaRPr lang="en-US"/>
                    </a:p>
                  </a:txBody>
                  <a:tcPr anchor="ctr"/>
                </a:tc>
                <a:tc>
                  <a:txBody>
                    <a:bodyPr/>
                    <a:lstStyle/>
                    <a:p>
                      <a:pPr algn="ctr"/>
                      <a:r>
                        <a:rPr lang="en-US"/>
                        <a:t>q</a:t>
                      </a:r>
                      <a:r>
                        <a:rPr lang="en-US" baseline="-25000"/>
                        <a:t>1</a:t>
                      </a:r>
                      <a:r>
                        <a:rPr lang="en-US"/>
                        <a:t>,0</a:t>
                      </a:r>
                    </a:p>
                  </a:txBody>
                  <a:tcPr anchor="ctr"/>
                </a:tc>
                <a:tc>
                  <a:txBody>
                    <a:bodyPr/>
                    <a:lstStyle/>
                    <a:p>
                      <a:pPr algn="ctr"/>
                      <a:r>
                        <a:rPr lang="en-US"/>
                        <a:t>q</a:t>
                      </a:r>
                      <a:r>
                        <a:rPr lang="en-US" baseline="-25000"/>
                        <a:t>2</a:t>
                      </a:r>
                      <a:r>
                        <a:rPr lang="en-US"/>
                        <a:t>,0</a:t>
                      </a:r>
                    </a:p>
                  </a:txBody>
                  <a:tcPr anchor="ctr"/>
                </a:tc>
                <a:extLst>
                  <a:ext uri="{0D108BD9-81ED-4DB2-BD59-A6C34878D82A}">
                    <a16:rowId xmlns:a16="http://schemas.microsoft.com/office/drawing/2014/main" val="10002"/>
                  </a:ext>
                </a:extLst>
              </a:tr>
              <a:tr h="152400">
                <a:tc>
                  <a:txBody>
                    <a:bodyPr/>
                    <a:lstStyle/>
                    <a:p>
                      <a:pPr algn="ctr"/>
                      <a:r>
                        <a:rPr lang="en-US"/>
                        <a:t>q</a:t>
                      </a:r>
                      <a:r>
                        <a:rPr lang="en-US" baseline="-25000"/>
                        <a:t>2</a:t>
                      </a:r>
                      <a:endParaRPr lang="en-US"/>
                    </a:p>
                  </a:txBody>
                  <a:tcPr anchor="ctr"/>
                </a:tc>
                <a:tc>
                  <a:txBody>
                    <a:bodyPr/>
                    <a:lstStyle/>
                    <a:p>
                      <a:pPr algn="ctr"/>
                      <a:r>
                        <a:rPr lang="en-US"/>
                        <a:t>q</a:t>
                      </a:r>
                      <a:r>
                        <a:rPr lang="en-US" baseline="-25000"/>
                        <a:t>1</a:t>
                      </a:r>
                      <a:r>
                        <a:rPr lang="en-US"/>
                        <a:t>,0</a:t>
                      </a:r>
                    </a:p>
                  </a:txBody>
                  <a:tcPr anchor="ctr"/>
                </a:tc>
                <a:tc>
                  <a:txBody>
                    <a:bodyPr/>
                    <a:lstStyle/>
                    <a:p>
                      <a:pPr algn="ctr"/>
                      <a:r>
                        <a:rPr lang="en-US"/>
                        <a:t>g,0</a:t>
                      </a:r>
                    </a:p>
                  </a:txBody>
                  <a:tcPr anchor="ctr"/>
                </a:tc>
                <a:extLst>
                  <a:ext uri="{0D108BD9-81ED-4DB2-BD59-A6C34878D82A}">
                    <a16:rowId xmlns:a16="http://schemas.microsoft.com/office/drawing/2014/main" val="10003"/>
                  </a:ext>
                </a:extLst>
              </a:tr>
              <a:tr h="152400">
                <a:tc>
                  <a:txBody>
                    <a:bodyPr/>
                    <a:lstStyle/>
                    <a:p>
                      <a:pPr algn="ctr"/>
                      <a:r>
                        <a:rPr lang="en-US"/>
                        <a:t>g</a:t>
                      </a:r>
                    </a:p>
                  </a:txBody>
                  <a:tcPr anchor="ctr"/>
                </a:tc>
                <a:tc>
                  <a:txBody>
                    <a:bodyPr/>
                    <a:lstStyle/>
                    <a:p>
                      <a:pPr algn="ctr"/>
                      <a:r>
                        <a:rPr lang="en-US"/>
                        <a:t>q</a:t>
                      </a:r>
                      <a:r>
                        <a:rPr lang="en-US" baseline="-25000"/>
                        <a:t>1</a:t>
                      </a:r>
                      <a:r>
                        <a:rPr lang="en-US"/>
                        <a:t>,1</a:t>
                      </a:r>
                    </a:p>
                  </a:txBody>
                  <a:tcPr anchor="ctr"/>
                </a:tc>
                <a:tc>
                  <a:txBody>
                    <a:bodyPr/>
                    <a:lstStyle/>
                    <a:p>
                      <a:pPr algn="ctr"/>
                      <a:r>
                        <a:rPr lang="en-US" dirty="0"/>
                        <a:t>g,0</a:t>
                      </a:r>
                    </a:p>
                  </a:txBody>
                  <a:tcPr anchor="ctr"/>
                </a:tc>
                <a:extLst>
                  <a:ext uri="{0D108BD9-81ED-4DB2-BD59-A6C34878D82A}">
                    <a16:rowId xmlns:a16="http://schemas.microsoft.com/office/drawing/2014/main" val="10004"/>
                  </a:ext>
                </a:extLst>
              </a:tr>
            </a:tbl>
          </a:graphicData>
        </a:graphic>
      </p:graphicFrame>
      <p:sp>
        <p:nvSpPr>
          <p:cNvPr id="19" name="矩形 18"/>
          <p:cNvSpPr/>
          <p:nvPr/>
        </p:nvSpPr>
        <p:spPr>
          <a:xfrm>
            <a:off x="6501756" y="3059668"/>
            <a:ext cx="1697901" cy="369332"/>
          </a:xfrm>
          <a:prstGeom prst="rect">
            <a:avLst/>
          </a:prstGeom>
        </p:spPr>
        <p:txBody>
          <a:bodyPr wrap="none">
            <a:spAutoFit/>
          </a:bodyPr>
          <a:lstStyle/>
          <a:p>
            <a:r>
              <a:rPr lang="zh-CN" altLang="en-US" dirty="0">
                <a:solidFill>
                  <a:schemeClr val="tx1"/>
                </a:solidFill>
              </a:rPr>
              <a:t>中间状态表</a:t>
            </a:r>
            <a:r>
              <a:rPr lang="en-US" altLang="zh-CN" dirty="0">
                <a:solidFill>
                  <a:schemeClr val="tx1"/>
                </a:solidFill>
              </a:rPr>
              <a:t>(1)</a:t>
            </a:r>
            <a:endParaRPr lang="zh-CN" altLang="en-US" dirty="0">
              <a:solidFill>
                <a:schemeClr val="tx1"/>
              </a:solidFill>
            </a:endParaRPr>
          </a:p>
        </p:txBody>
      </p:sp>
      <p:cxnSp>
        <p:nvCxnSpPr>
          <p:cNvPr id="20" name="直接连接符 19"/>
          <p:cNvCxnSpPr/>
          <p:nvPr/>
        </p:nvCxnSpPr>
        <p:spPr bwMode="auto">
          <a:xfrm>
            <a:off x="5607069" y="863829"/>
            <a:ext cx="982271" cy="630042"/>
          </a:xfrm>
          <a:prstGeom prst="line">
            <a:avLst/>
          </a:prstGeom>
          <a:solidFill>
            <a:srgbClr val="000000"/>
          </a:solidFill>
          <a:ln w="25400" cap="flat" cmpd="sng" algn="ctr">
            <a:solidFill>
              <a:schemeClr val="tx1"/>
            </a:solidFill>
            <a:prstDash val="solid"/>
            <a:round/>
            <a:headEnd type="none" w="med" len="med"/>
            <a:tailEnd type="none" w="med" len="med"/>
          </a:ln>
          <a:effectLst/>
        </p:spPr>
      </p:cxnSp>
      <p:sp>
        <p:nvSpPr>
          <p:cNvPr id="22" name="矩形 21"/>
          <p:cNvSpPr/>
          <p:nvPr/>
        </p:nvSpPr>
        <p:spPr>
          <a:xfrm>
            <a:off x="161569" y="5388024"/>
            <a:ext cx="4572000" cy="1323439"/>
          </a:xfrm>
          <a:prstGeom prst="rect">
            <a:avLst/>
          </a:prstGeom>
        </p:spPr>
        <p:txBody>
          <a:bodyPr>
            <a:spAutoFit/>
          </a:bodyPr>
          <a:lstStyle/>
          <a:p>
            <a:r>
              <a:rPr lang="zh-CN" altLang="en-US" sz="2000" dirty="0">
                <a:solidFill>
                  <a:schemeClr val="tx1"/>
                </a:solidFill>
              </a:rPr>
              <a:t>观察中间状态表，发现</a:t>
            </a:r>
            <a:r>
              <a:rPr lang="en-US" altLang="zh-CN" sz="2000" dirty="0">
                <a:solidFill>
                  <a:schemeClr val="tx1"/>
                </a:solidFill>
              </a:rPr>
              <a:t>a,q1</a:t>
            </a:r>
            <a:r>
              <a:rPr lang="zh-CN" altLang="en-US" sz="2000" dirty="0">
                <a:solidFill>
                  <a:schemeClr val="tx1"/>
                </a:solidFill>
              </a:rPr>
              <a:t>状态还可以继续合并。现令</a:t>
            </a:r>
            <a:r>
              <a:rPr lang="en-US" altLang="zh-CN" sz="2000" dirty="0">
                <a:solidFill>
                  <a:schemeClr val="tx1"/>
                </a:solidFill>
              </a:rPr>
              <a:t>S1={a,q1}</a:t>
            </a:r>
            <a:r>
              <a:rPr lang="zh-CN" altLang="en-US" sz="2000" dirty="0">
                <a:solidFill>
                  <a:schemeClr val="tx1"/>
                </a:solidFill>
              </a:rPr>
              <a:t>，</a:t>
            </a:r>
            <a:r>
              <a:rPr lang="en-US" altLang="zh-CN" sz="2000" dirty="0">
                <a:solidFill>
                  <a:schemeClr val="tx1"/>
                </a:solidFill>
              </a:rPr>
              <a:t>S2=q2</a:t>
            </a:r>
            <a:r>
              <a:rPr lang="zh-CN" altLang="en-US" sz="2000" dirty="0">
                <a:solidFill>
                  <a:schemeClr val="tx1"/>
                </a:solidFill>
              </a:rPr>
              <a:t>，</a:t>
            </a:r>
            <a:r>
              <a:rPr lang="en-US" altLang="zh-CN" sz="2000" dirty="0">
                <a:solidFill>
                  <a:schemeClr val="tx1"/>
                </a:solidFill>
              </a:rPr>
              <a:t>S3=g</a:t>
            </a:r>
            <a:r>
              <a:rPr lang="zh-CN" altLang="en-US" sz="2000" dirty="0">
                <a:solidFill>
                  <a:schemeClr val="tx1"/>
                </a:solidFill>
              </a:rPr>
              <a:t>，从而得到最简状态表，它只有三个状态。</a:t>
            </a:r>
          </a:p>
        </p:txBody>
      </p:sp>
      <p:graphicFrame>
        <p:nvGraphicFramePr>
          <p:cNvPr id="23" name="表格 22"/>
          <p:cNvGraphicFramePr>
            <a:graphicFrameLocks noGrp="1"/>
          </p:cNvGraphicFramePr>
          <p:nvPr>
            <p:extLst>
              <p:ext uri="{D42A27DB-BD31-4B8C-83A1-F6EECF244321}">
                <p14:modId xmlns:p14="http://schemas.microsoft.com/office/powerpoint/2010/main" val="157135183"/>
              </p:ext>
            </p:extLst>
          </p:nvPr>
        </p:nvGraphicFramePr>
        <p:xfrm>
          <a:off x="6036791" y="3986793"/>
          <a:ext cx="2627830" cy="1737360"/>
        </p:xfrm>
        <a:graphic>
          <a:graphicData uri="http://schemas.openxmlformats.org/drawingml/2006/table">
            <a:tbl>
              <a:tblPr>
                <a:tableStyleId>{616DA210-FB5B-4158-B5E0-FEB733F419BA}</a:tableStyleId>
              </a:tblPr>
              <a:tblGrid>
                <a:gridCol w="1142731">
                  <a:extLst>
                    <a:ext uri="{9D8B030D-6E8A-4147-A177-3AD203B41FA5}">
                      <a16:colId xmlns:a16="http://schemas.microsoft.com/office/drawing/2014/main" val="20000"/>
                    </a:ext>
                  </a:extLst>
                </a:gridCol>
                <a:gridCol w="810054">
                  <a:extLst>
                    <a:ext uri="{9D8B030D-6E8A-4147-A177-3AD203B41FA5}">
                      <a16:colId xmlns:a16="http://schemas.microsoft.com/office/drawing/2014/main" val="20001"/>
                    </a:ext>
                  </a:extLst>
                </a:gridCol>
                <a:gridCol w="675045">
                  <a:extLst>
                    <a:ext uri="{9D8B030D-6E8A-4147-A177-3AD203B41FA5}">
                      <a16:colId xmlns:a16="http://schemas.microsoft.com/office/drawing/2014/main" val="20002"/>
                    </a:ext>
                  </a:extLst>
                </a:gridCol>
              </a:tblGrid>
              <a:tr h="567282">
                <a:tc>
                  <a:txBody>
                    <a:bodyPr/>
                    <a:lstStyle/>
                    <a:p>
                      <a:pPr algn="ctr"/>
                      <a:r>
                        <a:rPr lang="en-US" dirty="0"/>
                        <a:t>        NS,Z</a:t>
                      </a:r>
                    </a:p>
                    <a:p>
                      <a:pPr algn="ctr"/>
                      <a:r>
                        <a:rPr lang="en-US" dirty="0"/>
                        <a:t>PS</a:t>
                      </a:r>
                    </a:p>
                  </a:txBody>
                  <a:tcPr anchor="ctr"/>
                </a:tc>
                <a:tc>
                  <a:txBody>
                    <a:bodyPr/>
                    <a:lstStyle/>
                    <a:p>
                      <a:pPr algn="ctr"/>
                      <a:r>
                        <a:rPr lang="en-US" dirty="0"/>
                        <a:t>X=0</a:t>
                      </a:r>
                    </a:p>
                  </a:txBody>
                  <a:tcPr anchor="ctr"/>
                </a:tc>
                <a:tc>
                  <a:txBody>
                    <a:bodyPr/>
                    <a:lstStyle/>
                    <a:p>
                      <a:pPr algn="ctr"/>
                      <a:r>
                        <a:rPr lang="en-US"/>
                        <a:t>X=1</a:t>
                      </a:r>
                    </a:p>
                  </a:txBody>
                  <a:tcPr anchor="ctr"/>
                </a:tc>
                <a:extLst>
                  <a:ext uri="{0D108BD9-81ED-4DB2-BD59-A6C34878D82A}">
                    <a16:rowId xmlns:a16="http://schemas.microsoft.com/office/drawing/2014/main" val="10000"/>
                  </a:ext>
                </a:extLst>
              </a:tr>
              <a:tr h="0">
                <a:tc>
                  <a:txBody>
                    <a:bodyPr/>
                    <a:lstStyle/>
                    <a:p>
                      <a:pPr algn="ctr"/>
                      <a:r>
                        <a:rPr lang="en-US"/>
                        <a:t>S</a:t>
                      </a:r>
                      <a:r>
                        <a:rPr lang="en-US" baseline="-25000"/>
                        <a:t>1</a:t>
                      </a:r>
                      <a:endParaRPr lang="en-US"/>
                    </a:p>
                  </a:txBody>
                  <a:tcPr anchor="ctr"/>
                </a:tc>
                <a:tc>
                  <a:txBody>
                    <a:bodyPr/>
                    <a:lstStyle/>
                    <a:p>
                      <a:pPr algn="ctr"/>
                      <a:r>
                        <a:rPr lang="en-US"/>
                        <a:t>S</a:t>
                      </a:r>
                      <a:r>
                        <a:rPr lang="en-US" baseline="-25000"/>
                        <a:t>1</a:t>
                      </a:r>
                      <a:r>
                        <a:rPr lang="en-US"/>
                        <a:t>,0</a:t>
                      </a:r>
                    </a:p>
                  </a:txBody>
                  <a:tcPr anchor="ctr"/>
                </a:tc>
                <a:tc>
                  <a:txBody>
                    <a:bodyPr/>
                    <a:lstStyle/>
                    <a:p>
                      <a:pPr algn="ctr"/>
                      <a:r>
                        <a:rPr lang="en-US"/>
                        <a:t>S</a:t>
                      </a:r>
                      <a:r>
                        <a:rPr lang="en-US" baseline="-25000"/>
                        <a:t>2</a:t>
                      </a:r>
                      <a:r>
                        <a:rPr lang="en-US"/>
                        <a:t>,0</a:t>
                      </a:r>
                    </a:p>
                  </a:txBody>
                  <a:tcPr anchor="ctr"/>
                </a:tc>
                <a:extLst>
                  <a:ext uri="{0D108BD9-81ED-4DB2-BD59-A6C34878D82A}">
                    <a16:rowId xmlns:a16="http://schemas.microsoft.com/office/drawing/2014/main" val="10001"/>
                  </a:ext>
                </a:extLst>
              </a:tr>
              <a:tr h="0">
                <a:tc>
                  <a:txBody>
                    <a:bodyPr/>
                    <a:lstStyle/>
                    <a:p>
                      <a:pPr algn="ctr"/>
                      <a:r>
                        <a:rPr lang="en-US"/>
                        <a:t>S</a:t>
                      </a:r>
                      <a:r>
                        <a:rPr lang="en-US" baseline="-25000"/>
                        <a:t>2</a:t>
                      </a:r>
                      <a:endParaRPr lang="en-US"/>
                    </a:p>
                  </a:txBody>
                  <a:tcPr anchor="ctr"/>
                </a:tc>
                <a:tc>
                  <a:txBody>
                    <a:bodyPr/>
                    <a:lstStyle/>
                    <a:p>
                      <a:pPr algn="ctr"/>
                      <a:r>
                        <a:rPr lang="en-US"/>
                        <a:t>S</a:t>
                      </a:r>
                      <a:r>
                        <a:rPr lang="en-US" baseline="-25000"/>
                        <a:t>1</a:t>
                      </a:r>
                      <a:r>
                        <a:rPr lang="en-US"/>
                        <a:t>,0</a:t>
                      </a:r>
                    </a:p>
                  </a:txBody>
                  <a:tcPr anchor="ctr"/>
                </a:tc>
                <a:tc>
                  <a:txBody>
                    <a:bodyPr/>
                    <a:lstStyle/>
                    <a:p>
                      <a:pPr algn="ctr"/>
                      <a:r>
                        <a:rPr lang="en-US"/>
                        <a:t>S</a:t>
                      </a:r>
                      <a:r>
                        <a:rPr lang="en-US" baseline="-25000"/>
                        <a:t>3</a:t>
                      </a:r>
                      <a:r>
                        <a:rPr lang="en-US"/>
                        <a:t>,0</a:t>
                      </a:r>
                    </a:p>
                  </a:txBody>
                  <a:tcPr anchor="ctr"/>
                </a:tc>
                <a:extLst>
                  <a:ext uri="{0D108BD9-81ED-4DB2-BD59-A6C34878D82A}">
                    <a16:rowId xmlns:a16="http://schemas.microsoft.com/office/drawing/2014/main" val="10002"/>
                  </a:ext>
                </a:extLst>
              </a:tr>
              <a:tr h="0">
                <a:tc>
                  <a:txBody>
                    <a:bodyPr/>
                    <a:lstStyle/>
                    <a:p>
                      <a:pPr algn="ctr"/>
                      <a:r>
                        <a:rPr lang="en-US"/>
                        <a:t>S</a:t>
                      </a:r>
                      <a:r>
                        <a:rPr lang="en-US" baseline="-25000"/>
                        <a:t>3</a:t>
                      </a:r>
                      <a:endParaRPr lang="en-US"/>
                    </a:p>
                  </a:txBody>
                  <a:tcPr anchor="ctr"/>
                </a:tc>
                <a:tc>
                  <a:txBody>
                    <a:bodyPr/>
                    <a:lstStyle/>
                    <a:p>
                      <a:pPr algn="ctr"/>
                      <a:r>
                        <a:rPr lang="en-US" dirty="0"/>
                        <a:t>S</a:t>
                      </a:r>
                      <a:r>
                        <a:rPr lang="en-US" baseline="-25000" dirty="0"/>
                        <a:t>1</a:t>
                      </a:r>
                      <a:r>
                        <a:rPr lang="en-US" dirty="0"/>
                        <a:t>,1</a:t>
                      </a:r>
                    </a:p>
                  </a:txBody>
                  <a:tcPr anchor="ctr"/>
                </a:tc>
                <a:tc>
                  <a:txBody>
                    <a:bodyPr/>
                    <a:lstStyle/>
                    <a:p>
                      <a:pPr algn="ctr"/>
                      <a:r>
                        <a:rPr lang="en-US" dirty="0"/>
                        <a:t>S</a:t>
                      </a:r>
                      <a:r>
                        <a:rPr lang="en-US" baseline="-25000" dirty="0"/>
                        <a:t>3</a:t>
                      </a:r>
                      <a:r>
                        <a:rPr lang="en-US" dirty="0"/>
                        <a:t>,0</a:t>
                      </a:r>
                    </a:p>
                  </a:txBody>
                  <a:tcPr anchor="ctr"/>
                </a:tc>
                <a:extLst>
                  <a:ext uri="{0D108BD9-81ED-4DB2-BD59-A6C34878D82A}">
                    <a16:rowId xmlns:a16="http://schemas.microsoft.com/office/drawing/2014/main" val="10003"/>
                  </a:ext>
                </a:extLst>
              </a:tr>
            </a:tbl>
          </a:graphicData>
        </a:graphic>
      </p:graphicFrame>
      <p:cxnSp>
        <p:nvCxnSpPr>
          <p:cNvPr id="24" name="直接连接符 23"/>
          <p:cNvCxnSpPr/>
          <p:nvPr/>
        </p:nvCxnSpPr>
        <p:spPr bwMode="auto">
          <a:xfrm>
            <a:off x="5996506" y="4014039"/>
            <a:ext cx="1185668" cy="652148"/>
          </a:xfrm>
          <a:prstGeom prst="line">
            <a:avLst/>
          </a:prstGeom>
          <a:solidFill>
            <a:srgbClr val="000000"/>
          </a:solidFill>
          <a:ln w="25400" cap="flat" cmpd="sng" algn="ctr">
            <a:solidFill>
              <a:schemeClr val="tx1"/>
            </a:solidFill>
            <a:prstDash val="solid"/>
            <a:round/>
            <a:headEnd type="none" w="med" len="med"/>
            <a:tailEnd type="none" w="med" len="med"/>
          </a:ln>
          <a:effectLst/>
        </p:spPr>
      </p:cxnSp>
      <p:sp>
        <p:nvSpPr>
          <p:cNvPr id="26" name="矩形 25"/>
          <p:cNvSpPr/>
          <p:nvPr/>
        </p:nvSpPr>
        <p:spPr>
          <a:xfrm>
            <a:off x="6129975" y="5849689"/>
            <a:ext cx="2626040" cy="369332"/>
          </a:xfrm>
          <a:prstGeom prst="rect">
            <a:avLst/>
          </a:prstGeom>
        </p:spPr>
        <p:txBody>
          <a:bodyPr wrap="none">
            <a:spAutoFit/>
          </a:bodyPr>
          <a:lstStyle/>
          <a:p>
            <a:r>
              <a:rPr lang="zh-CN" altLang="en-US" dirty="0">
                <a:solidFill>
                  <a:schemeClr val="tx1"/>
                </a:solidFill>
              </a:rPr>
              <a:t>最简状态表（</a:t>
            </a:r>
            <a:r>
              <a:rPr lang="en-US" altLang="zh-CN" dirty="0">
                <a:solidFill>
                  <a:schemeClr val="tx1"/>
                </a:solidFill>
              </a:rPr>
              <a:t>3</a:t>
            </a:r>
            <a:r>
              <a:rPr lang="zh-CN" altLang="en-US" dirty="0">
                <a:solidFill>
                  <a:schemeClr val="tx1"/>
                </a:solidFill>
              </a:rPr>
              <a:t>个状态）</a:t>
            </a:r>
          </a:p>
        </p:txBody>
      </p:sp>
      <p:sp>
        <p:nvSpPr>
          <p:cNvPr id="21" name="Oval 162"/>
          <p:cNvSpPr>
            <a:spLocks noChangeArrowheads="1"/>
          </p:cNvSpPr>
          <p:nvPr/>
        </p:nvSpPr>
        <p:spPr bwMode="auto">
          <a:xfrm>
            <a:off x="5600840" y="3359060"/>
            <a:ext cx="3471460" cy="3115772"/>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Tree>
    <p:extLst>
      <p:ext uri="{BB962C8B-B14F-4D97-AF65-F5344CB8AC3E}">
        <p14:creationId xmlns:p14="http://schemas.microsoft.com/office/powerpoint/2010/main" val="2024447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6434125"/>
            <a:ext cx="9144000" cy="388120"/>
          </a:xfrm>
        </p:spPr>
        <p:style>
          <a:lnRef idx="2">
            <a:schemeClr val="accent3"/>
          </a:lnRef>
          <a:fillRef idx="1">
            <a:schemeClr val="lt1"/>
          </a:fillRef>
          <a:effectRef idx="0">
            <a:schemeClr val="accent3"/>
          </a:effectRef>
          <a:fontRef idx="minor">
            <a:schemeClr val="dk1"/>
          </a:fontRef>
        </p:style>
        <p:txBody>
          <a:bodyPr/>
          <a:lstStyle/>
          <a:p>
            <a:r>
              <a:rPr lang="en-US" altLang="zh-CN" dirty="0"/>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sp>
        <p:nvSpPr>
          <p:cNvPr id="5" name="内容占位符 4"/>
          <p:cNvSpPr>
            <a:spLocks noGrp="1"/>
          </p:cNvSpPr>
          <p:nvPr>
            <p:ph idx="1"/>
          </p:nvPr>
        </p:nvSpPr>
        <p:spPr>
          <a:xfrm>
            <a:off x="21529" y="519533"/>
            <a:ext cx="8690747" cy="5730789"/>
          </a:xfrm>
        </p:spPr>
        <p:txBody>
          <a:bodyPr/>
          <a:lstStyle/>
          <a:p>
            <a:r>
              <a:rPr kumimoji="1" lang="zh-CN" altLang="en-US" sz="2400" dirty="0"/>
              <a:t>同步时序逻辑设计：</a:t>
            </a:r>
            <a:endParaRPr kumimoji="1" lang="en-US" altLang="zh-CN" sz="2400" dirty="0"/>
          </a:p>
        </p:txBody>
      </p:sp>
      <p:sp>
        <p:nvSpPr>
          <p:cNvPr id="2" name="矩形 1"/>
          <p:cNvSpPr/>
          <p:nvPr/>
        </p:nvSpPr>
        <p:spPr>
          <a:xfrm>
            <a:off x="1384551" y="927802"/>
            <a:ext cx="3142446" cy="1200329"/>
          </a:xfrm>
          <a:prstGeom prst="rect">
            <a:avLst/>
          </a:prstGeom>
        </p:spPr>
        <p:txBody>
          <a:bodyPr wrap="square">
            <a:spAutoFit/>
          </a:bodyPr>
          <a:lstStyle/>
          <a:p>
            <a:r>
              <a:rPr lang="zh-CN" altLang="en-US" dirty="0">
                <a:solidFill>
                  <a:schemeClr val="tx1"/>
                </a:solidFill>
              </a:rPr>
              <a:t>用与非门和</a:t>
            </a:r>
            <a:r>
              <a:rPr lang="en-US" altLang="zh-CN" dirty="0">
                <a:solidFill>
                  <a:schemeClr val="tx1"/>
                </a:solidFill>
              </a:rPr>
              <a:t>D</a:t>
            </a:r>
            <a:r>
              <a:rPr lang="zh-CN" altLang="en-US" dirty="0">
                <a:solidFill>
                  <a:schemeClr val="tx1"/>
                </a:solidFill>
              </a:rPr>
              <a:t>触发器设计一个同步时序逻辑电路，以检测输入的信号序列是否为连续的“１１０”。</a:t>
            </a:r>
          </a:p>
        </p:txBody>
      </p:sp>
      <p:grpSp>
        <p:nvGrpSpPr>
          <p:cNvPr id="7" name="Group 84"/>
          <p:cNvGrpSpPr>
            <a:grpSpLocks/>
          </p:cNvGrpSpPr>
          <p:nvPr/>
        </p:nvGrpSpPr>
        <p:grpSpPr bwMode="auto">
          <a:xfrm>
            <a:off x="317751" y="1186267"/>
            <a:ext cx="1066800" cy="406400"/>
            <a:chOff x="240" y="480"/>
            <a:chExt cx="1488" cy="256"/>
          </a:xfrm>
        </p:grpSpPr>
        <p:sp>
          <p:nvSpPr>
            <p:cNvPr id="8"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1</a:t>
              </a:r>
            </a:p>
          </p:txBody>
        </p:sp>
        <p:sp>
          <p:nvSpPr>
            <p:cNvPr id="9"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3" name="矩形 2"/>
          <p:cNvSpPr/>
          <p:nvPr/>
        </p:nvSpPr>
        <p:spPr>
          <a:xfrm>
            <a:off x="167018" y="2132974"/>
            <a:ext cx="3539752" cy="400110"/>
          </a:xfrm>
          <a:prstGeom prst="rect">
            <a:avLst/>
          </a:prstGeom>
        </p:spPr>
        <p:txBody>
          <a:bodyPr wrap="none">
            <a:spAutoFit/>
          </a:bodyPr>
          <a:lstStyle/>
          <a:p>
            <a:r>
              <a:rPr lang="zh-CN" altLang="en-US" sz="2000" dirty="0">
                <a:solidFill>
                  <a:schemeClr val="tx1"/>
                </a:solidFill>
              </a:rPr>
              <a:t>解：第二步：建立原始状态表</a:t>
            </a:r>
          </a:p>
        </p:txBody>
      </p:sp>
      <p:sp>
        <p:nvSpPr>
          <p:cNvPr id="11" name="矩形 10"/>
          <p:cNvSpPr/>
          <p:nvPr/>
        </p:nvSpPr>
        <p:spPr>
          <a:xfrm>
            <a:off x="148710" y="2502306"/>
            <a:ext cx="4055919" cy="400110"/>
          </a:xfrm>
          <a:prstGeom prst="rect">
            <a:avLst/>
          </a:prstGeom>
        </p:spPr>
        <p:txBody>
          <a:bodyPr wrap="none">
            <a:spAutoFit/>
          </a:bodyPr>
          <a:lstStyle/>
          <a:p>
            <a:r>
              <a:rPr lang="zh-CN" altLang="en-US" sz="2000" dirty="0">
                <a:solidFill>
                  <a:schemeClr val="tx1"/>
                </a:solidFill>
              </a:rPr>
              <a:t>第三步：建立最简状态表及状态图</a:t>
            </a:r>
          </a:p>
        </p:txBody>
      </p:sp>
      <p:pic>
        <p:nvPicPr>
          <p:cNvPr id="66562" name="Picture 2" descr="C:\RS_北邮事务\数字逻辑教学\CDISO\数字逻辑_电子教案Web\立体化课件第四版\数字逻辑\pic\fig\fig.3.51_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1988" y="1186267"/>
            <a:ext cx="4659332" cy="302945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67018" y="2885884"/>
            <a:ext cx="5346335" cy="400110"/>
          </a:xfrm>
          <a:prstGeom prst="rect">
            <a:avLst/>
          </a:prstGeom>
        </p:spPr>
        <p:txBody>
          <a:bodyPr wrap="none">
            <a:spAutoFit/>
          </a:bodyPr>
          <a:lstStyle/>
          <a:p>
            <a:r>
              <a:rPr lang="zh-CN" altLang="en-US" sz="2000" dirty="0">
                <a:solidFill>
                  <a:schemeClr val="tx1"/>
                </a:solidFill>
              </a:rPr>
              <a:t>根据最简状态表，可画出状态图，如图所示：</a:t>
            </a:r>
          </a:p>
        </p:txBody>
      </p:sp>
      <p:sp>
        <p:nvSpPr>
          <p:cNvPr id="12" name="矩形 11"/>
          <p:cNvSpPr/>
          <p:nvPr/>
        </p:nvSpPr>
        <p:spPr>
          <a:xfrm>
            <a:off x="185133" y="3284408"/>
            <a:ext cx="2249334" cy="400110"/>
          </a:xfrm>
          <a:prstGeom prst="rect">
            <a:avLst/>
          </a:prstGeom>
        </p:spPr>
        <p:txBody>
          <a:bodyPr wrap="none">
            <a:spAutoFit/>
          </a:bodyPr>
          <a:lstStyle/>
          <a:p>
            <a:r>
              <a:rPr lang="zh-CN" altLang="en-US" sz="2000" dirty="0">
                <a:solidFill>
                  <a:schemeClr val="tx1"/>
                </a:solidFill>
              </a:rPr>
              <a:t>第四步：状态编码</a:t>
            </a:r>
          </a:p>
        </p:txBody>
      </p:sp>
      <p:sp>
        <p:nvSpPr>
          <p:cNvPr id="13" name="矩形 12"/>
          <p:cNvSpPr/>
          <p:nvPr/>
        </p:nvSpPr>
        <p:spPr>
          <a:xfrm>
            <a:off x="204548" y="4007286"/>
            <a:ext cx="8374880" cy="1015663"/>
          </a:xfrm>
          <a:prstGeom prst="rect">
            <a:avLst/>
          </a:prstGeom>
        </p:spPr>
        <p:txBody>
          <a:bodyPr wrap="square">
            <a:spAutoFit/>
          </a:bodyPr>
          <a:lstStyle/>
          <a:p>
            <a:r>
              <a:rPr lang="zh-CN" altLang="en-US" sz="2000" dirty="0">
                <a:solidFill>
                  <a:srgbClr val="FF0000"/>
                </a:solidFill>
              </a:rPr>
              <a:t>对状态</a:t>
            </a:r>
            <a:r>
              <a:rPr lang="en-US" altLang="zh-CN" sz="2000" dirty="0">
                <a:solidFill>
                  <a:srgbClr val="FF0000"/>
                </a:solidFill>
              </a:rPr>
              <a:t>S1—S3</a:t>
            </a:r>
            <a:r>
              <a:rPr lang="zh-CN" altLang="en-US" sz="2000" dirty="0">
                <a:solidFill>
                  <a:srgbClr val="FF0000"/>
                </a:solidFill>
              </a:rPr>
              <a:t>指定二进制代码： </a:t>
            </a:r>
          </a:p>
          <a:p>
            <a:r>
              <a:rPr lang="zh-CN" altLang="en-US" sz="2000" dirty="0">
                <a:solidFill>
                  <a:srgbClr val="FF0000"/>
                </a:solidFill>
              </a:rPr>
              <a:t>采用一对一法：三个状态使用三个触发器，设计简单，多用触发器。</a:t>
            </a:r>
          </a:p>
          <a:p>
            <a:r>
              <a:rPr lang="zh-CN" altLang="en-US" sz="2000" dirty="0">
                <a:solidFill>
                  <a:srgbClr val="FF0000"/>
                </a:solidFill>
              </a:rPr>
              <a:t>采用计数器法：三个状态使用两个触发器，少用触发器，设计稍复杂。</a:t>
            </a:r>
          </a:p>
        </p:txBody>
      </p:sp>
      <p:sp>
        <p:nvSpPr>
          <p:cNvPr id="15" name="矩形 14"/>
          <p:cNvSpPr/>
          <p:nvPr/>
        </p:nvSpPr>
        <p:spPr>
          <a:xfrm>
            <a:off x="204548" y="5184117"/>
            <a:ext cx="5351145" cy="400110"/>
          </a:xfrm>
          <a:prstGeom prst="rect">
            <a:avLst/>
          </a:prstGeom>
        </p:spPr>
        <p:txBody>
          <a:bodyPr wrap="none">
            <a:spAutoFit/>
          </a:bodyPr>
          <a:lstStyle/>
          <a:p>
            <a:r>
              <a:rPr lang="zh-CN" altLang="en-US" sz="2000" dirty="0">
                <a:solidFill>
                  <a:schemeClr val="tx2"/>
                </a:solidFill>
              </a:rPr>
              <a:t>现采用计数器法，用两个</a:t>
            </a:r>
            <a:r>
              <a:rPr lang="en-US" altLang="zh-CN" sz="2000" dirty="0">
                <a:solidFill>
                  <a:schemeClr val="tx2"/>
                </a:solidFill>
              </a:rPr>
              <a:t>D</a:t>
            </a:r>
            <a:r>
              <a:rPr lang="zh-CN" altLang="en-US" sz="2000" dirty="0">
                <a:solidFill>
                  <a:schemeClr val="tx2"/>
                </a:solidFill>
              </a:rPr>
              <a:t>触发器</a:t>
            </a:r>
            <a:r>
              <a:rPr lang="en-US" altLang="zh-CN" sz="2000" dirty="0">
                <a:solidFill>
                  <a:schemeClr val="tx2"/>
                </a:solidFill>
              </a:rPr>
              <a:t>y1,y2</a:t>
            </a:r>
            <a:r>
              <a:rPr lang="zh-CN" altLang="en-US" sz="2000" dirty="0">
                <a:solidFill>
                  <a:schemeClr val="tx2"/>
                </a:solidFill>
              </a:rPr>
              <a:t>实现。</a:t>
            </a:r>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079" y="5514333"/>
            <a:ext cx="65151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6463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6434125"/>
            <a:ext cx="9144000" cy="388120"/>
          </a:xfrm>
        </p:spPr>
        <p:style>
          <a:lnRef idx="2">
            <a:schemeClr val="accent3"/>
          </a:lnRef>
          <a:fillRef idx="1">
            <a:schemeClr val="lt1"/>
          </a:fillRef>
          <a:effectRef idx="0">
            <a:schemeClr val="accent3"/>
          </a:effectRef>
          <a:fontRef idx="minor">
            <a:schemeClr val="dk1"/>
          </a:fontRef>
        </p:style>
        <p:txBody>
          <a:bodyPr/>
          <a:lstStyle/>
          <a:p>
            <a:r>
              <a:rPr lang="en-US" altLang="zh-CN" dirty="0"/>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sp>
        <p:nvSpPr>
          <p:cNvPr id="5" name="内容占位符 4"/>
          <p:cNvSpPr>
            <a:spLocks noGrp="1"/>
          </p:cNvSpPr>
          <p:nvPr>
            <p:ph idx="1"/>
          </p:nvPr>
        </p:nvSpPr>
        <p:spPr>
          <a:xfrm>
            <a:off x="10508" y="503805"/>
            <a:ext cx="8690747" cy="5730789"/>
          </a:xfrm>
        </p:spPr>
        <p:txBody>
          <a:bodyPr/>
          <a:lstStyle/>
          <a:p>
            <a:r>
              <a:rPr kumimoji="1" lang="zh-CN" altLang="en-US" sz="2400" dirty="0"/>
              <a:t>同步时序逻辑设计：</a:t>
            </a:r>
            <a:endParaRPr kumimoji="1" lang="en-US" altLang="zh-CN" sz="2400" dirty="0"/>
          </a:p>
        </p:txBody>
      </p:sp>
      <p:sp>
        <p:nvSpPr>
          <p:cNvPr id="2" name="矩形 1"/>
          <p:cNvSpPr/>
          <p:nvPr/>
        </p:nvSpPr>
        <p:spPr>
          <a:xfrm>
            <a:off x="1246899" y="876304"/>
            <a:ext cx="3142446" cy="1200329"/>
          </a:xfrm>
          <a:prstGeom prst="rect">
            <a:avLst/>
          </a:prstGeom>
        </p:spPr>
        <p:txBody>
          <a:bodyPr wrap="square">
            <a:spAutoFit/>
          </a:bodyPr>
          <a:lstStyle/>
          <a:p>
            <a:r>
              <a:rPr lang="zh-CN" altLang="en-US" dirty="0">
                <a:solidFill>
                  <a:schemeClr val="tx1"/>
                </a:solidFill>
              </a:rPr>
              <a:t>用与非门和</a:t>
            </a:r>
            <a:r>
              <a:rPr lang="en-US" altLang="zh-CN" dirty="0">
                <a:solidFill>
                  <a:schemeClr val="tx1"/>
                </a:solidFill>
              </a:rPr>
              <a:t>D</a:t>
            </a:r>
            <a:r>
              <a:rPr lang="zh-CN" altLang="en-US" dirty="0">
                <a:solidFill>
                  <a:schemeClr val="tx1"/>
                </a:solidFill>
              </a:rPr>
              <a:t>触发器设计一个同步时序逻辑电路，以检测输入的信号序列是否为连续的“１１０”。</a:t>
            </a:r>
          </a:p>
        </p:txBody>
      </p:sp>
      <p:grpSp>
        <p:nvGrpSpPr>
          <p:cNvPr id="7" name="Group 84"/>
          <p:cNvGrpSpPr>
            <a:grpSpLocks/>
          </p:cNvGrpSpPr>
          <p:nvPr/>
        </p:nvGrpSpPr>
        <p:grpSpPr bwMode="auto">
          <a:xfrm>
            <a:off x="180099" y="1134769"/>
            <a:ext cx="1066800" cy="406400"/>
            <a:chOff x="240" y="480"/>
            <a:chExt cx="1488" cy="256"/>
          </a:xfrm>
        </p:grpSpPr>
        <p:sp>
          <p:nvSpPr>
            <p:cNvPr id="8"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1</a:t>
              </a:r>
            </a:p>
          </p:txBody>
        </p:sp>
        <p:sp>
          <p:nvSpPr>
            <p:cNvPr id="9"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3" name="矩形 2"/>
          <p:cNvSpPr/>
          <p:nvPr/>
        </p:nvSpPr>
        <p:spPr>
          <a:xfrm>
            <a:off x="4584786" y="502485"/>
            <a:ext cx="3539752" cy="400110"/>
          </a:xfrm>
          <a:prstGeom prst="rect">
            <a:avLst/>
          </a:prstGeom>
        </p:spPr>
        <p:txBody>
          <a:bodyPr wrap="none">
            <a:spAutoFit/>
          </a:bodyPr>
          <a:lstStyle/>
          <a:p>
            <a:r>
              <a:rPr lang="zh-CN" altLang="en-US" sz="2000" dirty="0">
                <a:solidFill>
                  <a:schemeClr val="tx1"/>
                </a:solidFill>
              </a:rPr>
              <a:t>解：第二步：建立原始状态表</a:t>
            </a:r>
          </a:p>
        </p:txBody>
      </p:sp>
      <p:sp>
        <p:nvSpPr>
          <p:cNvPr id="11" name="矩形 10"/>
          <p:cNvSpPr/>
          <p:nvPr/>
        </p:nvSpPr>
        <p:spPr>
          <a:xfrm>
            <a:off x="4566478" y="871817"/>
            <a:ext cx="4055919" cy="400110"/>
          </a:xfrm>
          <a:prstGeom prst="rect">
            <a:avLst/>
          </a:prstGeom>
        </p:spPr>
        <p:txBody>
          <a:bodyPr wrap="none">
            <a:spAutoFit/>
          </a:bodyPr>
          <a:lstStyle/>
          <a:p>
            <a:r>
              <a:rPr lang="zh-CN" altLang="en-US" sz="2000" dirty="0">
                <a:solidFill>
                  <a:schemeClr val="tx1"/>
                </a:solidFill>
              </a:rPr>
              <a:t>第三步：建立最简状态表及状态图</a:t>
            </a:r>
          </a:p>
        </p:txBody>
      </p:sp>
      <p:sp>
        <p:nvSpPr>
          <p:cNvPr id="12" name="矩形 11"/>
          <p:cNvSpPr/>
          <p:nvPr/>
        </p:nvSpPr>
        <p:spPr>
          <a:xfrm>
            <a:off x="4614171" y="1273077"/>
            <a:ext cx="2249334" cy="400110"/>
          </a:xfrm>
          <a:prstGeom prst="rect">
            <a:avLst/>
          </a:prstGeom>
        </p:spPr>
        <p:txBody>
          <a:bodyPr wrap="none">
            <a:spAutoFit/>
          </a:bodyPr>
          <a:lstStyle/>
          <a:p>
            <a:r>
              <a:rPr lang="zh-CN" altLang="en-US" sz="2000" dirty="0">
                <a:solidFill>
                  <a:schemeClr val="tx1"/>
                </a:solidFill>
              </a:rPr>
              <a:t>第四步：状态编码</a:t>
            </a:r>
          </a:p>
        </p:txBody>
      </p:sp>
      <p:sp>
        <p:nvSpPr>
          <p:cNvPr id="14" name="矩形 13"/>
          <p:cNvSpPr/>
          <p:nvPr/>
        </p:nvSpPr>
        <p:spPr>
          <a:xfrm>
            <a:off x="4596056" y="1649646"/>
            <a:ext cx="4055919" cy="400110"/>
          </a:xfrm>
          <a:prstGeom prst="rect">
            <a:avLst/>
          </a:prstGeom>
        </p:spPr>
        <p:txBody>
          <a:bodyPr wrap="none">
            <a:spAutoFit/>
          </a:bodyPr>
          <a:lstStyle/>
          <a:p>
            <a:r>
              <a:rPr lang="zh-CN" altLang="en-US" sz="2000" dirty="0">
                <a:solidFill>
                  <a:schemeClr val="tx1"/>
                </a:solidFill>
              </a:rPr>
              <a:t>第五步：确定输出函数与激励函数</a:t>
            </a:r>
          </a:p>
        </p:txBody>
      </p:sp>
      <p:sp>
        <p:nvSpPr>
          <p:cNvPr id="16" name="矩形 15"/>
          <p:cNvSpPr/>
          <p:nvPr/>
        </p:nvSpPr>
        <p:spPr>
          <a:xfrm>
            <a:off x="6740208" y="2068850"/>
            <a:ext cx="1991251" cy="400110"/>
          </a:xfrm>
          <a:prstGeom prst="rect">
            <a:avLst/>
          </a:prstGeom>
        </p:spPr>
        <p:txBody>
          <a:bodyPr wrap="none">
            <a:spAutoFit/>
          </a:bodyPr>
          <a:lstStyle/>
          <a:p>
            <a:r>
              <a:rPr lang="zh-CN" altLang="en-US" sz="2000" dirty="0">
                <a:solidFill>
                  <a:schemeClr val="tx1"/>
                </a:solidFill>
              </a:rPr>
              <a:t>找出真值关系表</a:t>
            </a:r>
          </a:p>
        </p:txBody>
      </p:sp>
      <p:graphicFrame>
        <p:nvGraphicFramePr>
          <p:cNvPr id="17" name="表格 16"/>
          <p:cNvGraphicFramePr>
            <a:graphicFrameLocks noGrp="1"/>
          </p:cNvGraphicFramePr>
          <p:nvPr>
            <p:extLst>
              <p:ext uri="{D42A27DB-BD31-4B8C-83A1-F6EECF244321}">
                <p14:modId xmlns:p14="http://schemas.microsoft.com/office/powerpoint/2010/main" val="2474522552"/>
              </p:ext>
            </p:extLst>
          </p:nvPr>
        </p:nvGraphicFramePr>
        <p:xfrm>
          <a:off x="17421" y="2079618"/>
          <a:ext cx="5845409" cy="2926080"/>
        </p:xfrm>
        <a:graphic>
          <a:graphicData uri="http://schemas.openxmlformats.org/drawingml/2006/table">
            <a:tbl>
              <a:tblPr>
                <a:tableStyleId>{616DA210-FB5B-4158-B5E0-FEB733F419BA}</a:tableStyleId>
              </a:tblPr>
              <a:tblGrid>
                <a:gridCol w="1075091">
                  <a:extLst>
                    <a:ext uri="{9D8B030D-6E8A-4147-A177-3AD203B41FA5}">
                      <a16:colId xmlns:a16="http://schemas.microsoft.com/office/drawing/2014/main" val="20000"/>
                    </a:ext>
                  </a:extLst>
                </a:gridCol>
                <a:gridCol w="1260084">
                  <a:extLst>
                    <a:ext uri="{9D8B030D-6E8A-4147-A177-3AD203B41FA5}">
                      <a16:colId xmlns:a16="http://schemas.microsoft.com/office/drawing/2014/main" val="20001"/>
                    </a:ext>
                  </a:extLst>
                </a:gridCol>
                <a:gridCol w="1485099">
                  <a:extLst>
                    <a:ext uri="{9D8B030D-6E8A-4147-A177-3AD203B41FA5}">
                      <a16:colId xmlns:a16="http://schemas.microsoft.com/office/drawing/2014/main" val="20002"/>
                    </a:ext>
                  </a:extLst>
                </a:gridCol>
                <a:gridCol w="1305087">
                  <a:extLst>
                    <a:ext uri="{9D8B030D-6E8A-4147-A177-3AD203B41FA5}">
                      <a16:colId xmlns:a16="http://schemas.microsoft.com/office/drawing/2014/main" val="20003"/>
                    </a:ext>
                  </a:extLst>
                </a:gridCol>
                <a:gridCol w="720048">
                  <a:extLst>
                    <a:ext uri="{9D8B030D-6E8A-4147-A177-3AD203B41FA5}">
                      <a16:colId xmlns:a16="http://schemas.microsoft.com/office/drawing/2014/main" val="20004"/>
                    </a:ext>
                  </a:extLst>
                </a:gridCol>
              </a:tblGrid>
              <a:tr h="0">
                <a:tc>
                  <a:txBody>
                    <a:bodyPr/>
                    <a:lstStyle/>
                    <a:p>
                      <a:pPr algn="ctr"/>
                      <a:r>
                        <a:rPr lang="en-US" dirty="0"/>
                        <a:t>C（</a:t>
                      </a:r>
                      <a:r>
                        <a:rPr lang="zh-CN" altLang="en-US" dirty="0"/>
                        <a:t>条件）</a:t>
                      </a:r>
                    </a:p>
                  </a:txBody>
                  <a:tcPr anchor="ctr"/>
                </a:tc>
                <a:tc>
                  <a:txBody>
                    <a:bodyPr/>
                    <a:lstStyle/>
                    <a:p>
                      <a:pPr algn="ctr"/>
                      <a:r>
                        <a:rPr lang="en-US"/>
                        <a:t>PS（</a:t>
                      </a:r>
                      <a:r>
                        <a:rPr lang="zh-CN" altLang="en-US"/>
                        <a:t>现态）</a:t>
                      </a:r>
                    </a:p>
                  </a:txBody>
                  <a:tcPr anchor="ctr"/>
                </a:tc>
                <a:tc>
                  <a:txBody>
                    <a:bodyPr/>
                    <a:lstStyle/>
                    <a:p>
                      <a:pPr algn="ctr"/>
                      <a:r>
                        <a:rPr lang="en-US"/>
                        <a:t>NS（</a:t>
                      </a:r>
                      <a:r>
                        <a:rPr lang="zh-CN" altLang="en-US"/>
                        <a:t>次态）</a:t>
                      </a:r>
                    </a:p>
                  </a:txBody>
                  <a:tcPr anchor="ctr"/>
                </a:tc>
                <a:tc>
                  <a:txBody>
                    <a:bodyPr/>
                    <a:lstStyle/>
                    <a:p>
                      <a:pPr algn="ctr"/>
                      <a:r>
                        <a:rPr lang="zh-CN" altLang="en-US" b="1" dirty="0">
                          <a:solidFill>
                            <a:srgbClr val="FF0000"/>
                          </a:solidFill>
                        </a:rPr>
                        <a:t>激励</a:t>
                      </a:r>
                    </a:p>
                  </a:txBody>
                  <a:tcPr anchor="ctr"/>
                </a:tc>
                <a:tc>
                  <a:txBody>
                    <a:bodyPr/>
                    <a:lstStyle/>
                    <a:p>
                      <a:pPr algn="ctr"/>
                      <a:r>
                        <a:rPr lang="zh-CN" altLang="en-US"/>
                        <a:t>输出</a:t>
                      </a:r>
                    </a:p>
                  </a:txBody>
                  <a:tcPr anchor="ctr"/>
                </a:tc>
                <a:extLst>
                  <a:ext uri="{0D108BD9-81ED-4DB2-BD59-A6C34878D82A}">
                    <a16:rowId xmlns:a16="http://schemas.microsoft.com/office/drawing/2014/main" val="10000"/>
                  </a:ext>
                </a:extLst>
              </a:tr>
              <a:tr h="0">
                <a:tc>
                  <a:txBody>
                    <a:bodyPr/>
                    <a:lstStyle/>
                    <a:p>
                      <a:pPr algn="ctr"/>
                      <a:r>
                        <a:rPr lang="en-US"/>
                        <a:t>X</a:t>
                      </a:r>
                    </a:p>
                  </a:txBody>
                  <a:tcPr anchor="ctr"/>
                </a:tc>
                <a:tc>
                  <a:txBody>
                    <a:bodyPr/>
                    <a:lstStyle/>
                    <a:p>
                      <a:pPr algn="ctr"/>
                      <a:r>
                        <a:rPr lang="en-US"/>
                        <a:t>y</a:t>
                      </a:r>
                      <a:r>
                        <a:rPr lang="en-US" baseline="-25000"/>
                        <a:t>2</a:t>
                      </a:r>
                      <a:r>
                        <a:rPr lang="en-US" baseline="30000"/>
                        <a:t>n</a:t>
                      </a:r>
                      <a:r>
                        <a:rPr lang="en-US"/>
                        <a:t>y</a:t>
                      </a:r>
                      <a:r>
                        <a:rPr lang="en-US" baseline="-25000"/>
                        <a:t>1</a:t>
                      </a:r>
                      <a:r>
                        <a:rPr lang="en-US" baseline="30000"/>
                        <a:t>n</a:t>
                      </a:r>
                      <a:endParaRPr lang="en-US"/>
                    </a:p>
                  </a:txBody>
                  <a:tcPr anchor="ctr"/>
                </a:tc>
                <a:tc>
                  <a:txBody>
                    <a:bodyPr/>
                    <a:lstStyle/>
                    <a:p>
                      <a:pPr algn="ctr"/>
                      <a:r>
                        <a:rPr lang="en-US" dirty="0"/>
                        <a:t>y</a:t>
                      </a:r>
                      <a:r>
                        <a:rPr lang="en-US" baseline="-25000" dirty="0"/>
                        <a:t>2</a:t>
                      </a:r>
                      <a:r>
                        <a:rPr lang="en-US" baseline="30000" dirty="0"/>
                        <a:t>n+1</a:t>
                      </a:r>
                      <a:r>
                        <a:rPr lang="en-US" dirty="0"/>
                        <a:t>y</a:t>
                      </a:r>
                      <a:r>
                        <a:rPr lang="en-US" baseline="-25000" dirty="0"/>
                        <a:t>1</a:t>
                      </a:r>
                      <a:r>
                        <a:rPr lang="en-US" baseline="30000" dirty="0"/>
                        <a:t>n+1</a:t>
                      </a:r>
                      <a:endParaRPr lang="en-US" dirty="0"/>
                    </a:p>
                  </a:txBody>
                  <a:tcPr anchor="ctr"/>
                </a:tc>
                <a:tc>
                  <a:txBody>
                    <a:bodyPr/>
                    <a:lstStyle/>
                    <a:p>
                      <a:pPr algn="ctr"/>
                      <a:r>
                        <a:rPr lang="en-US" b="1" dirty="0">
                          <a:solidFill>
                            <a:srgbClr val="FF0000"/>
                          </a:solidFill>
                        </a:rPr>
                        <a:t>D</a:t>
                      </a:r>
                      <a:r>
                        <a:rPr lang="en-US" b="1" baseline="-25000" dirty="0">
                          <a:solidFill>
                            <a:srgbClr val="FF0000"/>
                          </a:solidFill>
                        </a:rPr>
                        <a:t>2</a:t>
                      </a:r>
                      <a:r>
                        <a:rPr lang="en-US" b="1" dirty="0">
                          <a:solidFill>
                            <a:srgbClr val="FF0000"/>
                          </a:solidFill>
                        </a:rPr>
                        <a:t>D</a:t>
                      </a:r>
                      <a:r>
                        <a:rPr lang="en-US" b="1" baseline="-25000" dirty="0">
                          <a:solidFill>
                            <a:srgbClr val="FF0000"/>
                          </a:solidFill>
                        </a:rPr>
                        <a:t>1</a:t>
                      </a:r>
                      <a:endParaRPr lang="en-US" b="1" dirty="0">
                        <a:solidFill>
                          <a:srgbClr val="FF0000"/>
                        </a:solidFill>
                      </a:endParaRPr>
                    </a:p>
                  </a:txBody>
                  <a:tcPr anchor="ctr"/>
                </a:tc>
                <a:tc>
                  <a:txBody>
                    <a:bodyPr/>
                    <a:lstStyle/>
                    <a:p>
                      <a:pPr algn="ctr"/>
                      <a:r>
                        <a:rPr lang="en-US"/>
                        <a:t>Z</a:t>
                      </a:r>
                    </a:p>
                  </a:txBody>
                  <a:tcPr anchor="ctr"/>
                </a:tc>
                <a:extLst>
                  <a:ext uri="{0D108BD9-81ED-4DB2-BD59-A6C34878D82A}">
                    <a16:rowId xmlns:a16="http://schemas.microsoft.com/office/drawing/2014/main" val="10001"/>
                  </a:ext>
                </a:extLst>
              </a:tr>
              <a:tr h="0">
                <a:tc>
                  <a:txBody>
                    <a:bodyPr/>
                    <a:lstStyle/>
                    <a:p>
                      <a:pPr algn="ctr"/>
                      <a:r>
                        <a:rPr lang="en-US" altLang="zh-CN"/>
                        <a:t>0</a:t>
                      </a:r>
                    </a:p>
                  </a:txBody>
                  <a:tcPr anchor="ctr"/>
                </a:tc>
                <a:tc>
                  <a:txBody>
                    <a:bodyPr/>
                    <a:lstStyle/>
                    <a:p>
                      <a:pPr algn="ctr"/>
                      <a:r>
                        <a:rPr lang="en-US" altLang="zh-CN"/>
                        <a:t>0 0</a:t>
                      </a:r>
                    </a:p>
                  </a:txBody>
                  <a:tcPr anchor="ctr"/>
                </a:tc>
                <a:tc>
                  <a:txBody>
                    <a:bodyPr/>
                    <a:lstStyle/>
                    <a:p>
                      <a:pPr algn="ctr"/>
                      <a:r>
                        <a:rPr lang="en-US" altLang="zh-CN" dirty="0"/>
                        <a:t>0    0</a:t>
                      </a:r>
                    </a:p>
                  </a:txBody>
                  <a:tcPr anchor="ctr"/>
                </a:tc>
                <a:tc>
                  <a:txBody>
                    <a:bodyPr/>
                    <a:lstStyle/>
                    <a:p>
                      <a:pPr algn="ctr"/>
                      <a:r>
                        <a:rPr lang="en-US" altLang="zh-CN" b="1" dirty="0">
                          <a:solidFill>
                            <a:srgbClr val="FF0000"/>
                          </a:solidFill>
                        </a:rPr>
                        <a:t>0  0 </a:t>
                      </a:r>
                    </a:p>
                  </a:txBody>
                  <a:tcPr anchor="ctr"/>
                </a:tc>
                <a:tc>
                  <a:txBody>
                    <a:bodyPr/>
                    <a:lstStyle/>
                    <a:p>
                      <a:pPr algn="ctr"/>
                      <a:r>
                        <a:rPr lang="en-US" altLang="zh-CN"/>
                        <a:t>0</a:t>
                      </a:r>
                    </a:p>
                  </a:txBody>
                  <a:tcPr anchor="ctr"/>
                </a:tc>
                <a:extLst>
                  <a:ext uri="{0D108BD9-81ED-4DB2-BD59-A6C34878D82A}">
                    <a16:rowId xmlns:a16="http://schemas.microsoft.com/office/drawing/2014/main" val="10002"/>
                  </a:ext>
                </a:extLst>
              </a:tr>
              <a:tr h="0">
                <a:tc>
                  <a:txBody>
                    <a:bodyPr/>
                    <a:lstStyle/>
                    <a:p>
                      <a:pPr algn="ctr"/>
                      <a:r>
                        <a:rPr lang="en-US" altLang="zh-CN"/>
                        <a:t>0</a:t>
                      </a:r>
                    </a:p>
                  </a:txBody>
                  <a:tcPr anchor="ctr"/>
                </a:tc>
                <a:tc>
                  <a:txBody>
                    <a:bodyPr/>
                    <a:lstStyle/>
                    <a:p>
                      <a:pPr algn="ctr"/>
                      <a:r>
                        <a:rPr lang="en-US" altLang="zh-CN"/>
                        <a:t>1 0</a:t>
                      </a:r>
                    </a:p>
                  </a:txBody>
                  <a:tcPr anchor="ctr"/>
                </a:tc>
                <a:tc>
                  <a:txBody>
                    <a:bodyPr/>
                    <a:lstStyle/>
                    <a:p>
                      <a:pPr algn="ctr"/>
                      <a:r>
                        <a:rPr lang="en-US" altLang="zh-CN"/>
                        <a:t>0    0</a:t>
                      </a:r>
                    </a:p>
                  </a:txBody>
                  <a:tcPr anchor="ctr"/>
                </a:tc>
                <a:tc>
                  <a:txBody>
                    <a:bodyPr/>
                    <a:lstStyle/>
                    <a:p>
                      <a:pPr algn="ctr"/>
                      <a:r>
                        <a:rPr lang="en-US" altLang="zh-CN" b="1" dirty="0">
                          <a:solidFill>
                            <a:srgbClr val="FF0000"/>
                          </a:solidFill>
                        </a:rPr>
                        <a:t>0  0 </a:t>
                      </a:r>
                    </a:p>
                  </a:txBody>
                  <a:tcPr anchor="ctr"/>
                </a:tc>
                <a:tc>
                  <a:txBody>
                    <a:bodyPr/>
                    <a:lstStyle/>
                    <a:p>
                      <a:pPr algn="ctr"/>
                      <a:r>
                        <a:rPr lang="en-US" altLang="zh-CN"/>
                        <a:t>0</a:t>
                      </a:r>
                    </a:p>
                  </a:txBody>
                  <a:tcPr anchor="ctr"/>
                </a:tc>
                <a:extLst>
                  <a:ext uri="{0D108BD9-81ED-4DB2-BD59-A6C34878D82A}">
                    <a16:rowId xmlns:a16="http://schemas.microsoft.com/office/drawing/2014/main" val="10003"/>
                  </a:ext>
                </a:extLst>
              </a:tr>
              <a:tr h="0">
                <a:tc>
                  <a:txBody>
                    <a:bodyPr/>
                    <a:lstStyle/>
                    <a:p>
                      <a:pPr algn="ctr"/>
                      <a:r>
                        <a:rPr lang="en-US" altLang="zh-CN"/>
                        <a:t>0</a:t>
                      </a:r>
                    </a:p>
                  </a:txBody>
                  <a:tcPr anchor="ctr"/>
                </a:tc>
                <a:tc>
                  <a:txBody>
                    <a:bodyPr/>
                    <a:lstStyle/>
                    <a:p>
                      <a:pPr algn="ctr"/>
                      <a:r>
                        <a:rPr lang="en-US" altLang="zh-CN"/>
                        <a:t>1 1</a:t>
                      </a:r>
                    </a:p>
                  </a:txBody>
                  <a:tcPr anchor="ctr"/>
                </a:tc>
                <a:tc>
                  <a:txBody>
                    <a:bodyPr/>
                    <a:lstStyle/>
                    <a:p>
                      <a:pPr algn="ctr"/>
                      <a:r>
                        <a:rPr lang="en-US" altLang="zh-CN"/>
                        <a:t>0    0</a:t>
                      </a:r>
                    </a:p>
                  </a:txBody>
                  <a:tcPr anchor="ctr"/>
                </a:tc>
                <a:tc>
                  <a:txBody>
                    <a:bodyPr/>
                    <a:lstStyle/>
                    <a:p>
                      <a:pPr algn="ctr"/>
                      <a:r>
                        <a:rPr lang="en-US" altLang="zh-CN" b="1" dirty="0">
                          <a:solidFill>
                            <a:srgbClr val="FF0000"/>
                          </a:solidFill>
                        </a:rPr>
                        <a:t>0  0 </a:t>
                      </a:r>
                    </a:p>
                  </a:txBody>
                  <a:tcPr anchor="ctr"/>
                </a:tc>
                <a:tc>
                  <a:txBody>
                    <a:bodyPr/>
                    <a:lstStyle/>
                    <a:p>
                      <a:pPr algn="ctr"/>
                      <a:r>
                        <a:rPr lang="en-US" altLang="zh-CN"/>
                        <a:t>1</a:t>
                      </a:r>
                    </a:p>
                  </a:txBody>
                  <a:tcPr anchor="ctr"/>
                </a:tc>
                <a:extLst>
                  <a:ext uri="{0D108BD9-81ED-4DB2-BD59-A6C34878D82A}">
                    <a16:rowId xmlns:a16="http://schemas.microsoft.com/office/drawing/2014/main" val="10004"/>
                  </a:ext>
                </a:extLst>
              </a:tr>
              <a:tr h="0">
                <a:tc>
                  <a:txBody>
                    <a:bodyPr/>
                    <a:lstStyle/>
                    <a:p>
                      <a:pPr algn="ctr"/>
                      <a:r>
                        <a:rPr lang="en-US" altLang="zh-CN"/>
                        <a:t>1</a:t>
                      </a:r>
                    </a:p>
                  </a:txBody>
                  <a:tcPr anchor="ctr"/>
                </a:tc>
                <a:tc>
                  <a:txBody>
                    <a:bodyPr/>
                    <a:lstStyle/>
                    <a:p>
                      <a:pPr algn="ctr"/>
                      <a:r>
                        <a:rPr lang="en-US" altLang="zh-CN"/>
                        <a:t>0 0</a:t>
                      </a:r>
                    </a:p>
                  </a:txBody>
                  <a:tcPr anchor="ctr"/>
                </a:tc>
                <a:tc>
                  <a:txBody>
                    <a:bodyPr/>
                    <a:lstStyle/>
                    <a:p>
                      <a:pPr algn="ctr"/>
                      <a:r>
                        <a:rPr lang="en-US" altLang="zh-CN"/>
                        <a:t>1    0</a:t>
                      </a:r>
                    </a:p>
                  </a:txBody>
                  <a:tcPr anchor="ctr"/>
                </a:tc>
                <a:tc>
                  <a:txBody>
                    <a:bodyPr/>
                    <a:lstStyle/>
                    <a:p>
                      <a:pPr algn="ctr"/>
                      <a:r>
                        <a:rPr lang="en-US" altLang="zh-CN" b="1" dirty="0">
                          <a:solidFill>
                            <a:srgbClr val="FF0000"/>
                          </a:solidFill>
                        </a:rPr>
                        <a:t>1  0 </a:t>
                      </a:r>
                    </a:p>
                  </a:txBody>
                  <a:tcPr anchor="ctr"/>
                </a:tc>
                <a:tc>
                  <a:txBody>
                    <a:bodyPr/>
                    <a:lstStyle/>
                    <a:p>
                      <a:pPr algn="ctr"/>
                      <a:r>
                        <a:rPr lang="en-US" altLang="zh-CN"/>
                        <a:t>0</a:t>
                      </a:r>
                    </a:p>
                  </a:txBody>
                  <a:tcPr anchor="ctr"/>
                </a:tc>
                <a:extLst>
                  <a:ext uri="{0D108BD9-81ED-4DB2-BD59-A6C34878D82A}">
                    <a16:rowId xmlns:a16="http://schemas.microsoft.com/office/drawing/2014/main" val="10005"/>
                  </a:ext>
                </a:extLst>
              </a:tr>
              <a:tr h="0">
                <a:tc>
                  <a:txBody>
                    <a:bodyPr/>
                    <a:lstStyle/>
                    <a:p>
                      <a:pPr algn="ctr"/>
                      <a:r>
                        <a:rPr lang="en-US" altLang="zh-CN"/>
                        <a:t>1</a:t>
                      </a:r>
                    </a:p>
                  </a:txBody>
                  <a:tcPr anchor="ctr"/>
                </a:tc>
                <a:tc>
                  <a:txBody>
                    <a:bodyPr/>
                    <a:lstStyle/>
                    <a:p>
                      <a:pPr algn="ctr"/>
                      <a:r>
                        <a:rPr lang="en-US" altLang="zh-CN"/>
                        <a:t>1 0</a:t>
                      </a:r>
                    </a:p>
                  </a:txBody>
                  <a:tcPr anchor="ctr"/>
                </a:tc>
                <a:tc>
                  <a:txBody>
                    <a:bodyPr/>
                    <a:lstStyle/>
                    <a:p>
                      <a:pPr algn="ctr"/>
                      <a:r>
                        <a:rPr lang="en-US" altLang="zh-CN"/>
                        <a:t>1    1</a:t>
                      </a:r>
                    </a:p>
                  </a:txBody>
                  <a:tcPr anchor="ctr"/>
                </a:tc>
                <a:tc>
                  <a:txBody>
                    <a:bodyPr/>
                    <a:lstStyle/>
                    <a:p>
                      <a:pPr algn="ctr"/>
                      <a:r>
                        <a:rPr lang="en-US" altLang="zh-CN" b="1" dirty="0">
                          <a:solidFill>
                            <a:srgbClr val="FF0000"/>
                          </a:solidFill>
                        </a:rPr>
                        <a:t>1  1 </a:t>
                      </a:r>
                    </a:p>
                  </a:txBody>
                  <a:tcPr anchor="ctr"/>
                </a:tc>
                <a:tc>
                  <a:txBody>
                    <a:bodyPr/>
                    <a:lstStyle/>
                    <a:p>
                      <a:pPr algn="ctr"/>
                      <a:r>
                        <a:rPr lang="en-US" altLang="zh-CN"/>
                        <a:t>0</a:t>
                      </a:r>
                    </a:p>
                  </a:txBody>
                  <a:tcPr anchor="ctr"/>
                </a:tc>
                <a:extLst>
                  <a:ext uri="{0D108BD9-81ED-4DB2-BD59-A6C34878D82A}">
                    <a16:rowId xmlns:a16="http://schemas.microsoft.com/office/drawing/2014/main" val="10006"/>
                  </a:ext>
                </a:extLst>
              </a:tr>
              <a:tr h="0">
                <a:tc>
                  <a:txBody>
                    <a:bodyPr/>
                    <a:lstStyle/>
                    <a:p>
                      <a:pPr algn="ctr"/>
                      <a:r>
                        <a:rPr lang="en-US" altLang="zh-CN"/>
                        <a:t>1</a:t>
                      </a:r>
                    </a:p>
                  </a:txBody>
                  <a:tcPr anchor="ctr"/>
                </a:tc>
                <a:tc>
                  <a:txBody>
                    <a:bodyPr/>
                    <a:lstStyle/>
                    <a:p>
                      <a:pPr algn="ctr"/>
                      <a:r>
                        <a:rPr lang="en-US" altLang="zh-CN"/>
                        <a:t>1 1</a:t>
                      </a:r>
                    </a:p>
                  </a:txBody>
                  <a:tcPr anchor="ctr"/>
                </a:tc>
                <a:tc>
                  <a:txBody>
                    <a:bodyPr/>
                    <a:lstStyle/>
                    <a:p>
                      <a:pPr algn="ctr"/>
                      <a:r>
                        <a:rPr lang="en-US" altLang="zh-CN"/>
                        <a:t>1    1</a:t>
                      </a:r>
                    </a:p>
                  </a:txBody>
                  <a:tcPr anchor="ctr"/>
                </a:tc>
                <a:tc>
                  <a:txBody>
                    <a:bodyPr/>
                    <a:lstStyle/>
                    <a:p>
                      <a:pPr algn="ctr"/>
                      <a:r>
                        <a:rPr lang="en-US" altLang="zh-CN" b="1" dirty="0">
                          <a:solidFill>
                            <a:srgbClr val="FF0000"/>
                          </a:solidFill>
                        </a:rPr>
                        <a:t>1  1</a:t>
                      </a:r>
                    </a:p>
                  </a:txBody>
                  <a:tcPr anchor="ctr"/>
                </a:tc>
                <a:tc>
                  <a:txBody>
                    <a:bodyPr/>
                    <a:lstStyle/>
                    <a:p>
                      <a:pPr algn="ctr"/>
                      <a:r>
                        <a:rPr lang="en-US" altLang="zh-CN" dirty="0"/>
                        <a:t>0</a:t>
                      </a:r>
                    </a:p>
                  </a:txBody>
                  <a:tcPr anchor="ctr"/>
                </a:tc>
                <a:extLst>
                  <a:ext uri="{0D108BD9-81ED-4DB2-BD59-A6C34878D82A}">
                    <a16:rowId xmlns:a16="http://schemas.microsoft.com/office/drawing/2014/main" val="10007"/>
                  </a:ext>
                </a:extLst>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345559050"/>
              </p:ext>
            </p:extLst>
          </p:nvPr>
        </p:nvGraphicFramePr>
        <p:xfrm>
          <a:off x="6246509" y="3471433"/>
          <a:ext cx="2627830" cy="1737360"/>
        </p:xfrm>
        <a:graphic>
          <a:graphicData uri="http://schemas.openxmlformats.org/drawingml/2006/table">
            <a:tbl>
              <a:tblPr>
                <a:tableStyleId>{616DA210-FB5B-4158-B5E0-FEB733F419BA}</a:tableStyleId>
              </a:tblPr>
              <a:tblGrid>
                <a:gridCol w="1142731">
                  <a:extLst>
                    <a:ext uri="{9D8B030D-6E8A-4147-A177-3AD203B41FA5}">
                      <a16:colId xmlns:a16="http://schemas.microsoft.com/office/drawing/2014/main" val="20000"/>
                    </a:ext>
                  </a:extLst>
                </a:gridCol>
                <a:gridCol w="810054">
                  <a:extLst>
                    <a:ext uri="{9D8B030D-6E8A-4147-A177-3AD203B41FA5}">
                      <a16:colId xmlns:a16="http://schemas.microsoft.com/office/drawing/2014/main" val="20001"/>
                    </a:ext>
                  </a:extLst>
                </a:gridCol>
                <a:gridCol w="675045">
                  <a:extLst>
                    <a:ext uri="{9D8B030D-6E8A-4147-A177-3AD203B41FA5}">
                      <a16:colId xmlns:a16="http://schemas.microsoft.com/office/drawing/2014/main" val="20002"/>
                    </a:ext>
                  </a:extLst>
                </a:gridCol>
              </a:tblGrid>
              <a:tr h="567282">
                <a:tc>
                  <a:txBody>
                    <a:bodyPr/>
                    <a:lstStyle/>
                    <a:p>
                      <a:pPr algn="ctr"/>
                      <a:r>
                        <a:rPr lang="en-US" dirty="0"/>
                        <a:t>        NS,Z</a:t>
                      </a:r>
                    </a:p>
                    <a:p>
                      <a:pPr algn="ctr"/>
                      <a:r>
                        <a:rPr lang="en-US" dirty="0"/>
                        <a:t>PS</a:t>
                      </a:r>
                    </a:p>
                  </a:txBody>
                  <a:tcPr anchor="ctr"/>
                </a:tc>
                <a:tc>
                  <a:txBody>
                    <a:bodyPr/>
                    <a:lstStyle/>
                    <a:p>
                      <a:pPr algn="ctr"/>
                      <a:r>
                        <a:rPr lang="en-US" dirty="0"/>
                        <a:t>X=0</a:t>
                      </a:r>
                    </a:p>
                  </a:txBody>
                  <a:tcPr anchor="ctr"/>
                </a:tc>
                <a:tc>
                  <a:txBody>
                    <a:bodyPr/>
                    <a:lstStyle/>
                    <a:p>
                      <a:pPr algn="ctr"/>
                      <a:r>
                        <a:rPr lang="en-US"/>
                        <a:t>X=1</a:t>
                      </a:r>
                    </a:p>
                  </a:txBody>
                  <a:tcPr anchor="ctr"/>
                </a:tc>
                <a:extLst>
                  <a:ext uri="{0D108BD9-81ED-4DB2-BD59-A6C34878D82A}">
                    <a16:rowId xmlns:a16="http://schemas.microsoft.com/office/drawing/2014/main" val="10000"/>
                  </a:ext>
                </a:extLst>
              </a:tr>
              <a:tr h="0">
                <a:tc>
                  <a:txBody>
                    <a:bodyPr/>
                    <a:lstStyle/>
                    <a:p>
                      <a:pPr algn="ctr"/>
                      <a:r>
                        <a:rPr lang="en-US"/>
                        <a:t>S</a:t>
                      </a:r>
                      <a:r>
                        <a:rPr lang="en-US" baseline="-25000"/>
                        <a:t>1</a:t>
                      </a:r>
                      <a:endParaRPr lang="en-US"/>
                    </a:p>
                  </a:txBody>
                  <a:tcPr anchor="ctr"/>
                </a:tc>
                <a:tc>
                  <a:txBody>
                    <a:bodyPr/>
                    <a:lstStyle/>
                    <a:p>
                      <a:pPr algn="ctr"/>
                      <a:r>
                        <a:rPr lang="en-US"/>
                        <a:t>S</a:t>
                      </a:r>
                      <a:r>
                        <a:rPr lang="en-US" baseline="-25000"/>
                        <a:t>1</a:t>
                      </a:r>
                      <a:r>
                        <a:rPr lang="en-US"/>
                        <a:t>,0</a:t>
                      </a:r>
                    </a:p>
                  </a:txBody>
                  <a:tcPr anchor="ctr"/>
                </a:tc>
                <a:tc>
                  <a:txBody>
                    <a:bodyPr/>
                    <a:lstStyle/>
                    <a:p>
                      <a:pPr algn="ctr"/>
                      <a:r>
                        <a:rPr lang="en-US"/>
                        <a:t>S</a:t>
                      </a:r>
                      <a:r>
                        <a:rPr lang="en-US" baseline="-25000"/>
                        <a:t>2</a:t>
                      </a:r>
                      <a:r>
                        <a:rPr lang="en-US"/>
                        <a:t>,0</a:t>
                      </a:r>
                    </a:p>
                  </a:txBody>
                  <a:tcPr anchor="ctr"/>
                </a:tc>
                <a:extLst>
                  <a:ext uri="{0D108BD9-81ED-4DB2-BD59-A6C34878D82A}">
                    <a16:rowId xmlns:a16="http://schemas.microsoft.com/office/drawing/2014/main" val="10001"/>
                  </a:ext>
                </a:extLst>
              </a:tr>
              <a:tr h="0">
                <a:tc>
                  <a:txBody>
                    <a:bodyPr/>
                    <a:lstStyle/>
                    <a:p>
                      <a:pPr algn="ctr"/>
                      <a:r>
                        <a:rPr lang="en-US"/>
                        <a:t>S</a:t>
                      </a:r>
                      <a:r>
                        <a:rPr lang="en-US" baseline="-25000"/>
                        <a:t>2</a:t>
                      </a:r>
                      <a:endParaRPr lang="en-US"/>
                    </a:p>
                  </a:txBody>
                  <a:tcPr anchor="ctr"/>
                </a:tc>
                <a:tc>
                  <a:txBody>
                    <a:bodyPr/>
                    <a:lstStyle/>
                    <a:p>
                      <a:pPr algn="ctr"/>
                      <a:r>
                        <a:rPr lang="en-US"/>
                        <a:t>S</a:t>
                      </a:r>
                      <a:r>
                        <a:rPr lang="en-US" baseline="-25000"/>
                        <a:t>1</a:t>
                      </a:r>
                      <a:r>
                        <a:rPr lang="en-US"/>
                        <a:t>,0</a:t>
                      </a:r>
                    </a:p>
                  </a:txBody>
                  <a:tcPr anchor="ctr"/>
                </a:tc>
                <a:tc>
                  <a:txBody>
                    <a:bodyPr/>
                    <a:lstStyle/>
                    <a:p>
                      <a:pPr algn="ctr"/>
                      <a:r>
                        <a:rPr lang="en-US"/>
                        <a:t>S</a:t>
                      </a:r>
                      <a:r>
                        <a:rPr lang="en-US" baseline="-25000"/>
                        <a:t>3</a:t>
                      </a:r>
                      <a:r>
                        <a:rPr lang="en-US"/>
                        <a:t>,0</a:t>
                      </a:r>
                    </a:p>
                  </a:txBody>
                  <a:tcPr anchor="ctr"/>
                </a:tc>
                <a:extLst>
                  <a:ext uri="{0D108BD9-81ED-4DB2-BD59-A6C34878D82A}">
                    <a16:rowId xmlns:a16="http://schemas.microsoft.com/office/drawing/2014/main" val="10002"/>
                  </a:ext>
                </a:extLst>
              </a:tr>
              <a:tr h="0">
                <a:tc>
                  <a:txBody>
                    <a:bodyPr/>
                    <a:lstStyle/>
                    <a:p>
                      <a:pPr algn="ctr"/>
                      <a:r>
                        <a:rPr lang="en-US"/>
                        <a:t>S</a:t>
                      </a:r>
                      <a:r>
                        <a:rPr lang="en-US" baseline="-25000"/>
                        <a:t>3</a:t>
                      </a:r>
                      <a:endParaRPr lang="en-US"/>
                    </a:p>
                  </a:txBody>
                  <a:tcPr anchor="ctr"/>
                </a:tc>
                <a:tc>
                  <a:txBody>
                    <a:bodyPr/>
                    <a:lstStyle/>
                    <a:p>
                      <a:pPr algn="ctr"/>
                      <a:r>
                        <a:rPr lang="en-US" dirty="0"/>
                        <a:t>S</a:t>
                      </a:r>
                      <a:r>
                        <a:rPr lang="en-US" baseline="-25000" dirty="0"/>
                        <a:t>1</a:t>
                      </a:r>
                      <a:r>
                        <a:rPr lang="en-US" dirty="0"/>
                        <a:t>,1</a:t>
                      </a:r>
                    </a:p>
                  </a:txBody>
                  <a:tcPr anchor="ctr"/>
                </a:tc>
                <a:tc>
                  <a:txBody>
                    <a:bodyPr/>
                    <a:lstStyle/>
                    <a:p>
                      <a:pPr algn="ctr"/>
                      <a:r>
                        <a:rPr lang="en-US" dirty="0"/>
                        <a:t>S</a:t>
                      </a:r>
                      <a:r>
                        <a:rPr lang="en-US" baseline="-25000" dirty="0"/>
                        <a:t>3</a:t>
                      </a:r>
                      <a:r>
                        <a:rPr lang="en-US" dirty="0"/>
                        <a:t>,0</a:t>
                      </a:r>
                    </a:p>
                  </a:txBody>
                  <a:tcPr anchor="ctr"/>
                </a:tc>
                <a:extLst>
                  <a:ext uri="{0D108BD9-81ED-4DB2-BD59-A6C34878D82A}">
                    <a16:rowId xmlns:a16="http://schemas.microsoft.com/office/drawing/2014/main" val="10003"/>
                  </a:ext>
                </a:extLst>
              </a:tr>
            </a:tbl>
          </a:graphicData>
        </a:graphic>
      </p:graphicFrame>
      <p:cxnSp>
        <p:nvCxnSpPr>
          <p:cNvPr id="22" name="直接连接符 21"/>
          <p:cNvCxnSpPr/>
          <p:nvPr/>
        </p:nvCxnSpPr>
        <p:spPr bwMode="auto">
          <a:xfrm>
            <a:off x="6206224" y="3498679"/>
            <a:ext cx="1185668" cy="652148"/>
          </a:xfrm>
          <a:prstGeom prst="line">
            <a:avLst/>
          </a:prstGeom>
          <a:solidFill>
            <a:srgbClr val="000000"/>
          </a:solidFill>
          <a:ln w="25400" cap="flat" cmpd="sng" algn="ctr">
            <a:solidFill>
              <a:schemeClr val="tx1"/>
            </a:solidFill>
            <a:prstDash val="solid"/>
            <a:round/>
            <a:headEnd type="none" w="med" len="med"/>
            <a:tailEnd type="none" w="med" len="med"/>
          </a:ln>
          <a:effectLst/>
        </p:spPr>
      </p:cxnSp>
      <p:sp>
        <p:nvSpPr>
          <p:cNvPr id="23" name="矩形 22"/>
          <p:cNvSpPr/>
          <p:nvPr/>
        </p:nvSpPr>
        <p:spPr>
          <a:xfrm>
            <a:off x="6339693" y="5334329"/>
            <a:ext cx="2626040" cy="369332"/>
          </a:xfrm>
          <a:prstGeom prst="rect">
            <a:avLst/>
          </a:prstGeom>
        </p:spPr>
        <p:txBody>
          <a:bodyPr wrap="none">
            <a:spAutoFit/>
          </a:bodyPr>
          <a:lstStyle/>
          <a:p>
            <a:r>
              <a:rPr lang="zh-CN" altLang="en-US" dirty="0">
                <a:solidFill>
                  <a:schemeClr val="tx1"/>
                </a:solidFill>
              </a:rPr>
              <a:t>最简状态表（</a:t>
            </a:r>
            <a:r>
              <a:rPr lang="en-US" altLang="zh-CN" dirty="0">
                <a:solidFill>
                  <a:schemeClr val="tx1"/>
                </a:solidFill>
              </a:rPr>
              <a:t>3</a:t>
            </a:r>
            <a:r>
              <a:rPr lang="zh-CN" altLang="en-US" dirty="0">
                <a:solidFill>
                  <a:schemeClr val="tx1"/>
                </a:solidFill>
              </a:rPr>
              <a:t>个状态）</a:t>
            </a:r>
          </a:p>
        </p:txBody>
      </p:sp>
      <p:pic>
        <p:nvPicPr>
          <p:cNvPr id="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15" y="6034355"/>
            <a:ext cx="65151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val 162"/>
          <p:cNvSpPr>
            <a:spLocks noChangeArrowheads="1"/>
          </p:cNvSpPr>
          <p:nvPr/>
        </p:nvSpPr>
        <p:spPr bwMode="auto">
          <a:xfrm>
            <a:off x="4049903" y="1853991"/>
            <a:ext cx="914400" cy="3289376"/>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 name="AutoShape 314"/>
          <p:cNvSpPr>
            <a:spLocks noChangeArrowheads="1"/>
          </p:cNvSpPr>
          <p:nvPr/>
        </p:nvSpPr>
        <p:spPr bwMode="auto">
          <a:xfrm rot="17407634" flipV="1">
            <a:off x="6437860" y="1948693"/>
            <a:ext cx="405026" cy="1913877"/>
          </a:xfrm>
          <a:prstGeom prst="curvedLeftArrow">
            <a:avLst>
              <a:gd name="adj1" fmla="val 53084"/>
              <a:gd name="adj2" fmla="val 121278"/>
              <a:gd name="adj3" fmla="val 58235"/>
            </a:avLst>
          </a:prstGeom>
          <a:ln>
            <a:solidFill>
              <a:srgbClr val="FF0000"/>
            </a:solidFill>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endParaRPr lang="zh-CN" altLang="en-US">
              <a:solidFill>
                <a:schemeClr val="tx1"/>
              </a:solidFill>
            </a:endParaRPr>
          </a:p>
        </p:txBody>
      </p:sp>
      <p:sp>
        <p:nvSpPr>
          <p:cNvPr id="25" name="AutoShape 314"/>
          <p:cNvSpPr>
            <a:spLocks noChangeArrowheads="1"/>
          </p:cNvSpPr>
          <p:nvPr/>
        </p:nvSpPr>
        <p:spPr bwMode="auto">
          <a:xfrm rot="3065983" flipV="1">
            <a:off x="5702906" y="4933451"/>
            <a:ext cx="405026" cy="1695257"/>
          </a:xfrm>
          <a:prstGeom prst="curvedLeftArrow">
            <a:avLst>
              <a:gd name="adj1" fmla="val 53084"/>
              <a:gd name="adj2" fmla="val 121278"/>
              <a:gd name="adj3" fmla="val 58235"/>
            </a:avLst>
          </a:prstGeom>
          <a:ln>
            <a:solidFill>
              <a:srgbClr val="FF0000"/>
            </a:solidFill>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endParaRPr lang="zh-CN" altLang="en-US">
              <a:solidFill>
                <a:schemeClr val="tx1"/>
              </a:solidFill>
            </a:endParaRPr>
          </a:p>
        </p:txBody>
      </p:sp>
    </p:spTree>
    <p:extLst>
      <p:ext uri="{BB962C8B-B14F-4D97-AF65-F5344CB8AC3E}">
        <p14:creationId xmlns:p14="http://schemas.microsoft.com/office/powerpoint/2010/main" val="140202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6434125"/>
            <a:ext cx="9144000" cy="388120"/>
          </a:xfrm>
        </p:spPr>
        <p:style>
          <a:lnRef idx="2">
            <a:schemeClr val="accent3"/>
          </a:lnRef>
          <a:fillRef idx="1">
            <a:schemeClr val="lt1"/>
          </a:fillRef>
          <a:effectRef idx="0">
            <a:schemeClr val="accent3"/>
          </a:effectRef>
          <a:fontRef idx="minor">
            <a:schemeClr val="dk1"/>
          </a:fontRef>
        </p:style>
        <p:txBody>
          <a:bodyPr/>
          <a:lstStyle/>
          <a:p>
            <a:r>
              <a:rPr lang="en-US" altLang="zh-CN" dirty="0"/>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sp>
        <p:nvSpPr>
          <p:cNvPr id="5" name="内容占位符 4"/>
          <p:cNvSpPr>
            <a:spLocks noGrp="1"/>
          </p:cNvSpPr>
          <p:nvPr>
            <p:ph idx="1"/>
          </p:nvPr>
        </p:nvSpPr>
        <p:spPr>
          <a:xfrm>
            <a:off x="10508" y="503805"/>
            <a:ext cx="8690747" cy="5730789"/>
          </a:xfrm>
        </p:spPr>
        <p:txBody>
          <a:bodyPr/>
          <a:lstStyle/>
          <a:p>
            <a:r>
              <a:rPr kumimoji="1" lang="zh-CN" altLang="en-US" sz="2400" dirty="0"/>
              <a:t>同步时序逻辑设计：</a:t>
            </a:r>
            <a:endParaRPr kumimoji="1" lang="en-US" altLang="zh-CN" sz="2400" dirty="0"/>
          </a:p>
        </p:txBody>
      </p:sp>
      <p:sp>
        <p:nvSpPr>
          <p:cNvPr id="2" name="矩形 1"/>
          <p:cNvSpPr/>
          <p:nvPr/>
        </p:nvSpPr>
        <p:spPr>
          <a:xfrm>
            <a:off x="1246899" y="876304"/>
            <a:ext cx="3142446" cy="1200329"/>
          </a:xfrm>
          <a:prstGeom prst="rect">
            <a:avLst/>
          </a:prstGeom>
        </p:spPr>
        <p:txBody>
          <a:bodyPr wrap="square">
            <a:spAutoFit/>
          </a:bodyPr>
          <a:lstStyle/>
          <a:p>
            <a:r>
              <a:rPr lang="zh-CN" altLang="en-US" dirty="0">
                <a:solidFill>
                  <a:schemeClr val="tx1"/>
                </a:solidFill>
              </a:rPr>
              <a:t>用与非门和</a:t>
            </a:r>
            <a:r>
              <a:rPr lang="en-US" altLang="zh-CN" dirty="0">
                <a:solidFill>
                  <a:schemeClr val="tx1"/>
                </a:solidFill>
              </a:rPr>
              <a:t>D</a:t>
            </a:r>
            <a:r>
              <a:rPr lang="zh-CN" altLang="en-US" dirty="0">
                <a:solidFill>
                  <a:schemeClr val="tx1"/>
                </a:solidFill>
              </a:rPr>
              <a:t>触发器设计一个同步时序逻辑电路，以检测输入的信号序列是否为连续的“１１０”。</a:t>
            </a:r>
          </a:p>
        </p:txBody>
      </p:sp>
      <p:grpSp>
        <p:nvGrpSpPr>
          <p:cNvPr id="7" name="Group 84"/>
          <p:cNvGrpSpPr>
            <a:grpSpLocks/>
          </p:cNvGrpSpPr>
          <p:nvPr/>
        </p:nvGrpSpPr>
        <p:grpSpPr bwMode="auto">
          <a:xfrm>
            <a:off x="180099" y="1134769"/>
            <a:ext cx="1066800" cy="406400"/>
            <a:chOff x="240" y="480"/>
            <a:chExt cx="1488" cy="256"/>
          </a:xfrm>
        </p:grpSpPr>
        <p:sp>
          <p:nvSpPr>
            <p:cNvPr id="8"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1</a:t>
              </a:r>
            </a:p>
          </p:txBody>
        </p:sp>
        <p:sp>
          <p:nvSpPr>
            <p:cNvPr id="9"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3" name="矩形 2"/>
          <p:cNvSpPr/>
          <p:nvPr/>
        </p:nvSpPr>
        <p:spPr>
          <a:xfrm>
            <a:off x="4584786" y="502485"/>
            <a:ext cx="3539752" cy="400110"/>
          </a:xfrm>
          <a:prstGeom prst="rect">
            <a:avLst/>
          </a:prstGeom>
        </p:spPr>
        <p:txBody>
          <a:bodyPr wrap="none">
            <a:spAutoFit/>
          </a:bodyPr>
          <a:lstStyle/>
          <a:p>
            <a:r>
              <a:rPr lang="zh-CN" altLang="en-US" sz="2000" dirty="0">
                <a:solidFill>
                  <a:schemeClr val="tx1"/>
                </a:solidFill>
              </a:rPr>
              <a:t>解：第二步：建立原始状态表</a:t>
            </a:r>
          </a:p>
        </p:txBody>
      </p:sp>
      <p:sp>
        <p:nvSpPr>
          <p:cNvPr id="11" name="矩形 10"/>
          <p:cNvSpPr/>
          <p:nvPr/>
        </p:nvSpPr>
        <p:spPr>
          <a:xfrm>
            <a:off x="4566478" y="871817"/>
            <a:ext cx="4055919" cy="400110"/>
          </a:xfrm>
          <a:prstGeom prst="rect">
            <a:avLst/>
          </a:prstGeom>
        </p:spPr>
        <p:txBody>
          <a:bodyPr wrap="none">
            <a:spAutoFit/>
          </a:bodyPr>
          <a:lstStyle/>
          <a:p>
            <a:r>
              <a:rPr lang="zh-CN" altLang="en-US" sz="2000" dirty="0">
                <a:solidFill>
                  <a:schemeClr val="tx1"/>
                </a:solidFill>
              </a:rPr>
              <a:t>第三步：建立最简状态表及状态图</a:t>
            </a:r>
          </a:p>
        </p:txBody>
      </p:sp>
      <p:sp>
        <p:nvSpPr>
          <p:cNvPr id="12" name="矩形 11"/>
          <p:cNvSpPr/>
          <p:nvPr/>
        </p:nvSpPr>
        <p:spPr>
          <a:xfrm>
            <a:off x="4614171" y="1273077"/>
            <a:ext cx="2249334" cy="400110"/>
          </a:xfrm>
          <a:prstGeom prst="rect">
            <a:avLst/>
          </a:prstGeom>
        </p:spPr>
        <p:txBody>
          <a:bodyPr wrap="none">
            <a:spAutoFit/>
          </a:bodyPr>
          <a:lstStyle/>
          <a:p>
            <a:r>
              <a:rPr lang="zh-CN" altLang="en-US" sz="2000" dirty="0">
                <a:solidFill>
                  <a:schemeClr val="tx1"/>
                </a:solidFill>
              </a:rPr>
              <a:t>第四步：状态编码</a:t>
            </a:r>
          </a:p>
        </p:txBody>
      </p:sp>
      <p:sp>
        <p:nvSpPr>
          <p:cNvPr id="14" name="矩形 13"/>
          <p:cNvSpPr/>
          <p:nvPr/>
        </p:nvSpPr>
        <p:spPr>
          <a:xfrm>
            <a:off x="4596056" y="1649646"/>
            <a:ext cx="4055919" cy="400110"/>
          </a:xfrm>
          <a:prstGeom prst="rect">
            <a:avLst/>
          </a:prstGeom>
        </p:spPr>
        <p:txBody>
          <a:bodyPr wrap="none">
            <a:spAutoFit/>
          </a:bodyPr>
          <a:lstStyle/>
          <a:p>
            <a:r>
              <a:rPr lang="zh-CN" altLang="en-US" sz="2000" dirty="0">
                <a:solidFill>
                  <a:schemeClr val="tx1"/>
                </a:solidFill>
              </a:rPr>
              <a:t>第五步：确定输出函数与激励函数</a:t>
            </a:r>
          </a:p>
        </p:txBody>
      </p:sp>
      <p:sp>
        <p:nvSpPr>
          <p:cNvPr id="16" name="矩形 15"/>
          <p:cNvSpPr/>
          <p:nvPr/>
        </p:nvSpPr>
        <p:spPr>
          <a:xfrm>
            <a:off x="6740208" y="2068850"/>
            <a:ext cx="1991251" cy="400110"/>
          </a:xfrm>
          <a:prstGeom prst="rect">
            <a:avLst/>
          </a:prstGeom>
        </p:spPr>
        <p:txBody>
          <a:bodyPr wrap="none">
            <a:spAutoFit/>
          </a:bodyPr>
          <a:lstStyle/>
          <a:p>
            <a:r>
              <a:rPr lang="zh-CN" altLang="en-US" sz="2000" dirty="0">
                <a:solidFill>
                  <a:schemeClr val="tx1"/>
                </a:solidFill>
              </a:rPr>
              <a:t>找出真值关系表</a:t>
            </a:r>
          </a:p>
        </p:txBody>
      </p:sp>
      <p:graphicFrame>
        <p:nvGraphicFramePr>
          <p:cNvPr id="17" name="表格 16"/>
          <p:cNvGraphicFramePr>
            <a:graphicFrameLocks noGrp="1"/>
          </p:cNvGraphicFramePr>
          <p:nvPr>
            <p:extLst>
              <p:ext uri="{D42A27DB-BD31-4B8C-83A1-F6EECF244321}">
                <p14:modId xmlns:p14="http://schemas.microsoft.com/office/powerpoint/2010/main" val="2224130221"/>
              </p:ext>
            </p:extLst>
          </p:nvPr>
        </p:nvGraphicFramePr>
        <p:xfrm>
          <a:off x="17421" y="2079618"/>
          <a:ext cx="5845409" cy="2926080"/>
        </p:xfrm>
        <a:graphic>
          <a:graphicData uri="http://schemas.openxmlformats.org/drawingml/2006/table">
            <a:tbl>
              <a:tblPr>
                <a:tableStyleId>{616DA210-FB5B-4158-B5E0-FEB733F419BA}</a:tableStyleId>
              </a:tblPr>
              <a:tblGrid>
                <a:gridCol w="1075091">
                  <a:extLst>
                    <a:ext uri="{9D8B030D-6E8A-4147-A177-3AD203B41FA5}">
                      <a16:colId xmlns:a16="http://schemas.microsoft.com/office/drawing/2014/main" val="20000"/>
                    </a:ext>
                  </a:extLst>
                </a:gridCol>
                <a:gridCol w="1260084">
                  <a:extLst>
                    <a:ext uri="{9D8B030D-6E8A-4147-A177-3AD203B41FA5}">
                      <a16:colId xmlns:a16="http://schemas.microsoft.com/office/drawing/2014/main" val="20001"/>
                    </a:ext>
                  </a:extLst>
                </a:gridCol>
                <a:gridCol w="1485099">
                  <a:extLst>
                    <a:ext uri="{9D8B030D-6E8A-4147-A177-3AD203B41FA5}">
                      <a16:colId xmlns:a16="http://schemas.microsoft.com/office/drawing/2014/main" val="20002"/>
                    </a:ext>
                  </a:extLst>
                </a:gridCol>
                <a:gridCol w="1305087">
                  <a:extLst>
                    <a:ext uri="{9D8B030D-6E8A-4147-A177-3AD203B41FA5}">
                      <a16:colId xmlns:a16="http://schemas.microsoft.com/office/drawing/2014/main" val="20003"/>
                    </a:ext>
                  </a:extLst>
                </a:gridCol>
                <a:gridCol w="720048">
                  <a:extLst>
                    <a:ext uri="{9D8B030D-6E8A-4147-A177-3AD203B41FA5}">
                      <a16:colId xmlns:a16="http://schemas.microsoft.com/office/drawing/2014/main" val="20004"/>
                    </a:ext>
                  </a:extLst>
                </a:gridCol>
              </a:tblGrid>
              <a:tr h="0">
                <a:tc>
                  <a:txBody>
                    <a:bodyPr/>
                    <a:lstStyle/>
                    <a:p>
                      <a:pPr algn="ctr"/>
                      <a:r>
                        <a:rPr lang="en-US" dirty="0"/>
                        <a:t>C（</a:t>
                      </a:r>
                      <a:r>
                        <a:rPr lang="zh-CN" altLang="en-US" dirty="0"/>
                        <a:t>条件）</a:t>
                      </a:r>
                    </a:p>
                  </a:txBody>
                  <a:tcPr anchor="ctr"/>
                </a:tc>
                <a:tc>
                  <a:txBody>
                    <a:bodyPr/>
                    <a:lstStyle/>
                    <a:p>
                      <a:pPr algn="ctr"/>
                      <a:r>
                        <a:rPr lang="en-US"/>
                        <a:t>PS（</a:t>
                      </a:r>
                      <a:r>
                        <a:rPr lang="zh-CN" altLang="en-US"/>
                        <a:t>现态）</a:t>
                      </a:r>
                    </a:p>
                  </a:txBody>
                  <a:tcPr anchor="ctr"/>
                </a:tc>
                <a:tc>
                  <a:txBody>
                    <a:bodyPr/>
                    <a:lstStyle/>
                    <a:p>
                      <a:pPr algn="ctr"/>
                      <a:r>
                        <a:rPr lang="en-US"/>
                        <a:t>NS（</a:t>
                      </a:r>
                      <a:r>
                        <a:rPr lang="zh-CN" altLang="en-US"/>
                        <a:t>次态）</a:t>
                      </a:r>
                    </a:p>
                  </a:txBody>
                  <a:tcPr anchor="ctr"/>
                </a:tc>
                <a:tc>
                  <a:txBody>
                    <a:bodyPr/>
                    <a:lstStyle/>
                    <a:p>
                      <a:pPr algn="ctr"/>
                      <a:r>
                        <a:rPr lang="zh-CN" altLang="en-US" b="1" dirty="0">
                          <a:solidFill>
                            <a:srgbClr val="FF0000"/>
                          </a:solidFill>
                        </a:rPr>
                        <a:t>激励</a:t>
                      </a:r>
                    </a:p>
                  </a:txBody>
                  <a:tcPr anchor="ctr"/>
                </a:tc>
                <a:tc>
                  <a:txBody>
                    <a:bodyPr/>
                    <a:lstStyle/>
                    <a:p>
                      <a:pPr algn="ctr"/>
                      <a:r>
                        <a:rPr lang="zh-CN" altLang="en-US"/>
                        <a:t>输出</a:t>
                      </a:r>
                    </a:p>
                  </a:txBody>
                  <a:tcPr anchor="ctr"/>
                </a:tc>
                <a:extLst>
                  <a:ext uri="{0D108BD9-81ED-4DB2-BD59-A6C34878D82A}">
                    <a16:rowId xmlns:a16="http://schemas.microsoft.com/office/drawing/2014/main" val="10000"/>
                  </a:ext>
                </a:extLst>
              </a:tr>
              <a:tr h="0">
                <a:tc>
                  <a:txBody>
                    <a:bodyPr/>
                    <a:lstStyle/>
                    <a:p>
                      <a:pPr algn="ctr"/>
                      <a:r>
                        <a:rPr lang="en-US"/>
                        <a:t>X</a:t>
                      </a:r>
                    </a:p>
                  </a:txBody>
                  <a:tcPr anchor="ctr"/>
                </a:tc>
                <a:tc>
                  <a:txBody>
                    <a:bodyPr/>
                    <a:lstStyle/>
                    <a:p>
                      <a:pPr algn="ctr"/>
                      <a:r>
                        <a:rPr lang="en-US"/>
                        <a:t>y</a:t>
                      </a:r>
                      <a:r>
                        <a:rPr lang="en-US" baseline="-25000"/>
                        <a:t>2</a:t>
                      </a:r>
                      <a:r>
                        <a:rPr lang="en-US" baseline="30000"/>
                        <a:t>n</a:t>
                      </a:r>
                      <a:r>
                        <a:rPr lang="en-US"/>
                        <a:t>y</a:t>
                      </a:r>
                      <a:r>
                        <a:rPr lang="en-US" baseline="-25000"/>
                        <a:t>1</a:t>
                      </a:r>
                      <a:r>
                        <a:rPr lang="en-US" baseline="30000"/>
                        <a:t>n</a:t>
                      </a:r>
                      <a:endParaRPr lang="en-US"/>
                    </a:p>
                  </a:txBody>
                  <a:tcPr anchor="ctr"/>
                </a:tc>
                <a:tc>
                  <a:txBody>
                    <a:bodyPr/>
                    <a:lstStyle/>
                    <a:p>
                      <a:pPr algn="ctr"/>
                      <a:r>
                        <a:rPr lang="en-US" dirty="0"/>
                        <a:t>y</a:t>
                      </a:r>
                      <a:r>
                        <a:rPr lang="en-US" baseline="-25000" dirty="0"/>
                        <a:t>2</a:t>
                      </a:r>
                      <a:r>
                        <a:rPr lang="en-US" baseline="30000" dirty="0"/>
                        <a:t>n+1</a:t>
                      </a:r>
                      <a:r>
                        <a:rPr lang="en-US" dirty="0"/>
                        <a:t>y</a:t>
                      </a:r>
                      <a:r>
                        <a:rPr lang="en-US" baseline="-25000" dirty="0"/>
                        <a:t>1</a:t>
                      </a:r>
                      <a:r>
                        <a:rPr lang="en-US" baseline="30000" dirty="0"/>
                        <a:t>n+1</a:t>
                      </a:r>
                      <a:endParaRPr lang="en-US" dirty="0"/>
                    </a:p>
                  </a:txBody>
                  <a:tcPr anchor="ctr"/>
                </a:tc>
                <a:tc>
                  <a:txBody>
                    <a:bodyPr/>
                    <a:lstStyle/>
                    <a:p>
                      <a:pPr algn="ctr"/>
                      <a:r>
                        <a:rPr lang="en-US" b="1" dirty="0">
                          <a:solidFill>
                            <a:srgbClr val="FF0000"/>
                          </a:solidFill>
                        </a:rPr>
                        <a:t>D</a:t>
                      </a:r>
                      <a:r>
                        <a:rPr lang="en-US" b="1" baseline="-25000" dirty="0">
                          <a:solidFill>
                            <a:srgbClr val="FF0000"/>
                          </a:solidFill>
                        </a:rPr>
                        <a:t>2</a:t>
                      </a:r>
                      <a:r>
                        <a:rPr lang="en-US" b="1" dirty="0">
                          <a:solidFill>
                            <a:srgbClr val="FF0000"/>
                          </a:solidFill>
                        </a:rPr>
                        <a:t>D</a:t>
                      </a:r>
                      <a:r>
                        <a:rPr lang="en-US" b="1" baseline="-25000" dirty="0">
                          <a:solidFill>
                            <a:srgbClr val="FF0000"/>
                          </a:solidFill>
                        </a:rPr>
                        <a:t>1</a:t>
                      </a:r>
                      <a:endParaRPr lang="en-US" b="1" dirty="0">
                        <a:solidFill>
                          <a:srgbClr val="FF0000"/>
                        </a:solidFill>
                      </a:endParaRPr>
                    </a:p>
                  </a:txBody>
                  <a:tcPr anchor="ctr"/>
                </a:tc>
                <a:tc>
                  <a:txBody>
                    <a:bodyPr/>
                    <a:lstStyle/>
                    <a:p>
                      <a:pPr algn="ctr"/>
                      <a:r>
                        <a:rPr lang="en-US"/>
                        <a:t>Z</a:t>
                      </a:r>
                    </a:p>
                  </a:txBody>
                  <a:tcPr anchor="ctr"/>
                </a:tc>
                <a:extLst>
                  <a:ext uri="{0D108BD9-81ED-4DB2-BD59-A6C34878D82A}">
                    <a16:rowId xmlns:a16="http://schemas.microsoft.com/office/drawing/2014/main" val="10001"/>
                  </a:ext>
                </a:extLst>
              </a:tr>
              <a:tr h="0">
                <a:tc>
                  <a:txBody>
                    <a:bodyPr/>
                    <a:lstStyle/>
                    <a:p>
                      <a:pPr algn="ctr"/>
                      <a:r>
                        <a:rPr lang="en-US" altLang="zh-CN"/>
                        <a:t>0</a:t>
                      </a:r>
                    </a:p>
                  </a:txBody>
                  <a:tcPr anchor="ctr"/>
                </a:tc>
                <a:tc>
                  <a:txBody>
                    <a:bodyPr/>
                    <a:lstStyle/>
                    <a:p>
                      <a:pPr algn="ctr"/>
                      <a:r>
                        <a:rPr lang="en-US" altLang="zh-CN"/>
                        <a:t>0 0</a:t>
                      </a:r>
                    </a:p>
                  </a:txBody>
                  <a:tcPr anchor="ctr"/>
                </a:tc>
                <a:tc>
                  <a:txBody>
                    <a:bodyPr/>
                    <a:lstStyle/>
                    <a:p>
                      <a:pPr algn="ctr"/>
                      <a:r>
                        <a:rPr lang="en-US" altLang="zh-CN" dirty="0"/>
                        <a:t>0    0</a:t>
                      </a:r>
                    </a:p>
                  </a:txBody>
                  <a:tcPr anchor="ctr"/>
                </a:tc>
                <a:tc>
                  <a:txBody>
                    <a:bodyPr/>
                    <a:lstStyle/>
                    <a:p>
                      <a:pPr algn="ctr"/>
                      <a:r>
                        <a:rPr lang="en-US" altLang="zh-CN" b="1" dirty="0">
                          <a:solidFill>
                            <a:srgbClr val="FF0000"/>
                          </a:solidFill>
                        </a:rPr>
                        <a:t>0  0 </a:t>
                      </a:r>
                    </a:p>
                  </a:txBody>
                  <a:tcPr anchor="ctr"/>
                </a:tc>
                <a:tc>
                  <a:txBody>
                    <a:bodyPr/>
                    <a:lstStyle/>
                    <a:p>
                      <a:pPr algn="ctr"/>
                      <a:r>
                        <a:rPr lang="en-US" altLang="zh-CN"/>
                        <a:t>0</a:t>
                      </a:r>
                    </a:p>
                  </a:txBody>
                  <a:tcPr anchor="ctr"/>
                </a:tc>
                <a:extLst>
                  <a:ext uri="{0D108BD9-81ED-4DB2-BD59-A6C34878D82A}">
                    <a16:rowId xmlns:a16="http://schemas.microsoft.com/office/drawing/2014/main" val="10002"/>
                  </a:ext>
                </a:extLst>
              </a:tr>
              <a:tr h="0">
                <a:tc>
                  <a:txBody>
                    <a:bodyPr/>
                    <a:lstStyle/>
                    <a:p>
                      <a:pPr algn="ctr"/>
                      <a:r>
                        <a:rPr lang="en-US" altLang="zh-CN"/>
                        <a:t>0</a:t>
                      </a:r>
                    </a:p>
                  </a:txBody>
                  <a:tcPr anchor="ctr"/>
                </a:tc>
                <a:tc>
                  <a:txBody>
                    <a:bodyPr/>
                    <a:lstStyle/>
                    <a:p>
                      <a:pPr algn="ctr"/>
                      <a:r>
                        <a:rPr lang="en-US" altLang="zh-CN"/>
                        <a:t>1 0</a:t>
                      </a:r>
                    </a:p>
                  </a:txBody>
                  <a:tcPr anchor="ctr"/>
                </a:tc>
                <a:tc>
                  <a:txBody>
                    <a:bodyPr/>
                    <a:lstStyle/>
                    <a:p>
                      <a:pPr algn="ctr"/>
                      <a:r>
                        <a:rPr lang="en-US" altLang="zh-CN"/>
                        <a:t>0    0</a:t>
                      </a:r>
                    </a:p>
                  </a:txBody>
                  <a:tcPr anchor="ctr"/>
                </a:tc>
                <a:tc>
                  <a:txBody>
                    <a:bodyPr/>
                    <a:lstStyle/>
                    <a:p>
                      <a:pPr algn="ctr"/>
                      <a:r>
                        <a:rPr lang="en-US" altLang="zh-CN" b="1" dirty="0">
                          <a:solidFill>
                            <a:srgbClr val="FF0000"/>
                          </a:solidFill>
                        </a:rPr>
                        <a:t>0  0 </a:t>
                      </a:r>
                    </a:p>
                  </a:txBody>
                  <a:tcPr anchor="ctr"/>
                </a:tc>
                <a:tc>
                  <a:txBody>
                    <a:bodyPr/>
                    <a:lstStyle/>
                    <a:p>
                      <a:pPr algn="ctr"/>
                      <a:r>
                        <a:rPr lang="en-US" altLang="zh-CN"/>
                        <a:t>0</a:t>
                      </a:r>
                    </a:p>
                  </a:txBody>
                  <a:tcPr anchor="ctr"/>
                </a:tc>
                <a:extLst>
                  <a:ext uri="{0D108BD9-81ED-4DB2-BD59-A6C34878D82A}">
                    <a16:rowId xmlns:a16="http://schemas.microsoft.com/office/drawing/2014/main" val="10003"/>
                  </a:ext>
                </a:extLst>
              </a:tr>
              <a:tr h="0">
                <a:tc>
                  <a:txBody>
                    <a:bodyPr/>
                    <a:lstStyle/>
                    <a:p>
                      <a:pPr algn="ctr"/>
                      <a:r>
                        <a:rPr lang="en-US" altLang="zh-CN"/>
                        <a:t>0</a:t>
                      </a:r>
                    </a:p>
                  </a:txBody>
                  <a:tcPr anchor="ctr"/>
                </a:tc>
                <a:tc>
                  <a:txBody>
                    <a:bodyPr/>
                    <a:lstStyle/>
                    <a:p>
                      <a:pPr algn="ctr"/>
                      <a:r>
                        <a:rPr lang="en-US" altLang="zh-CN"/>
                        <a:t>1 1</a:t>
                      </a:r>
                    </a:p>
                  </a:txBody>
                  <a:tcPr anchor="ctr"/>
                </a:tc>
                <a:tc>
                  <a:txBody>
                    <a:bodyPr/>
                    <a:lstStyle/>
                    <a:p>
                      <a:pPr algn="ctr"/>
                      <a:r>
                        <a:rPr lang="en-US" altLang="zh-CN"/>
                        <a:t>0    0</a:t>
                      </a:r>
                    </a:p>
                  </a:txBody>
                  <a:tcPr anchor="ctr"/>
                </a:tc>
                <a:tc>
                  <a:txBody>
                    <a:bodyPr/>
                    <a:lstStyle/>
                    <a:p>
                      <a:pPr algn="ctr"/>
                      <a:r>
                        <a:rPr lang="en-US" altLang="zh-CN" b="1" dirty="0">
                          <a:solidFill>
                            <a:srgbClr val="FF0000"/>
                          </a:solidFill>
                        </a:rPr>
                        <a:t>0  0 </a:t>
                      </a:r>
                    </a:p>
                  </a:txBody>
                  <a:tcPr anchor="ctr"/>
                </a:tc>
                <a:tc>
                  <a:txBody>
                    <a:bodyPr/>
                    <a:lstStyle/>
                    <a:p>
                      <a:pPr algn="ctr"/>
                      <a:r>
                        <a:rPr lang="en-US" altLang="zh-CN"/>
                        <a:t>1</a:t>
                      </a:r>
                    </a:p>
                  </a:txBody>
                  <a:tcPr anchor="ctr"/>
                </a:tc>
                <a:extLst>
                  <a:ext uri="{0D108BD9-81ED-4DB2-BD59-A6C34878D82A}">
                    <a16:rowId xmlns:a16="http://schemas.microsoft.com/office/drawing/2014/main" val="10004"/>
                  </a:ext>
                </a:extLst>
              </a:tr>
              <a:tr h="0">
                <a:tc>
                  <a:txBody>
                    <a:bodyPr/>
                    <a:lstStyle/>
                    <a:p>
                      <a:pPr algn="ctr"/>
                      <a:r>
                        <a:rPr lang="en-US" altLang="zh-CN"/>
                        <a:t>1</a:t>
                      </a:r>
                    </a:p>
                  </a:txBody>
                  <a:tcPr anchor="ctr"/>
                </a:tc>
                <a:tc>
                  <a:txBody>
                    <a:bodyPr/>
                    <a:lstStyle/>
                    <a:p>
                      <a:pPr algn="ctr"/>
                      <a:r>
                        <a:rPr lang="en-US" altLang="zh-CN"/>
                        <a:t>0 0</a:t>
                      </a:r>
                    </a:p>
                  </a:txBody>
                  <a:tcPr anchor="ctr"/>
                </a:tc>
                <a:tc>
                  <a:txBody>
                    <a:bodyPr/>
                    <a:lstStyle/>
                    <a:p>
                      <a:pPr algn="ctr"/>
                      <a:r>
                        <a:rPr lang="en-US" altLang="zh-CN"/>
                        <a:t>1    0</a:t>
                      </a:r>
                    </a:p>
                  </a:txBody>
                  <a:tcPr anchor="ctr"/>
                </a:tc>
                <a:tc>
                  <a:txBody>
                    <a:bodyPr/>
                    <a:lstStyle/>
                    <a:p>
                      <a:pPr algn="ctr"/>
                      <a:r>
                        <a:rPr lang="en-US" altLang="zh-CN" b="1" dirty="0">
                          <a:solidFill>
                            <a:srgbClr val="FF0000"/>
                          </a:solidFill>
                        </a:rPr>
                        <a:t>1  0 </a:t>
                      </a:r>
                    </a:p>
                  </a:txBody>
                  <a:tcPr anchor="ctr"/>
                </a:tc>
                <a:tc>
                  <a:txBody>
                    <a:bodyPr/>
                    <a:lstStyle/>
                    <a:p>
                      <a:pPr algn="ctr"/>
                      <a:r>
                        <a:rPr lang="en-US" altLang="zh-CN"/>
                        <a:t>0</a:t>
                      </a:r>
                    </a:p>
                  </a:txBody>
                  <a:tcPr anchor="ctr"/>
                </a:tc>
                <a:extLst>
                  <a:ext uri="{0D108BD9-81ED-4DB2-BD59-A6C34878D82A}">
                    <a16:rowId xmlns:a16="http://schemas.microsoft.com/office/drawing/2014/main" val="10005"/>
                  </a:ext>
                </a:extLst>
              </a:tr>
              <a:tr h="0">
                <a:tc>
                  <a:txBody>
                    <a:bodyPr/>
                    <a:lstStyle/>
                    <a:p>
                      <a:pPr algn="ctr"/>
                      <a:r>
                        <a:rPr lang="en-US" altLang="zh-CN"/>
                        <a:t>1</a:t>
                      </a:r>
                    </a:p>
                  </a:txBody>
                  <a:tcPr anchor="ctr"/>
                </a:tc>
                <a:tc>
                  <a:txBody>
                    <a:bodyPr/>
                    <a:lstStyle/>
                    <a:p>
                      <a:pPr algn="ctr"/>
                      <a:r>
                        <a:rPr lang="en-US" altLang="zh-CN"/>
                        <a:t>1 0</a:t>
                      </a:r>
                    </a:p>
                  </a:txBody>
                  <a:tcPr anchor="ctr"/>
                </a:tc>
                <a:tc>
                  <a:txBody>
                    <a:bodyPr/>
                    <a:lstStyle/>
                    <a:p>
                      <a:pPr algn="ctr"/>
                      <a:r>
                        <a:rPr lang="en-US" altLang="zh-CN"/>
                        <a:t>1    1</a:t>
                      </a:r>
                    </a:p>
                  </a:txBody>
                  <a:tcPr anchor="ctr"/>
                </a:tc>
                <a:tc>
                  <a:txBody>
                    <a:bodyPr/>
                    <a:lstStyle/>
                    <a:p>
                      <a:pPr algn="ctr"/>
                      <a:r>
                        <a:rPr lang="en-US" altLang="zh-CN" b="1" dirty="0">
                          <a:solidFill>
                            <a:srgbClr val="FF0000"/>
                          </a:solidFill>
                        </a:rPr>
                        <a:t>1  1 </a:t>
                      </a:r>
                    </a:p>
                  </a:txBody>
                  <a:tcPr anchor="ctr"/>
                </a:tc>
                <a:tc>
                  <a:txBody>
                    <a:bodyPr/>
                    <a:lstStyle/>
                    <a:p>
                      <a:pPr algn="ctr"/>
                      <a:r>
                        <a:rPr lang="en-US" altLang="zh-CN"/>
                        <a:t>0</a:t>
                      </a:r>
                    </a:p>
                  </a:txBody>
                  <a:tcPr anchor="ctr"/>
                </a:tc>
                <a:extLst>
                  <a:ext uri="{0D108BD9-81ED-4DB2-BD59-A6C34878D82A}">
                    <a16:rowId xmlns:a16="http://schemas.microsoft.com/office/drawing/2014/main" val="10006"/>
                  </a:ext>
                </a:extLst>
              </a:tr>
              <a:tr h="0">
                <a:tc>
                  <a:txBody>
                    <a:bodyPr/>
                    <a:lstStyle/>
                    <a:p>
                      <a:pPr algn="ctr"/>
                      <a:r>
                        <a:rPr lang="en-US" altLang="zh-CN"/>
                        <a:t>1</a:t>
                      </a:r>
                    </a:p>
                  </a:txBody>
                  <a:tcPr anchor="ctr"/>
                </a:tc>
                <a:tc>
                  <a:txBody>
                    <a:bodyPr/>
                    <a:lstStyle/>
                    <a:p>
                      <a:pPr algn="ctr"/>
                      <a:r>
                        <a:rPr lang="en-US" altLang="zh-CN"/>
                        <a:t>1 1</a:t>
                      </a:r>
                    </a:p>
                  </a:txBody>
                  <a:tcPr anchor="ctr"/>
                </a:tc>
                <a:tc>
                  <a:txBody>
                    <a:bodyPr/>
                    <a:lstStyle/>
                    <a:p>
                      <a:pPr algn="ctr"/>
                      <a:r>
                        <a:rPr lang="en-US" altLang="zh-CN"/>
                        <a:t>1    1</a:t>
                      </a:r>
                    </a:p>
                  </a:txBody>
                  <a:tcPr anchor="ctr"/>
                </a:tc>
                <a:tc>
                  <a:txBody>
                    <a:bodyPr/>
                    <a:lstStyle/>
                    <a:p>
                      <a:pPr algn="ctr"/>
                      <a:r>
                        <a:rPr lang="en-US" altLang="zh-CN" b="1" dirty="0">
                          <a:solidFill>
                            <a:srgbClr val="FF0000"/>
                          </a:solidFill>
                        </a:rPr>
                        <a:t>1  1</a:t>
                      </a:r>
                    </a:p>
                  </a:txBody>
                  <a:tcPr anchor="ctr"/>
                </a:tc>
                <a:tc>
                  <a:txBody>
                    <a:bodyPr/>
                    <a:lstStyle/>
                    <a:p>
                      <a:pPr algn="ctr"/>
                      <a:r>
                        <a:rPr lang="en-US" altLang="zh-CN" dirty="0"/>
                        <a:t>0</a:t>
                      </a:r>
                    </a:p>
                  </a:txBody>
                  <a:tcPr anchor="ctr"/>
                </a:tc>
                <a:extLst>
                  <a:ext uri="{0D108BD9-81ED-4DB2-BD59-A6C34878D82A}">
                    <a16:rowId xmlns:a16="http://schemas.microsoft.com/office/drawing/2014/main" val="10007"/>
                  </a:ext>
                </a:extLst>
              </a:tr>
            </a:tbl>
          </a:graphicData>
        </a:graphic>
      </p:graphicFrame>
      <p:sp>
        <p:nvSpPr>
          <p:cNvPr id="18" name="矩形 17"/>
          <p:cNvSpPr/>
          <p:nvPr/>
        </p:nvSpPr>
        <p:spPr>
          <a:xfrm>
            <a:off x="6096019" y="2567023"/>
            <a:ext cx="2816332" cy="1200329"/>
          </a:xfrm>
          <a:prstGeom prst="rect">
            <a:avLst/>
          </a:prstGeom>
        </p:spPr>
        <p:txBody>
          <a:bodyPr wrap="square">
            <a:spAutoFit/>
          </a:bodyPr>
          <a:lstStyle/>
          <a:p>
            <a:r>
              <a:rPr lang="zh-CN" altLang="en-US" dirty="0">
                <a:solidFill>
                  <a:schemeClr val="tx1"/>
                </a:solidFill>
              </a:rPr>
              <a:t>根据上表，用</a:t>
            </a:r>
            <a:r>
              <a:rPr lang="en-US" altLang="zh-CN" dirty="0">
                <a:solidFill>
                  <a:schemeClr val="tx1"/>
                </a:solidFill>
              </a:rPr>
              <a:t>PS</a:t>
            </a:r>
            <a:r>
              <a:rPr lang="zh-CN" altLang="en-US" dirty="0">
                <a:solidFill>
                  <a:schemeClr val="tx1"/>
                </a:solidFill>
              </a:rPr>
              <a:t>表示现态，</a:t>
            </a:r>
            <a:r>
              <a:rPr lang="en-US" altLang="zh-CN" dirty="0">
                <a:solidFill>
                  <a:schemeClr val="tx1"/>
                </a:solidFill>
              </a:rPr>
              <a:t>NS</a:t>
            </a:r>
            <a:r>
              <a:rPr lang="zh-CN" altLang="en-US" dirty="0">
                <a:solidFill>
                  <a:schemeClr val="tx1"/>
                </a:solidFill>
              </a:rPr>
              <a:t>表示次态，</a:t>
            </a:r>
            <a:r>
              <a:rPr lang="en-US" altLang="zh-CN" dirty="0">
                <a:solidFill>
                  <a:schemeClr val="tx1"/>
                </a:solidFill>
              </a:rPr>
              <a:t>C</a:t>
            </a:r>
            <a:r>
              <a:rPr lang="zh-CN" altLang="en-US" dirty="0">
                <a:solidFill>
                  <a:schemeClr val="tx1"/>
                </a:solidFill>
              </a:rPr>
              <a:t>表示输入条件，我们可得到一个重要的设计公式：</a:t>
            </a:r>
          </a:p>
        </p:txBody>
      </p:sp>
      <p:graphicFrame>
        <p:nvGraphicFramePr>
          <p:cNvPr id="19" name="对象 18"/>
          <p:cNvGraphicFramePr>
            <a:graphicFrameLocks noChangeAspect="1"/>
          </p:cNvGraphicFramePr>
          <p:nvPr>
            <p:extLst>
              <p:ext uri="{D42A27DB-BD31-4B8C-83A1-F6EECF244321}">
                <p14:modId xmlns:p14="http://schemas.microsoft.com/office/powerpoint/2010/main" val="677342923"/>
              </p:ext>
            </p:extLst>
          </p:nvPr>
        </p:nvGraphicFramePr>
        <p:xfrm>
          <a:off x="6628455" y="3767352"/>
          <a:ext cx="1751460" cy="398059"/>
        </p:xfrm>
        <a:graphic>
          <a:graphicData uri="http://schemas.openxmlformats.org/presentationml/2006/ole">
            <mc:AlternateContent xmlns:mc="http://schemas.openxmlformats.org/markup-compatibility/2006">
              <mc:Choice xmlns:v="urn:schemas-microsoft-com:vml" Requires="v">
                <p:oleObj spid="_x0000_s178482" name="Equation" r:id="rId3" imgW="838080" imgH="190440" progId="Equation.DSMT4">
                  <p:embed/>
                </p:oleObj>
              </mc:Choice>
              <mc:Fallback>
                <p:oleObj name="Equation" r:id="rId3" imgW="838080" imgH="190440" progId="Equation.DSMT4">
                  <p:embed/>
                  <p:pic>
                    <p:nvPicPr>
                      <p:cNvPr id="0" name=""/>
                      <p:cNvPicPr/>
                      <p:nvPr/>
                    </p:nvPicPr>
                    <p:blipFill>
                      <a:blip r:embed="rId4"/>
                      <a:stretch>
                        <a:fillRect/>
                      </a:stretch>
                    </p:blipFill>
                    <p:spPr>
                      <a:xfrm>
                        <a:off x="6628455" y="3767352"/>
                        <a:ext cx="1751460" cy="398059"/>
                      </a:xfrm>
                      <a:prstGeom prst="rect">
                        <a:avLst/>
                      </a:prstGeom>
                    </p:spPr>
                  </p:pic>
                </p:oleObj>
              </mc:Fallback>
            </mc:AlternateContent>
          </a:graphicData>
        </a:graphic>
      </p:graphicFrame>
      <p:sp>
        <p:nvSpPr>
          <p:cNvPr id="20" name="矩形 19"/>
          <p:cNvSpPr/>
          <p:nvPr/>
        </p:nvSpPr>
        <p:spPr>
          <a:xfrm>
            <a:off x="6267859" y="4281988"/>
            <a:ext cx="2816332" cy="1477328"/>
          </a:xfrm>
          <a:prstGeom prst="rect">
            <a:avLst/>
          </a:prstGeom>
        </p:spPr>
        <p:txBody>
          <a:bodyPr wrap="square">
            <a:spAutoFit/>
          </a:bodyPr>
          <a:lstStyle/>
          <a:p>
            <a:r>
              <a:rPr lang="zh-CN" altLang="en-US" dirty="0">
                <a:solidFill>
                  <a:schemeClr val="tx1"/>
                </a:solidFill>
              </a:rPr>
              <a:t>该公式说明，</a:t>
            </a:r>
            <a:r>
              <a:rPr lang="zh-CN" altLang="en-US" dirty="0">
                <a:solidFill>
                  <a:srgbClr val="FF0000"/>
                </a:solidFill>
              </a:rPr>
              <a:t>次态</a:t>
            </a:r>
            <a:r>
              <a:rPr lang="en-US" altLang="zh-CN" dirty="0">
                <a:solidFill>
                  <a:srgbClr val="FF0000"/>
                </a:solidFill>
              </a:rPr>
              <a:t>NS</a:t>
            </a:r>
            <a:r>
              <a:rPr lang="zh-CN" altLang="en-US" dirty="0">
                <a:solidFill>
                  <a:srgbClr val="FF0000"/>
                </a:solidFill>
              </a:rPr>
              <a:t>为逻辑“</a:t>
            </a:r>
            <a:r>
              <a:rPr lang="en-US" altLang="zh-CN" dirty="0">
                <a:solidFill>
                  <a:srgbClr val="FF0000"/>
                </a:solidFill>
              </a:rPr>
              <a:t>1”</a:t>
            </a:r>
            <a:r>
              <a:rPr lang="zh-CN" altLang="en-US" dirty="0">
                <a:solidFill>
                  <a:srgbClr val="FF0000"/>
                </a:solidFill>
              </a:rPr>
              <a:t>的各种情况都要考虑，按每一种对应的</a:t>
            </a:r>
            <a:r>
              <a:rPr lang="en-US" altLang="zh-CN" dirty="0">
                <a:solidFill>
                  <a:srgbClr val="FF0000"/>
                </a:solidFill>
              </a:rPr>
              <a:t>PS</a:t>
            </a:r>
            <a:r>
              <a:rPr lang="zh-CN" altLang="en-US" dirty="0">
                <a:solidFill>
                  <a:srgbClr val="FF0000"/>
                </a:solidFill>
              </a:rPr>
              <a:t>状态与输入条件</a:t>
            </a:r>
            <a:r>
              <a:rPr lang="en-US" altLang="zh-CN" dirty="0">
                <a:solidFill>
                  <a:srgbClr val="FF0000"/>
                </a:solidFill>
              </a:rPr>
              <a:t>C</a:t>
            </a:r>
            <a:r>
              <a:rPr lang="zh-CN" altLang="en-US" dirty="0">
                <a:solidFill>
                  <a:srgbClr val="FF0000"/>
                </a:solidFill>
              </a:rPr>
              <a:t>先相“与”，然后再相“或”</a:t>
            </a:r>
            <a:r>
              <a:rPr lang="zh-CN" altLang="en-US" dirty="0">
                <a:solidFill>
                  <a:schemeClr val="tx1"/>
                </a:solidFill>
              </a:rPr>
              <a:t>。</a:t>
            </a:r>
          </a:p>
        </p:txBody>
      </p:sp>
      <p:sp>
        <p:nvSpPr>
          <p:cNvPr id="21" name="矩形 20"/>
          <p:cNvSpPr/>
          <p:nvPr/>
        </p:nvSpPr>
        <p:spPr>
          <a:xfrm>
            <a:off x="179617" y="5139114"/>
            <a:ext cx="6175045" cy="646331"/>
          </a:xfrm>
          <a:prstGeom prst="rect">
            <a:avLst/>
          </a:prstGeom>
        </p:spPr>
        <p:txBody>
          <a:bodyPr wrap="square">
            <a:spAutoFit/>
          </a:bodyPr>
          <a:lstStyle/>
          <a:p>
            <a:r>
              <a:rPr lang="zh-CN" altLang="en-US" dirty="0">
                <a:solidFill>
                  <a:schemeClr val="tx1"/>
                </a:solidFill>
              </a:rPr>
              <a:t>例如</a:t>
            </a:r>
            <a:r>
              <a:rPr lang="en-US" altLang="zh-CN" dirty="0">
                <a:solidFill>
                  <a:schemeClr val="tx1"/>
                </a:solidFill>
              </a:rPr>
              <a:t>y</a:t>
            </a:r>
            <a:r>
              <a:rPr lang="en-US" altLang="zh-CN" baseline="-25000" dirty="0">
                <a:solidFill>
                  <a:schemeClr val="tx1"/>
                </a:solidFill>
              </a:rPr>
              <a:t>2</a:t>
            </a:r>
            <a:r>
              <a:rPr lang="en-US" altLang="zh-CN" baseline="30000" dirty="0">
                <a:solidFill>
                  <a:schemeClr val="tx1"/>
                </a:solidFill>
              </a:rPr>
              <a:t>n+1</a:t>
            </a:r>
            <a:r>
              <a:rPr lang="en-US" altLang="zh-CN" dirty="0">
                <a:solidFill>
                  <a:schemeClr val="tx1"/>
                </a:solidFill>
              </a:rPr>
              <a:t>=1</a:t>
            </a:r>
            <a:r>
              <a:rPr lang="zh-CN" altLang="en-US" dirty="0">
                <a:solidFill>
                  <a:schemeClr val="tx1"/>
                </a:solidFill>
              </a:rPr>
              <a:t>有</a:t>
            </a:r>
            <a:r>
              <a:rPr lang="en-US" altLang="zh-CN" dirty="0">
                <a:solidFill>
                  <a:schemeClr val="tx1"/>
                </a:solidFill>
              </a:rPr>
              <a:t>3</a:t>
            </a:r>
            <a:r>
              <a:rPr lang="zh-CN" altLang="en-US" dirty="0">
                <a:solidFill>
                  <a:schemeClr val="tx1"/>
                </a:solidFill>
              </a:rPr>
              <a:t>项，</a:t>
            </a:r>
            <a:r>
              <a:rPr lang="en-US" altLang="zh-CN" dirty="0">
                <a:solidFill>
                  <a:schemeClr val="tx1"/>
                </a:solidFill>
              </a:rPr>
              <a:t>y</a:t>
            </a:r>
            <a:r>
              <a:rPr lang="en-US" altLang="zh-CN" baseline="-25000" dirty="0">
                <a:solidFill>
                  <a:schemeClr val="tx1"/>
                </a:solidFill>
              </a:rPr>
              <a:t>1</a:t>
            </a:r>
            <a:r>
              <a:rPr lang="en-US" altLang="zh-CN" baseline="30000" dirty="0">
                <a:solidFill>
                  <a:schemeClr val="tx1"/>
                </a:solidFill>
              </a:rPr>
              <a:t>n+1</a:t>
            </a:r>
            <a:r>
              <a:rPr lang="en-US" altLang="zh-CN" dirty="0">
                <a:solidFill>
                  <a:schemeClr val="tx1"/>
                </a:solidFill>
              </a:rPr>
              <a:t>=1</a:t>
            </a:r>
            <a:r>
              <a:rPr lang="zh-CN" altLang="en-US" dirty="0">
                <a:solidFill>
                  <a:schemeClr val="tx1"/>
                </a:solidFill>
              </a:rPr>
              <a:t>有</a:t>
            </a:r>
            <a:r>
              <a:rPr lang="en-US" altLang="zh-CN" dirty="0">
                <a:solidFill>
                  <a:schemeClr val="tx1"/>
                </a:solidFill>
              </a:rPr>
              <a:t>2</a:t>
            </a:r>
            <a:r>
              <a:rPr lang="zh-CN" altLang="en-US" dirty="0">
                <a:solidFill>
                  <a:schemeClr val="tx1"/>
                </a:solidFill>
              </a:rPr>
              <a:t>项，由此可得到次态激励表达式如下：</a:t>
            </a:r>
          </a:p>
        </p:txBody>
      </p:sp>
      <p:pic>
        <p:nvPicPr>
          <p:cNvPr id="22" name="Picture 2" descr="C:\RS_北邮事务\数字逻辑教学\CDISO\数字逻辑_电子教案Web\立体化课件第四版\数字逻辑\pic\chapters\0307_exs1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96" y="5523472"/>
            <a:ext cx="5355411" cy="114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3468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6434125"/>
            <a:ext cx="9144000" cy="388120"/>
          </a:xfrm>
        </p:spPr>
        <p:style>
          <a:lnRef idx="2">
            <a:schemeClr val="accent3"/>
          </a:lnRef>
          <a:fillRef idx="1">
            <a:schemeClr val="lt1"/>
          </a:fillRef>
          <a:effectRef idx="0">
            <a:schemeClr val="accent3"/>
          </a:effectRef>
          <a:fontRef idx="minor">
            <a:schemeClr val="dk1"/>
          </a:fontRef>
        </p:style>
        <p:txBody>
          <a:bodyPr/>
          <a:lstStyle/>
          <a:p>
            <a:r>
              <a:rPr lang="en-US" altLang="zh-CN" dirty="0"/>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sp>
        <p:nvSpPr>
          <p:cNvPr id="5" name="内容占位符 4"/>
          <p:cNvSpPr>
            <a:spLocks noGrp="1"/>
          </p:cNvSpPr>
          <p:nvPr>
            <p:ph idx="1"/>
          </p:nvPr>
        </p:nvSpPr>
        <p:spPr>
          <a:xfrm>
            <a:off x="13074" y="419606"/>
            <a:ext cx="8690747" cy="5730789"/>
          </a:xfrm>
        </p:spPr>
        <p:txBody>
          <a:bodyPr/>
          <a:lstStyle/>
          <a:p>
            <a:r>
              <a:rPr kumimoji="1" lang="zh-CN" altLang="en-US" sz="2400" dirty="0"/>
              <a:t>同步时序逻辑设计：</a:t>
            </a:r>
            <a:endParaRPr kumimoji="1" lang="en-US" altLang="zh-CN" sz="2400" dirty="0"/>
          </a:p>
        </p:txBody>
      </p:sp>
      <p:sp>
        <p:nvSpPr>
          <p:cNvPr id="2" name="矩形 1"/>
          <p:cNvSpPr/>
          <p:nvPr/>
        </p:nvSpPr>
        <p:spPr>
          <a:xfrm>
            <a:off x="1290605" y="862066"/>
            <a:ext cx="3142446" cy="1200329"/>
          </a:xfrm>
          <a:prstGeom prst="rect">
            <a:avLst/>
          </a:prstGeom>
        </p:spPr>
        <p:txBody>
          <a:bodyPr wrap="square">
            <a:spAutoFit/>
          </a:bodyPr>
          <a:lstStyle/>
          <a:p>
            <a:r>
              <a:rPr lang="zh-CN" altLang="en-US" dirty="0">
                <a:solidFill>
                  <a:schemeClr val="tx1"/>
                </a:solidFill>
              </a:rPr>
              <a:t>用与非门和</a:t>
            </a:r>
            <a:r>
              <a:rPr lang="en-US" altLang="zh-CN" dirty="0">
                <a:solidFill>
                  <a:schemeClr val="tx1"/>
                </a:solidFill>
              </a:rPr>
              <a:t>D</a:t>
            </a:r>
            <a:r>
              <a:rPr lang="zh-CN" altLang="en-US" dirty="0">
                <a:solidFill>
                  <a:schemeClr val="tx1"/>
                </a:solidFill>
              </a:rPr>
              <a:t>触发器设计一个同步时序逻辑电路，以检测输入的信号序列是否为连续的“１１０”。</a:t>
            </a:r>
          </a:p>
        </p:txBody>
      </p:sp>
      <p:grpSp>
        <p:nvGrpSpPr>
          <p:cNvPr id="7" name="Group 84"/>
          <p:cNvGrpSpPr>
            <a:grpSpLocks/>
          </p:cNvGrpSpPr>
          <p:nvPr/>
        </p:nvGrpSpPr>
        <p:grpSpPr bwMode="auto">
          <a:xfrm>
            <a:off x="223805" y="1120531"/>
            <a:ext cx="1066800" cy="406400"/>
            <a:chOff x="240" y="480"/>
            <a:chExt cx="1488" cy="256"/>
          </a:xfrm>
        </p:grpSpPr>
        <p:sp>
          <p:nvSpPr>
            <p:cNvPr id="8"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1</a:t>
              </a:r>
            </a:p>
          </p:txBody>
        </p:sp>
        <p:sp>
          <p:nvSpPr>
            <p:cNvPr id="9"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3" name="矩形 2"/>
          <p:cNvSpPr/>
          <p:nvPr/>
        </p:nvSpPr>
        <p:spPr>
          <a:xfrm>
            <a:off x="4563935" y="519374"/>
            <a:ext cx="3539752" cy="400110"/>
          </a:xfrm>
          <a:prstGeom prst="rect">
            <a:avLst/>
          </a:prstGeom>
        </p:spPr>
        <p:txBody>
          <a:bodyPr wrap="none">
            <a:spAutoFit/>
          </a:bodyPr>
          <a:lstStyle/>
          <a:p>
            <a:r>
              <a:rPr lang="zh-CN" altLang="en-US" sz="2000" dirty="0">
                <a:solidFill>
                  <a:schemeClr val="tx1"/>
                </a:solidFill>
              </a:rPr>
              <a:t>解：第二步：建立原始状态表</a:t>
            </a:r>
          </a:p>
        </p:txBody>
      </p:sp>
      <p:sp>
        <p:nvSpPr>
          <p:cNvPr id="11" name="矩形 10"/>
          <p:cNvSpPr/>
          <p:nvPr/>
        </p:nvSpPr>
        <p:spPr>
          <a:xfrm>
            <a:off x="4545627" y="888706"/>
            <a:ext cx="4055919" cy="400110"/>
          </a:xfrm>
          <a:prstGeom prst="rect">
            <a:avLst/>
          </a:prstGeom>
        </p:spPr>
        <p:txBody>
          <a:bodyPr wrap="none">
            <a:spAutoFit/>
          </a:bodyPr>
          <a:lstStyle/>
          <a:p>
            <a:r>
              <a:rPr lang="zh-CN" altLang="en-US" sz="2000" dirty="0">
                <a:solidFill>
                  <a:schemeClr val="tx1"/>
                </a:solidFill>
              </a:rPr>
              <a:t>第三步：建立最简状态表及状态图</a:t>
            </a:r>
          </a:p>
        </p:txBody>
      </p:sp>
      <p:sp>
        <p:nvSpPr>
          <p:cNvPr id="12" name="矩形 11"/>
          <p:cNvSpPr/>
          <p:nvPr/>
        </p:nvSpPr>
        <p:spPr>
          <a:xfrm>
            <a:off x="4593320" y="1289966"/>
            <a:ext cx="2249334" cy="400110"/>
          </a:xfrm>
          <a:prstGeom prst="rect">
            <a:avLst/>
          </a:prstGeom>
        </p:spPr>
        <p:txBody>
          <a:bodyPr wrap="none">
            <a:spAutoFit/>
          </a:bodyPr>
          <a:lstStyle/>
          <a:p>
            <a:r>
              <a:rPr lang="zh-CN" altLang="en-US" sz="2000" dirty="0">
                <a:solidFill>
                  <a:schemeClr val="tx1"/>
                </a:solidFill>
              </a:rPr>
              <a:t>第四步：状态编码</a:t>
            </a:r>
          </a:p>
        </p:txBody>
      </p:sp>
      <p:sp>
        <p:nvSpPr>
          <p:cNvPr id="14" name="矩形 13"/>
          <p:cNvSpPr/>
          <p:nvPr/>
        </p:nvSpPr>
        <p:spPr>
          <a:xfrm>
            <a:off x="4575205" y="1666535"/>
            <a:ext cx="4055919" cy="400110"/>
          </a:xfrm>
          <a:prstGeom prst="rect">
            <a:avLst/>
          </a:prstGeom>
        </p:spPr>
        <p:txBody>
          <a:bodyPr wrap="none">
            <a:spAutoFit/>
          </a:bodyPr>
          <a:lstStyle/>
          <a:p>
            <a:r>
              <a:rPr lang="zh-CN" altLang="en-US" sz="2000" dirty="0">
                <a:solidFill>
                  <a:schemeClr val="tx1"/>
                </a:solidFill>
              </a:rPr>
              <a:t>第五步：确定输出函数与激励函数</a:t>
            </a:r>
          </a:p>
        </p:txBody>
      </p:sp>
      <p:sp>
        <p:nvSpPr>
          <p:cNvPr id="10" name="矩形 9"/>
          <p:cNvSpPr/>
          <p:nvPr/>
        </p:nvSpPr>
        <p:spPr>
          <a:xfrm>
            <a:off x="207044" y="2287056"/>
            <a:ext cx="8214513" cy="369332"/>
          </a:xfrm>
          <a:prstGeom prst="rect">
            <a:avLst/>
          </a:prstGeom>
        </p:spPr>
        <p:txBody>
          <a:bodyPr wrap="square">
            <a:spAutoFit/>
          </a:bodyPr>
          <a:lstStyle/>
          <a:p>
            <a:r>
              <a:rPr lang="zh-CN" altLang="en-US" dirty="0">
                <a:solidFill>
                  <a:schemeClr val="tx1"/>
                </a:solidFill>
              </a:rPr>
              <a:t>例如</a:t>
            </a:r>
            <a:r>
              <a:rPr lang="en-US" altLang="zh-CN" dirty="0">
                <a:solidFill>
                  <a:schemeClr val="tx1"/>
                </a:solidFill>
              </a:rPr>
              <a:t>y</a:t>
            </a:r>
            <a:r>
              <a:rPr lang="en-US" altLang="zh-CN" baseline="-25000" dirty="0">
                <a:solidFill>
                  <a:schemeClr val="tx1"/>
                </a:solidFill>
              </a:rPr>
              <a:t>2</a:t>
            </a:r>
            <a:r>
              <a:rPr lang="en-US" altLang="zh-CN" baseline="30000" dirty="0">
                <a:solidFill>
                  <a:schemeClr val="tx1"/>
                </a:solidFill>
              </a:rPr>
              <a:t>n+1</a:t>
            </a:r>
            <a:r>
              <a:rPr lang="en-US" altLang="zh-CN" dirty="0">
                <a:solidFill>
                  <a:schemeClr val="tx1"/>
                </a:solidFill>
              </a:rPr>
              <a:t>=1</a:t>
            </a:r>
            <a:r>
              <a:rPr lang="zh-CN" altLang="en-US" dirty="0">
                <a:solidFill>
                  <a:schemeClr val="tx1"/>
                </a:solidFill>
              </a:rPr>
              <a:t>有</a:t>
            </a:r>
            <a:r>
              <a:rPr lang="en-US" altLang="zh-CN" dirty="0">
                <a:solidFill>
                  <a:schemeClr val="tx1"/>
                </a:solidFill>
              </a:rPr>
              <a:t>3</a:t>
            </a:r>
            <a:r>
              <a:rPr lang="zh-CN" altLang="en-US" dirty="0">
                <a:solidFill>
                  <a:schemeClr val="tx1"/>
                </a:solidFill>
              </a:rPr>
              <a:t>项，</a:t>
            </a:r>
            <a:r>
              <a:rPr lang="en-US" altLang="zh-CN" dirty="0">
                <a:solidFill>
                  <a:schemeClr val="tx1"/>
                </a:solidFill>
              </a:rPr>
              <a:t>y</a:t>
            </a:r>
            <a:r>
              <a:rPr lang="en-US" altLang="zh-CN" baseline="-25000" dirty="0">
                <a:solidFill>
                  <a:schemeClr val="tx1"/>
                </a:solidFill>
              </a:rPr>
              <a:t>1</a:t>
            </a:r>
            <a:r>
              <a:rPr lang="en-US" altLang="zh-CN" baseline="30000" dirty="0">
                <a:solidFill>
                  <a:schemeClr val="tx1"/>
                </a:solidFill>
              </a:rPr>
              <a:t>n+1</a:t>
            </a:r>
            <a:r>
              <a:rPr lang="en-US" altLang="zh-CN" dirty="0">
                <a:solidFill>
                  <a:schemeClr val="tx1"/>
                </a:solidFill>
              </a:rPr>
              <a:t>=1</a:t>
            </a:r>
            <a:r>
              <a:rPr lang="zh-CN" altLang="en-US" dirty="0">
                <a:solidFill>
                  <a:schemeClr val="tx1"/>
                </a:solidFill>
              </a:rPr>
              <a:t>有</a:t>
            </a:r>
            <a:r>
              <a:rPr lang="en-US" altLang="zh-CN" dirty="0">
                <a:solidFill>
                  <a:schemeClr val="tx1"/>
                </a:solidFill>
              </a:rPr>
              <a:t>2</a:t>
            </a:r>
            <a:r>
              <a:rPr lang="zh-CN" altLang="en-US" dirty="0">
                <a:solidFill>
                  <a:schemeClr val="tx1"/>
                </a:solidFill>
              </a:rPr>
              <a:t>项，由此可得到次态激励表达式如下：</a:t>
            </a:r>
          </a:p>
        </p:txBody>
      </p:sp>
      <p:pic>
        <p:nvPicPr>
          <p:cNvPr id="68610" name="Picture 2" descr="C:\RS_北邮事务\数字逻辑教学\CDISO\数字逻辑_电子教案Web\立体化课件第四版\数字逻辑\pic\chapters\0307_exs1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 y="2668263"/>
            <a:ext cx="7124700" cy="152400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99075" y="4477713"/>
            <a:ext cx="3494867" cy="461665"/>
          </a:xfrm>
          <a:prstGeom prst="rect">
            <a:avLst/>
          </a:prstGeom>
        </p:spPr>
        <p:txBody>
          <a:bodyPr wrap="none">
            <a:spAutoFit/>
          </a:bodyPr>
          <a:lstStyle/>
          <a:p>
            <a:r>
              <a:rPr lang="zh-CN" altLang="en-US" dirty="0">
                <a:solidFill>
                  <a:schemeClr val="tx1"/>
                </a:solidFill>
              </a:rPr>
              <a:t>输出函数表达式如下：</a:t>
            </a:r>
            <a:r>
              <a:rPr lang="en-US" altLang="zh-CN" sz="2400" dirty="0">
                <a:solidFill>
                  <a:schemeClr val="tx1"/>
                </a:solidFill>
              </a:rPr>
              <a:t>Z=y</a:t>
            </a:r>
            <a:r>
              <a:rPr lang="en-US" altLang="zh-CN" sz="2400" baseline="-25000" dirty="0">
                <a:solidFill>
                  <a:schemeClr val="tx1"/>
                </a:solidFill>
              </a:rPr>
              <a:t>2</a:t>
            </a:r>
            <a:r>
              <a:rPr lang="en-US" altLang="zh-CN" sz="2400" dirty="0">
                <a:solidFill>
                  <a:schemeClr val="tx1"/>
                </a:solidFill>
              </a:rPr>
              <a:t>y</a:t>
            </a:r>
            <a:r>
              <a:rPr lang="en-US" altLang="zh-CN" sz="2400" baseline="-25000" dirty="0">
                <a:solidFill>
                  <a:schemeClr val="tx1"/>
                </a:solidFill>
              </a:rPr>
              <a:t>1</a:t>
            </a:r>
            <a:r>
              <a:rPr lang="en-US" altLang="zh-CN" sz="2400" dirty="0">
                <a:solidFill>
                  <a:schemeClr val="tx1"/>
                </a:solidFill>
              </a:rPr>
              <a:t>x</a:t>
            </a:r>
            <a:endParaRPr lang="zh-CN" altLang="en-US" sz="2400" dirty="0">
              <a:solidFill>
                <a:schemeClr val="tx1"/>
              </a:solidFill>
            </a:endParaRPr>
          </a:p>
        </p:txBody>
      </p:sp>
      <p:sp>
        <p:nvSpPr>
          <p:cNvPr id="15" name="矩形 14"/>
          <p:cNvSpPr/>
          <p:nvPr/>
        </p:nvSpPr>
        <p:spPr>
          <a:xfrm>
            <a:off x="99075" y="5094111"/>
            <a:ext cx="2246912" cy="646331"/>
          </a:xfrm>
          <a:prstGeom prst="rect">
            <a:avLst/>
          </a:prstGeom>
        </p:spPr>
        <p:txBody>
          <a:bodyPr wrap="square">
            <a:spAutoFit/>
          </a:bodyPr>
          <a:lstStyle/>
          <a:p>
            <a:r>
              <a:rPr lang="zh-CN" altLang="en-US" dirty="0">
                <a:solidFill>
                  <a:schemeClr val="tx1"/>
                </a:solidFill>
              </a:rPr>
              <a:t>第六步： 画逻辑图，考虑工程问题。</a:t>
            </a:r>
          </a:p>
        </p:txBody>
      </p:sp>
      <p:pic>
        <p:nvPicPr>
          <p:cNvPr id="68612" name="Picture 4" descr="C:\RS_北邮事务\数字逻辑教学\CDISO\数字逻辑_电子教案Web\立体化课件第四版\数字逻辑\pic\fig\3.5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3942" y="4194790"/>
            <a:ext cx="5564600" cy="256443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接连接符 16"/>
          <p:cNvCxnSpPr/>
          <p:nvPr/>
        </p:nvCxnSpPr>
        <p:spPr bwMode="auto">
          <a:xfrm>
            <a:off x="3309419" y="4599078"/>
            <a:ext cx="213474" cy="0"/>
          </a:xfrm>
          <a:prstGeom prst="line">
            <a:avLst/>
          </a:prstGeom>
          <a:solidFill>
            <a:srgbClr val="000000"/>
          </a:solidFill>
          <a:ln w="254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9689470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grpSp>
        <p:nvGrpSpPr>
          <p:cNvPr id="63" name="Group 84"/>
          <p:cNvGrpSpPr>
            <a:grpSpLocks/>
          </p:cNvGrpSpPr>
          <p:nvPr/>
        </p:nvGrpSpPr>
        <p:grpSpPr bwMode="auto">
          <a:xfrm>
            <a:off x="89133" y="593811"/>
            <a:ext cx="1066800" cy="406400"/>
            <a:chOff x="240" y="480"/>
            <a:chExt cx="1488" cy="256"/>
          </a:xfrm>
        </p:grpSpPr>
        <p:sp>
          <p:nvSpPr>
            <p:cNvPr id="64" name="Text Box 8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练习</a:t>
              </a:r>
              <a:endParaRPr kumimoji="1" lang="en-US" altLang="zh-CN" sz="2000" dirty="0">
                <a:solidFill>
                  <a:schemeClr val="bg1"/>
                </a:solidFill>
              </a:endParaRPr>
            </a:p>
          </p:txBody>
        </p:sp>
        <p:sp>
          <p:nvSpPr>
            <p:cNvPr id="65" name="Line 8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66" name="Text Box 22"/>
          <p:cNvSpPr txBox="1">
            <a:spLocks noChangeArrowheads="1"/>
          </p:cNvSpPr>
          <p:nvPr/>
        </p:nvSpPr>
        <p:spPr bwMode="auto">
          <a:xfrm>
            <a:off x="1376787" y="632035"/>
            <a:ext cx="513034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求三位二进制可逆计数器的状态图和状态表</a:t>
            </a:r>
          </a:p>
        </p:txBody>
      </p:sp>
      <p:sp>
        <p:nvSpPr>
          <p:cNvPr id="67" name="Text Box 25"/>
          <p:cNvSpPr txBox="1">
            <a:spLocks noChangeArrowheads="1"/>
          </p:cNvSpPr>
          <p:nvPr/>
        </p:nvSpPr>
        <p:spPr bwMode="auto">
          <a:xfrm>
            <a:off x="84753" y="1158027"/>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一个控制输入</a:t>
            </a:r>
            <a:r>
              <a:rPr kumimoji="1" lang="en-US" altLang="zh-CN" sz="2000"/>
              <a:t>X</a:t>
            </a:r>
          </a:p>
        </p:txBody>
      </p:sp>
      <p:sp>
        <p:nvSpPr>
          <p:cNvPr id="68" name="Text Box 26"/>
          <p:cNvSpPr txBox="1">
            <a:spLocks noChangeArrowheads="1"/>
          </p:cNvSpPr>
          <p:nvPr/>
        </p:nvSpPr>
        <p:spPr bwMode="auto">
          <a:xfrm>
            <a:off x="1989753" y="1005627"/>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X=0</a:t>
            </a:r>
            <a:r>
              <a:rPr kumimoji="1" lang="zh-CN" altLang="en-US" sz="2000"/>
              <a:t>正向计数</a:t>
            </a:r>
          </a:p>
        </p:txBody>
      </p:sp>
      <p:sp>
        <p:nvSpPr>
          <p:cNvPr id="69" name="Text Box 28"/>
          <p:cNvSpPr txBox="1">
            <a:spLocks noChangeArrowheads="1"/>
          </p:cNvSpPr>
          <p:nvPr/>
        </p:nvSpPr>
        <p:spPr bwMode="auto">
          <a:xfrm>
            <a:off x="1989753" y="1386627"/>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X=1</a:t>
            </a:r>
            <a:r>
              <a:rPr kumimoji="1" lang="zh-CN" altLang="en-US" sz="2000"/>
              <a:t>反向计数</a:t>
            </a:r>
          </a:p>
        </p:txBody>
      </p:sp>
      <p:sp>
        <p:nvSpPr>
          <p:cNvPr id="70" name="Text Box 29"/>
          <p:cNvSpPr txBox="1">
            <a:spLocks noChangeArrowheads="1"/>
          </p:cNvSpPr>
          <p:nvPr/>
        </p:nvSpPr>
        <p:spPr bwMode="auto">
          <a:xfrm>
            <a:off x="3818553" y="1234227"/>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输出有</a:t>
            </a:r>
            <a:r>
              <a:rPr kumimoji="1" lang="en-US" altLang="zh-CN" sz="2000"/>
              <a:t>8</a:t>
            </a:r>
            <a:r>
              <a:rPr kumimoji="1" lang="zh-CN" altLang="en-US" sz="2000"/>
              <a:t>个状态</a:t>
            </a:r>
          </a:p>
        </p:txBody>
      </p:sp>
      <p:sp>
        <p:nvSpPr>
          <p:cNvPr id="71" name="Text Box 30"/>
          <p:cNvSpPr txBox="1">
            <a:spLocks noChangeArrowheads="1"/>
          </p:cNvSpPr>
          <p:nvPr/>
        </p:nvSpPr>
        <p:spPr bwMode="auto">
          <a:xfrm>
            <a:off x="5952153" y="1005627"/>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A,B,C,D,E,F,G,H</a:t>
            </a:r>
          </a:p>
        </p:txBody>
      </p:sp>
      <p:sp>
        <p:nvSpPr>
          <p:cNvPr id="72" name="Text Box 31"/>
          <p:cNvSpPr txBox="1">
            <a:spLocks noChangeArrowheads="1"/>
          </p:cNvSpPr>
          <p:nvPr/>
        </p:nvSpPr>
        <p:spPr bwMode="auto">
          <a:xfrm>
            <a:off x="5952153" y="1462827"/>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H,G,F,E,D,C,B,A</a:t>
            </a:r>
          </a:p>
        </p:txBody>
      </p:sp>
      <p:sp>
        <p:nvSpPr>
          <p:cNvPr id="73" name="Line 33"/>
          <p:cNvSpPr>
            <a:spLocks noChangeShapeType="1"/>
          </p:cNvSpPr>
          <p:nvPr/>
        </p:nvSpPr>
        <p:spPr bwMode="auto">
          <a:xfrm>
            <a:off x="3818553" y="1234227"/>
            <a:ext cx="2133600"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 name="Line 34"/>
          <p:cNvSpPr>
            <a:spLocks noChangeShapeType="1"/>
          </p:cNvSpPr>
          <p:nvPr/>
        </p:nvSpPr>
        <p:spPr bwMode="auto">
          <a:xfrm>
            <a:off x="3818553" y="1691427"/>
            <a:ext cx="2133600"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5" name="Text Box 35"/>
          <p:cNvSpPr txBox="1">
            <a:spLocks noChangeArrowheads="1"/>
          </p:cNvSpPr>
          <p:nvPr/>
        </p:nvSpPr>
        <p:spPr bwMode="auto">
          <a:xfrm>
            <a:off x="7933353" y="1005627"/>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Z=1</a:t>
            </a:r>
          </a:p>
        </p:txBody>
      </p:sp>
      <p:sp>
        <p:nvSpPr>
          <p:cNvPr id="76" name="Text Box 36"/>
          <p:cNvSpPr txBox="1">
            <a:spLocks noChangeArrowheads="1"/>
          </p:cNvSpPr>
          <p:nvPr/>
        </p:nvSpPr>
        <p:spPr bwMode="auto">
          <a:xfrm>
            <a:off x="7927003" y="147711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Z=1</a:t>
            </a:r>
          </a:p>
        </p:txBody>
      </p:sp>
      <p:sp>
        <p:nvSpPr>
          <p:cNvPr id="77" name="Text Box 27"/>
          <p:cNvSpPr txBox="1">
            <a:spLocks noChangeArrowheads="1"/>
          </p:cNvSpPr>
          <p:nvPr/>
        </p:nvSpPr>
        <p:spPr bwMode="auto">
          <a:xfrm>
            <a:off x="342900" y="2284414"/>
            <a:ext cx="685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X/Z</a:t>
            </a:r>
          </a:p>
        </p:txBody>
      </p:sp>
      <p:grpSp>
        <p:nvGrpSpPr>
          <p:cNvPr id="78" name="Group 180"/>
          <p:cNvGrpSpPr>
            <a:grpSpLocks/>
          </p:cNvGrpSpPr>
          <p:nvPr/>
        </p:nvGrpSpPr>
        <p:grpSpPr bwMode="auto">
          <a:xfrm>
            <a:off x="1028700" y="2817814"/>
            <a:ext cx="3886200" cy="1676400"/>
            <a:chOff x="864" y="672"/>
            <a:chExt cx="2448" cy="1056"/>
          </a:xfrm>
        </p:grpSpPr>
        <p:sp>
          <p:nvSpPr>
            <p:cNvPr id="79" name="Oval 25"/>
            <p:cNvSpPr>
              <a:spLocks noChangeArrowheads="1"/>
            </p:cNvSpPr>
            <p:nvPr/>
          </p:nvSpPr>
          <p:spPr bwMode="auto">
            <a:xfrm>
              <a:off x="864" y="672"/>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A</a:t>
              </a:r>
              <a:endParaRPr kumimoji="1" lang="en-US" altLang="zh-CN" sz="2000" baseline="-25000">
                <a:solidFill>
                  <a:schemeClr val="tx1"/>
                </a:solidFill>
              </a:endParaRPr>
            </a:p>
          </p:txBody>
        </p:sp>
        <p:sp>
          <p:nvSpPr>
            <p:cNvPr id="80" name="Oval 26"/>
            <p:cNvSpPr>
              <a:spLocks noChangeArrowheads="1"/>
            </p:cNvSpPr>
            <p:nvPr/>
          </p:nvSpPr>
          <p:spPr bwMode="auto">
            <a:xfrm>
              <a:off x="1584" y="672"/>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B</a:t>
              </a:r>
              <a:endParaRPr kumimoji="1" lang="en-US" altLang="zh-CN" sz="2000" baseline="-25000">
                <a:solidFill>
                  <a:schemeClr val="tx1"/>
                </a:solidFill>
              </a:endParaRPr>
            </a:p>
          </p:txBody>
        </p:sp>
        <p:sp>
          <p:nvSpPr>
            <p:cNvPr id="81" name="Oval 34"/>
            <p:cNvSpPr>
              <a:spLocks noChangeArrowheads="1"/>
            </p:cNvSpPr>
            <p:nvPr/>
          </p:nvSpPr>
          <p:spPr bwMode="auto">
            <a:xfrm>
              <a:off x="2928" y="672"/>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D</a:t>
              </a:r>
              <a:endParaRPr kumimoji="1" lang="en-US" altLang="zh-CN" sz="2000" baseline="-25000">
                <a:solidFill>
                  <a:schemeClr val="tx1"/>
                </a:solidFill>
              </a:endParaRPr>
            </a:p>
          </p:txBody>
        </p:sp>
        <p:sp>
          <p:nvSpPr>
            <p:cNvPr id="82" name="Oval 35"/>
            <p:cNvSpPr>
              <a:spLocks noChangeArrowheads="1"/>
            </p:cNvSpPr>
            <p:nvPr/>
          </p:nvSpPr>
          <p:spPr bwMode="auto">
            <a:xfrm>
              <a:off x="2304" y="672"/>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C</a:t>
              </a:r>
              <a:endParaRPr kumimoji="1" lang="en-US" altLang="zh-CN" sz="2000" baseline="-25000">
                <a:solidFill>
                  <a:schemeClr val="tx1"/>
                </a:solidFill>
              </a:endParaRPr>
            </a:p>
          </p:txBody>
        </p:sp>
        <p:sp>
          <p:nvSpPr>
            <p:cNvPr id="83" name="Oval 36"/>
            <p:cNvSpPr>
              <a:spLocks noChangeArrowheads="1"/>
            </p:cNvSpPr>
            <p:nvPr/>
          </p:nvSpPr>
          <p:spPr bwMode="auto">
            <a:xfrm>
              <a:off x="864" y="1387"/>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H</a:t>
              </a:r>
              <a:endParaRPr kumimoji="1" lang="en-US" altLang="zh-CN" sz="2000" baseline="-25000">
                <a:solidFill>
                  <a:schemeClr val="tx1"/>
                </a:solidFill>
              </a:endParaRPr>
            </a:p>
          </p:txBody>
        </p:sp>
        <p:sp>
          <p:nvSpPr>
            <p:cNvPr id="84" name="Oval 37"/>
            <p:cNvSpPr>
              <a:spLocks noChangeArrowheads="1"/>
            </p:cNvSpPr>
            <p:nvPr/>
          </p:nvSpPr>
          <p:spPr bwMode="auto">
            <a:xfrm>
              <a:off x="1536" y="1387"/>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G</a:t>
              </a:r>
              <a:endParaRPr kumimoji="1" lang="en-US" altLang="zh-CN" sz="2000" baseline="-25000">
                <a:solidFill>
                  <a:schemeClr val="tx1"/>
                </a:solidFill>
              </a:endParaRPr>
            </a:p>
          </p:txBody>
        </p:sp>
        <p:sp>
          <p:nvSpPr>
            <p:cNvPr id="85" name="Oval 38"/>
            <p:cNvSpPr>
              <a:spLocks noChangeArrowheads="1"/>
            </p:cNvSpPr>
            <p:nvPr/>
          </p:nvSpPr>
          <p:spPr bwMode="auto">
            <a:xfrm>
              <a:off x="2976" y="1392"/>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E</a:t>
              </a:r>
              <a:endParaRPr kumimoji="1" lang="en-US" altLang="zh-CN" sz="2000" baseline="-25000">
                <a:solidFill>
                  <a:schemeClr val="tx1"/>
                </a:solidFill>
              </a:endParaRPr>
            </a:p>
          </p:txBody>
        </p:sp>
        <p:sp>
          <p:nvSpPr>
            <p:cNvPr id="86" name="Oval 39"/>
            <p:cNvSpPr>
              <a:spLocks noChangeArrowheads="1"/>
            </p:cNvSpPr>
            <p:nvPr/>
          </p:nvSpPr>
          <p:spPr bwMode="auto">
            <a:xfrm>
              <a:off x="2304" y="1387"/>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F</a:t>
              </a:r>
              <a:endParaRPr kumimoji="1" lang="en-US" altLang="zh-CN" sz="2000" baseline="-25000">
                <a:solidFill>
                  <a:schemeClr val="tx1"/>
                </a:solidFill>
              </a:endParaRPr>
            </a:p>
          </p:txBody>
        </p:sp>
      </p:grpSp>
      <p:grpSp>
        <p:nvGrpSpPr>
          <p:cNvPr id="87" name="Group 190"/>
          <p:cNvGrpSpPr>
            <a:grpSpLocks/>
          </p:cNvGrpSpPr>
          <p:nvPr/>
        </p:nvGrpSpPr>
        <p:grpSpPr bwMode="auto">
          <a:xfrm>
            <a:off x="952500" y="2741614"/>
            <a:ext cx="3976688" cy="1606550"/>
            <a:chOff x="815" y="629"/>
            <a:chExt cx="2505" cy="1012"/>
          </a:xfrm>
        </p:grpSpPr>
        <p:grpSp>
          <p:nvGrpSpPr>
            <p:cNvPr id="88" name="Group 15"/>
            <p:cNvGrpSpPr>
              <a:grpSpLocks/>
            </p:cNvGrpSpPr>
            <p:nvPr/>
          </p:nvGrpSpPr>
          <p:grpSpPr bwMode="auto">
            <a:xfrm rot="2391688">
              <a:off x="1968" y="629"/>
              <a:ext cx="311" cy="249"/>
              <a:chOff x="2832" y="2976"/>
              <a:chExt cx="509" cy="432"/>
            </a:xfrm>
          </p:grpSpPr>
          <p:sp>
            <p:nvSpPr>
              <p:cNvPr id="110" name="Freeform 16"/>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11" name="Line 17"/>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89" name="Group 45"/>
            <p:cNvGrpSpPr>
              <a:grpSpLocks/>
            </p:cNvGrpSpPr>
            <p:nvPr/>
          </p:nvGrpSpPr>
          <p:grpSpPr bwMode="auto">
            <a:xfrm rot="2391688">
              <a:off x="1248" y="629"/>
              <a:ext cx="311" cy="249"/>
              <a:chOff x="2832" y="2976"/>
              <a:chExt cx="509" cy="432"/>
            </a:xfrm>
          </p:grpSpPr>
          <p:sp>
            <p:nvSpPr>
              <p:cNvPr id="108" name="Freeform 46"/>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09" name="Line 47"/>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90" name="Group 52"/>
            <p:cNvGrpSpPr>
              <a:grpSpLocks/>
            </p:cNvGrpSpPr>
            <p:nvPr/>
          </p:nvGrpSpPr>
          <p:grpSpPr bwMode="auto">
            <a:xfrm rot="2391688">
              <a:off x="2640" y="629"/>
              <a:ext cx="311" cy="249"/>
              <a:chOff x="2832" y="2976"/>
              <a:chExt cx="509" cy="432"/>
            </a:xfrm>
          </p:grpSpPr>
          <p:sp>
            <p:nvSpPr>
              <p:cNvPr id="106" name="Freeform 53"/>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07" name="Line 54"/>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91" name="Group 62"/>
            <p:cNvGrpSpPr>
              <a:grpSpLocks/>
            </p:cNvGrpSpPr>
            <p:nvPr/>
          </p:nvGrpSpPr>
          <p:grpSpPr bwMode="auto">
            <a:xfrm rot="19208312" flipH="1">
              <a:off x="1920" y="1392"/>
              <a:ext cx="311" cy="249"/>
              <a:chOff x="2832" y="2976"/>
              <a:chExt cx="509" cy="432"/>
            </a:xfrm>
          </p:grpSpPr>
          <p:sp>
            <p:nvSpPr>
              <p:cNvPr id="104" name="Freeform 63"/>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05" name="Line 64"/>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92" name="Group 69"/>
            <p:cNvGrpSpPr>
              <a:grpSpLocks/>
            </p:cNvGrpSpPr>
            <p:nvPr/>
          </p:nvGrpSpPr>
          <p:grpSpPr bwMode="auto">
            <a:xfrm rot="19208312" flipH="1">
              <a:off x="1200" y="1387"/>
              <a:ext cx="311" cy="249"/>
              <a:chOff x="2832" y="2976"/>
              <a:chExt cx="509" cy="432"/>
            </a:xfrm>
          </p:grpSpPr>
          <p:sp>
            <p:nvSpPr>
              <p:cNvPr id="102" name="Freeform 70"/>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03" name="Line 71"/>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93" name="Group 76"/>
            <p:cNvGrpSpPr>
              <a:grpSpLocks/>
            </p:cNvGrpSpPr>
            <p:nvPr/>
          </p:nvGrpSpPr>
          <p:grpSpPr bwMode="auto">
            <a:xfrm rot="19208312" flipH="1">
              <a:off x="2640" y="1392"/>
              <a:ext cx="311" cy="249"/>
              <a:chOff x="2832" y="2976"/>
              <a:chExt cx="509" cy="432"/>
            </a:xfrm>
          </p:grpSpPr>
          <p:sp>
            <p:nvSpPr>
              <p:cNvPr id="100" name="Freeform 77"/>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01" name="Line 78"/>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94" name="Group 83"/>
            <p:cNvGrpSpPr>
              <a:grpSpLocks/>
            </p:cNvGrpSpPr>
            <p:nvPr/>
          </p:nvGrpSpPr>
          <p:grpSpPr bwMode="auto">
            <a:xfrm rot="7791688">
              <a:off x="3040" y="1091"/>
              <a:ext cx="311" cy="249"/>
              <a:chOff x="2832" y="2976"/>
              <a:chExt cx="509" cy="432"/>
            </a:xfrm>
          </p:grpSpPr>
          <p:sp>
            <p:nvSpPr>
              <p:cNvPr id="98" name="Freeform 84"/>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99" name="Line 85"/>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95" name="Group 87"/>
            <p:cNvGrpSpPr>
              <a:grpSpLocks/>
            </p:cNvGrpSpPr>
            <p:nvPr/>
          </p:nvGrpSpPr>
          <p:grpSpPr bwMode="auto">
            <a:xfrm rot="7791688" flipH="1" flipV="1">
              <a:off x="784" y="1038"/>
              <a:ext cx="311" cy="249"/>
              <a:chOff x="2832" y="2976"/>
              <a:chExt cx="509" cy="432"/>
            </a:xfrm>
          </p:grpSpPr>
          <p:sp>
            <p:nvSpPr>
              <p:cNvPr id="96" name="Freeform 88"/>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97" name="Line 89"/>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grpSp>
        <p:nvGrpSpPr>
          <p:cNvPr id="112" name="Group 191"/>
          <p:cNvGrpSpPr>
            <a:grpSpLocks/>
          </p:cNvGrpSpPr>
          <p:nvPr/>
        </p:nvGrpSpPr>
        <p:grpSpPr bwMode="auto">
          <a:xfrm>
            <a:off x="1179513" y="2978152"/>
            <a:ext cx="3519487" cy="1606550"/>
            <a:chOff x="959" y="773"/>
            <a:chExt cx="2217" cy="1012"/>
          </a:xfrm>
        </p:grpSpPr>
        <p:grpSp>
          <p:nvGrpSpPr>
            <p:cNvPr id="113" name="Group 40"/>
            <p:cNvGrpSpPr>
              <a:grpSpLocks/>
            </p:cNvGrpSpPr>
            <p:nvPr/>
          </p:nvGrpSpPr>
          <p:grpSpPr bwMode="auto">
            <a:xfrm rot="2391688" flipH="1" flipV="1">
              <a:off x="1968" y="773"/>
              <a:ext cx="311" cy="249"/>
              <a:chOff x="2832" y="2976"/>
              <a:chExt cx="509" cy="432"/>
            </a:xfrm>
          </p:grpSpPr>
          <p:sp>
            <p:nvSpPr>
              <p:cNvPr id="135" name="Freeform 41"/>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36" name="Line 42"/>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14" name="Group 48"/>
            <p:cNvGrpSpPr>
              <a:grpSpLocks/>
            </p:cNvGrpSpPr>
            <p:nvPr/>
          </p:nvGrpSpPr>
          <p:grpSpPr bwMode="auto">
            <a:xfrm rot="2391688" flipH="1" flipV="1">
              <a:off x="1248" y="773"/>
              <a:ext cx="311" cy="249"/>
              <a:chOff x="2832" y="2976"/>
              <a:chExt cx="509" cy="432"/>
            </a:xfrm>
          </p:grpSpPr>
          <p:sp>
            <p:nvSpPr>
              <p:cNvPr id="133" name="Freeform 49"/>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34" name="Line 50"/>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15" name="Group 55"/>
            <p:cNvGrpSpPr>
              <a:grpSpLocks/>
            </p:cNvGrpSpPr>
            <p:nvPr/>
          </p:nvGrpSpPr>
          <p:grpSpPr bwMode="auto">
            <a:xfrm rot="2391688" flipH="1" flipV="1">
              <a:off x="2640" y="773"/>
              <a:ext cx="311" cy="249"/>
              <a:chOff x="2832" y="2976"/>
              <a:chExt cx="509" cy="432"/>
            </a:xfrm>
          </p:grpSpPr>
          <p:sp>
            <p:nvSpPr>
              <p:cNvPr id="131" name="Freeform 56"/>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32" name="Line 57"/>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16" name="Group 59"/>
            <p:cNvGrpSpPr>
              <a:grpSpLocks/>
            </p:cNvGrpSpPr>
            <p:nvPr/>
          </p:nvGrpSpPr>
          <p:grpSpPr bwMode="auto">
            <a:xfrm rot="19208312" flipV="1">
              <a:off x="1920" y="1536"/>
              <a:ext cx="311" cy="249"/>
              <a:chOff x="2832" y="2976"/>
              <a:chExt cx="509" cy="432"/>
            </a:xfrm>
          </p:grpSpPr>
          <p:sp>
            <p:nvSpPr>
              <p:cNvPr id="129" name="Freeform 60"/>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30" name="Line 61"/>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17" name="Group 66"/>
            <p:cNvGrpSpPr>
              <a:grpSpLocks/>
            </p:cNvGrpSpPr>
            <p:nvPr/>
          </p:nvGrpSpPr>
          <p:grpSpPr bwMode="auto">
            <a:xfrm rot="19208312" flipV="1">
              <a:off x="1200" y="1531"/>
              <a:ext cx="311" cy="249"/>
              <a:chOff x="2832" y="2976"/>
              <a:chExt cx="509" cy="432"/>
            </a:xfrm>
          </p:grpSpPr>
          <p:sp>
            <p:nvSpPr>
              <p:cNvPr id="127" name="Freeform 67"/>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28" name="Line 68"/>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18" name="Group 73"/>
            <p:cNvGrpSpPr>
              <a:grpSpLocks/>
            </p:cNvGrpSpPr>
            <p:nvPr/>
          </p:nvGrpSpPr>
          <p:grpSpPr bwMode="auto">
            <a:xfrm rot="19208312" flipV="1">
              <a:off x="2640" y="1536"/>
              <a:ext cx="311" cy="249"/>
              <a:chOff x="2832" y="2976"/>
              <a:chExt cx="509" cy="432"/>
            </a:xfrm>
          </p:grpSpPr>
          <p:sp>
            <p:nvSpPr>
              <p:cNvPr id="125" name="Freeform 74"/>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26" name="Line 75"/>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19" name="Group 80"/>
            <p:cNvGrpSpPr>
              <a:grpSpLocks/>
            </p:cNvGrpSpPr>
            <p:nvPr/>
          </p:nvGrpSpPr>
          <p:grpSpPr bwMode="auto">
            <a:xfrm rot="7791688" flipH="1" flipV="1">
              <a:off x="2896" y="1091"/>
              <a:ext cx="311" cy="249"/>
              <a:chOff x="2832" y="2976"/>
              <a:chExt cx="509" cy="432"/>
            </a:xfrm>
          </p:grpSpPr>
          <p:sp>
            <p:nvSpPr>
              <p:cNvPr id="123" name="Freeform 81"/>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24" name="Line 82"/>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20" name="Group 90"/>
            <p:cNvGrpSpPr>
              <a:grpSpLocks/>
            </p:cNvGrpSpPr>
            <p:nvPr/>
          </p:nvGrpSpPr>
          <p:grpSpPr bwMode="auto">
            <a:xfrm rot="7791688">
              <a:off x="928" y="1038"/>
              <a:ext cx="311" cy="249"/>
              <a:chOff x="2832" y="2976"/>
              <a:chExt cx="509" cy="432"/>
            </a:xfrm>
          </p:grpSpPr>
          <p:sp>
            <p:nvSpPr>
              <p:cNvPr id="121" name="Freeform 91"/>
              <p:cNvSpPr>
                <a:spLocks/>
              </p:cNvSpPr>
              <p:nvPr/>
            </p:nvSpPr>
            <p:spPr bwMode="auto">
              <a:xfrm>
                <a:off x="2832" y="2976"/>
                <a:ext cx="480" cy="432"/>
              </a:xfrm>
              <a:custGeom>
                <a:avLst/>
                <a:gdLst>
                  <a:gd name="T0" fmla="*/ 0 w 480"/>
                  <a:gd name="T1" fmla="*/ 432 h 432"/>
                  <a:gd name="T2" fmla="*/ 94 w 480"/>
                  <a:gd name="T3" fmla="*/ 178 h 432"/>
                  <a:gd name="T4" fmla="*/ 258 w 480"/>
                  <a:gd name="T5" fmla="*/ 41 h 432"/>
                  <a:gd name="T6" fmla="*/ 480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cubicBezTo>
                      <a:pt x="16" y="390"/>
                      <a:pt x="51" y="243"/>
                      <a:pt x="94" y="178"/>
                    </a:cubicBezTo>
                    <a:cubicBezTo>
                      <a:pt x="137" y="113"/>
                      <a:pt x="194" y="71"/>
                      <a:pt x="258" y="41"/>
                    </a:cubicBezTo>
                    <a:cubicBezTo>
                      <a:pt x="322" y="11"/>
                      <a:pt x="434" y="9"/>
                      <a:pt x="480" y="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22" name="Line 92"/>
              <p:cNvSpPr>
                <a:spLocks noChangeShapeType="1"/>
              </p:cNvSpPr>
              <p:nvPr/>
            </p:nvSpPr>
            <p:spPr bwMode="auto">
              <a:xfrm>
                <a:off x="3197" y="2984"/>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grpSp>
        <p:nvGrpSpPr>
          <p:cNvPr id="137" name="Group 182"/>
          <p:cNvGrpSpPr>
            <a:grpSpLocks/>
          </p:cNvGrpSpPr>
          <p:nvPr/>
        </p:nvGrpSpPr>
        <p:grpSpPr bwMode="auto">
          <a:xfrm>
            <a:off x="495300" y="2436814"/>
            <a:ext cx="4876800" cy="1697038"/>
            <a:chOff x="528" y="384"/>
            <a:chExt cx="3072" cy="1069"/>
          </a:xfrm>
        </p:grpSpPr>
        <p:sp>
          <p:nvSpPr>
            <p:cNvPr id="138" name="Text Box 14"/>
            <p:cNvSpPr txBox="1">
              <a:spLocks noChangeArrowheads="1"/>
            </p:cNvSpPr>
            <p:nvPr/>
          </p:nvSpPr>
          <p:spPr bwMode="auto">
            <a:xfrm>
              <a:off x="1248" y="38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139" name="Text Box 93"/>
            <p:cNvSpPr txBox="1">
              <a:spLocks noChangeArrowheads="1"/>
            </p:cNvSpPr>
            <p:nvPr/>
          </p:nvSpPr>
          <p:spPr bwMode="auto">
            <a:xfrm>
              <a:off x="1920" y="38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140" name="Text Box 94"/>
            <p:cNvSpPr txBox="1">
              <a:spLocks noChangeArrowheads="1"/>
            </p:cNvSpPr>
            <p:nvPr/>
          </p:nvSpPr>
          <p:spPr bwMode="auto">
            <a:xfrm>
              <a:off x="2640" y="38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141" name="Text Box 95"/>
            <p:cNvSpPr txBox="1">
              <a:spLocks noChangeArrowheads="1"/>
            </p:cNvSpPr>
            <p:nvPr/>
          </p:nvSpPr>
          <p:spPr bwMode="auto">
            <a:xfrm>
              <a:off x="3264" y="1056"/>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142" name="Text Box 96"/>
            <p:cNvSpPr txBox="1">
              <a:spLocks noChangeArrowheads="1"/>
            </p:cNvSpPr>
            <p:nvPr/>
          </p:nvSpPr>
          <p:spPr bwMode="auto">
            <a:xfrm>
              <a:off x="2592" y="1200"/>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143" name="Text Box 97"/>
            <p:cNvSpPr txBox="1">
              <a:spLocks noChangeArrowheads="1"/>
            </p:cNvSpPr>
            <p:nvPr/>
          </p:nvSpPr>
          <p:spPr bwMode="auto">
            <a:xfrm>
              <a:off x="1920" y="1200"/>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144" name="Text Box 98"/>
            <p:cNvSpPr txBox="1">
              <a:spLocks noChangeArrowheads="1"/>
            </p:cNvSpPr>
            <p:nvPr/>
          </p:nvSpPr>
          <p:spPr bwMode="auto">
            <a:xfrm>
              <a:off x="1248" y="1200"/>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145" name="Text Box 99"/>
            <p:cNvSpPr txBox="1">
              <a:spLocks noChangeArrowheads="1"/>
            </p:cNvSpPr>
            <p:nvPr/>
          </p:nvSpPr>
          <p:spPr bwMode="auto">
            <a:xfrm>
              <a:off x="528" y="1056"/>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solidFill>
                    <a:srgbClr val="FF0000"/>
                  </a:solidFill>
                </a:rPr>
                <a:t>0/1</a:t>
              </a:r>
            </a:p>
          </p:txBody>
        </p:sp>
      </p:grpSp>
      <p:sp>
        <p:nvSpPr>
          <p:cNvPr id="146" name="Text Box 33"/>
          <p:cNvSpPr txBox="1">
            <a:spLocks noChangeArrowheads="1"/>
          </p:cNvSpPr>
          <p:nvPr/>
        </p:nvSpPr>
        <p:spPr bwMode="auto">
          <a:xfrm>
            <a:off x="1638300" y="3275014"/>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sp>
        <p:nvSpPr>
          <p:cNvPr id="147" name="Text Box 100"/>
          <p:cNvSpPr txBox="1">
            <a:spLocks noChangeArrowheads="1"/>
          </p:cNvSpPr>
          <p:nvPr/>
        </p:nvSpPr>
        <p:spPr bwMode="auto">
          <a:xfrm>
            <a:off x="2781300" y="3275014"/>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sp>
        <p:nvSpPr>
          <p:cNvPr id="148" name="Text Box 101"/>
          <p:cNvSpPr txBox="1">
            <a:spLocks noChangeArrowheads="1"/>
          </p:cNvSpPr>
          <p:nvPr/>
        </p:nvSpPr>
        <p:spPr bwMode="auto">
          <a:xfrm>
            <a:off x="1409700" y="3503614"/>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solidFill>
                  <a:srgbClr val="FF0000"/>
                </a:solidFill>
              </a:rPr>
              <a:t>1/1</a:t>
            </a:r>
          </a:p>
        </p:txBody>
      </p:sp>
      <p:sp>
        <p:nvSpPr>
          <p:cNvPr id="149" name="Text Box 102"/>
          <p:cNvSpPr txBox="1">
            <a:spLocks noChangeArrowheads="1"/>
          </p:cNvSpPr>
          <p:nvPr/>
        </p:nvSpPr>
        <p:spPr bwMode="auto">
          <a:xfrm>
            <a:off x="1562100" y="4494214"/>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sp>
        <p:nvSpPr>
          <p:cNvPr id="150" name="Text Box 103"/>
          <p:cNvSpPr txBox="1">
            <a:spLocks noChangeArrowheads="1"/>
          </p:cNvSpPr>
          <p:nvPr/>
        </p:nvSpPr>
        <p:spPr bwMode="auto">
          <a:xfrm>
            <a:off x="2705100" y="4494214"/>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sp>
        <p:nvSpPr>
          <p:cNvPr id="151" name="Text Box 104"/>
          <p:cNvSpPr txBox="1">
            <a:spLocks noChangeArrowheads="1"/>
          </p:cNvSpPr>
          <p:nvPr/>
        </p:nvSpPr>
        <p:spPr bwMode="auto">
          <a:xfrm>
            <a:off x="3848100" y="4494214"/>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sp>
        <p:nvSpPr>
          <p:cNvPr id="152" name="Text Box 105"/>
          <p:cNvSpPr txBox="1">
            <a:spLocks noChangeArrowheads="1"/>
          </p:cNvSpPr>
          <p:nvPr/>
        </p:nvSpPr>
        <p:spPr bwMode="auto">
          <a:xfrm>
            <a:off x="4305300" y="3503614"/>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sp>
        <p:nvSpPr>
          <p:cNvPr id="153" name="Text Box 106"/>
          <p:cNvSpPr txBox="1">
            <a:spLocks noChangeArrowheads="1"/>
          </p:cNvSpPr>
          <p:nvPr/>
        </p:nvSpPr>
        <p:spPr bwMode="auto">
          <a:xfrm>
            <a:off x="3848100" y="3198814"/>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graphicFrame>
        <p:nvGraphicFramePr>
          <p:cNvPr id="154" name="Group 189"/>
          <p:cNvGraphicFramePr>
            <a:graphicFrameLocks noGrp="1"/>
          </p:cNvGraphicFramePr>
          <p:nvPr>
            <p:extLst>
              <p:ext uri="{D42A27DB-BD31-4B8C-83A1-F6EECF244321}">
                <p14:modId xmlns:p14="http://schemas.microsoft.com/office/powerpoint/2010/main" val="3378805414"/>
              </p:ext>
            </p:extLst>
          </p:nvPr>
        </p:nvGraphicFramePr>
        <p:xfrm>
          <a:off x="5473064" y="2163923"/>
          <a:ext cx="2239963" cy="3785367"/>
        </p:xfrm>
        <a:graphic>
          <a:graphicData uri="http://schemas.openxmlformats.org/drawingml/2006/table">
            <a:tbl>
              <a:tblPr/>
              <a:tblGrid>
                <a:gridCol w="746125">
                  <a:extLst>
                    <a:ext uri="{9D8B030D-6E8A-4147-A177-3AD203B41FA5}">
                      <a16:colId xmlns:a16="http://schemas.microsoft.com/office/drawing/2014/main" val="20000"/>
                    </a:ext>
                  </a:extLst>
                </a:gridCol>
                <a:gridCol w="747713">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tblGrid>
              <a:tr h="223017">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err="1">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30000" dirty="0" err="1">
                          <a:ln>
                            <a:noFill/>
                          </a:ln>
                          <a:solidFill>
                            <a:schemeClr val="tx1"/>
                          </a:solidFill>
                          <a:effectLst/>
                          <a:latin typeface="Times New Roman" pitchFamily="18" charset="0"/>
                          <a:ea typeface="宋体" pitchFamily="2" charset="-122"/>
                        </a:rPr>
                        <a:t>n</a:t>
                      </a:r>
                      <a:endParaRPr kumimoji="1" lang="en-US"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X</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408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H/1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E/0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F/0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F</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G/0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E/0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G</a:t>
                      </a:r>
                      <a:endParaRPr kumimoji="1" lang="en-US"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H/0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F/0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1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H</a:t>
                      </a:r>
                      <a:endParaRPr kumimoji="1" lang="en-US"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G/0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55" name="Text Box 179"/>
          <p:cNvSpPr txBox="1">
            <a:spLocks noChangeArrowheads="1"/>
          </p:cNvSpPr>
          <p:nvPr/>
        </p:nvSpPr>
        <p:spPr bwMode="auto">
          <a:xfrm rot="3015272">
            <a:off x="5563888" y="2424385"/>
            <a:ext cx="990600"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1600" dirty="0"/>
              <a:t>Q </a:t>
            </a:r>
            <a:r>
              <a:rPr kumimoji="1" lang="en-US" altLang="zh-CN" sz="1600" baseline="30000" dirty="0"/>
              <a:t>n+1</a:t>
            </a:r>
            <a:r>
              <a:rPr kumimoji="1" lang="en-US" altLang="zh-CN" sz="1600" dirty="0"/>
              <a:t>/Z</a:t>
            </a:r>
          </a:p>
        </p:txBody>
      </p:sp>
    </p:spTree>
    <p:extLst>
      <p:ext uri="{BB962C8B-B14F-4D97-AF65-F5344CB8AC3E}">
        <p14:creationId xmlns:p14="http://schemas.microsoft.com/office/powerpoint/2010/main" val="222769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anim calcmode="lin" valueType="num">
                                      <p:cBhvr>
                                        <p:cTn id="18" dur="1000" fill="hold"/>
                                        <p:tgtEl>
                                          <p:spTgt spid="69"/>
                                        </p:tgtEl>
                                        <p:attrNameLst>
                                          <p:attrName>ppt_x</p:attrName>
                                        </p:attrNameLst>
                                      </p:cBhvr>
                                      <p:tavLst>
                                        <p:tav tm="0">
                                          <p:val>
                                            <p:strVal val="#ppt_x"/>
                                          </p:val>
                                        </p:tav>
                                        <p:tav tm="100000">
                                          <p:val>
                                            <p:strVal val="#ppt_x"/>
                                          </p:val>
                                        </p:tav>
                                      </p:tavLst>
                                    </p:anim>
                                    <p:anim calcmode="lin" valueType="num">
                                      <p:cBhvr>
                                        <p:cTn id="19" dur="1000" fill="hold"/>
                                        <p:tgtEl>
                                          <p:spTgt spid="6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1000"/>
                                        <p:tgtEl>
                                          <p:spTgt spid="70"/>
                                        </p:tgtEl>
                                      </p:cBhvr>
                                    </p:animEffect>
                                    <p:anim calcmode="lin" valueType="num">
                                      <p:cBhvr>
                                        <p:cTn id="23" dur="1000" fill="hold"/>
                                        <p:tgtEl>
                                          <p:spTgt spid="70"/>
                                        </p:tgtEl>
                                        <p:attrNameLst>
                                          <p:attrName>ppt_x</p:attrName>
                                        </p:attrNameLst>
                                      </p:cBhvr>
                                      <p:tavLst>
                                        <p:tav tm="0">
                                          <p:val>
                                            <p:strVal val="#ppt_x"/>
                                          </p:val>
                                        </p:tav>
                                        <p:tav tm="100000">
                                          <p:val>
                                            <p:strVal val="#ppt_x"/>
                                          </p:val>
                                        </p:tav>
                                      </p:tavLst>
                                    </p:anim>
                                    <p:anim calcmode="lin" valueType="num">
                                      <p:cBhvr>
                                        <p:cTn id="24" dur="1000" fill="hold"/>
                                        <p:tgtEl>
                                          <p:spTgt spid="7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anim calcmode="lin" valueType="num">
                                      <p:cBhvr>
                                        <p:cTn id="28" dur="1000" fill="hold"/>
                                        <p:tgtEl>
                                          <p:spTgt spid="71"/>
                                        </p:tgtEl>
                                        <p:attrNameLst>
                                          <p:attrName>ppt_x</p:attrName>
                                        </p:attrNameLst>
                                      </p:cBhvr>
                                      <p:tavLst>
                                        <p:tav tm="0">
                                          <p:val>
                                            <p:strVal val="#ppt_x"/>
                                          </p:val>
                                        </p:tav>
                                        <p:tav tm="100000">
                                          <p:val>
                                            <p:strVal val="#ppt_x"/>
                                          </p:val>
                                        </p:tav>
                                      </p:tavLst>
                                    </p:anim>
                                    <p:anim calcmode="lin" valueType="num">
                                      <p:cBhvr>
                                        <p:cTn id="29" dur="1000" fill="hold"/>
                                        <p:tgtEl>
                                          <p:spTgt spid="7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1000"/>
                                        <p:tgtEl>
                                          <p:spTgt spid="73"/>
                                        </p:tgtEl>
                                      </p:cBhvr>
                                    </p:animEffect>
                                    <p:anim calcmode="lin" valueType="num">
                                      <p:cBhvr>
                                        <p:cTn id="38" dur="1000" fill="hold"/>
                                        <p:tgtEl>
                                          <p:spTgt spid="73"/>
                                        </p:tgtEl>
                                        <p:attrNameLst>
                                          <p:attrName>ppt_x</p:attrName>
                                        </p:attrNameLst>
                                      </p:cBhvr>
                                      <p:tavLst>
                                        <p:tav tm="0">
                                          <p:val>
                                            <p:strVal val="#ppt_x"/>
                                          </p:val>
                                        </p:tav>
                                        <p:tav tm="100000">
                                          <p:val>
                                            <p:strVal val="#ppt_x"/>
                                          </p:val>
                                        </p:tav>
                                      </p:tavLst>
                                    </p:anim>
                                    <p:anim calcmode="lin" valueType="num">
                                      <p:cBhvr>
                                        <p:cTn id="39" dur="1000" fill="hold"/>
                                        <p:tgtEl>
                                          <p:spTgt spid="7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1000"/>
                                        <p:tgtEl>
                                          <p:spTgt spid="76"/>
                                        </p:tgtEl>
                                      </p:cBhvr>
                                    </p:animEffect>
                                    <p:anim calcmode="lin" valueType="num">
                                      <p:cBhvr>
                                        <p:cTn id="53" dur="1000" fill="hold"/>
                                        <p:tgtEl>
                                          <p:spTgt spid="76"/>
                                        </p:tgtEl>
                                        <p:attrNameLst>
                                          <p:attrName>ppt_x</p:attrName>
                                        </p:attrNameLst>
                                      </p:cBhvr>
                                      <p:tavLst>
                                        <p:tav tm="0">
                                          <p:val>
                                            <p:strVal val="#ppt_x"/>
                                          </p:val>
                                        </p:tav>
                                        <p:tav tm="100000">
                                          <p:val>
                                            <p:strVal val="#ppt_x"/>
                                          </p:val>
                                        </p:tav>
                                      </p:tavLst>
                                    </p:anim>
                                    <p:anim calcmode="lin" valueType="num">
                                      <p:cBhvr>
                                        <p:cTn id="54" dur="1000" fill="hold"/>
                                        <p:tgtEl>
                                          <p:spTgt spid="7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1000"/>
                                        <p:tgtEl>
                                          <p:spTgt spid="77"/>
                                        </p:tgtEl>
                                      </p:cBhvr>
                                    </p:animEffect>
                                    <p:anim calcmode="lin" valueType="num">
                                      <p:cBhvr>
                                        <p:cTn id="58" dur="1000" fill="hold"/>
                                        <p:tgtEl>
                                          <p:spTgt spid="77"/>
                                        </p:tgtEl>
                                        <p:attrNameLst>
                                          <p:attrName>ppt_x</p:attrName>
                                        </p:attrNameLst>
                                      </p:cBhvr>
                                      <p:tavLst>
                                        <p:tav tm="0">
                                          <p:val>
                                            <p:strVal val="#ppt_x"/>
                                          </p:val>
                                        </p:tav>
                                        <p:tav tm="100000">
                                          <p:val>
                                            <p:strVal val="#ppt_x"/>
                                          </p:val>
                                        </p:tav>
                                      </p:tavLst>
                                    </p:anim>
                                    <p:anim calcmode="lin" valueType="num">
                                      <p:cBhvr>
                                        <p:cTn id="59" dur="1000" fill="hold"/>
                                        <p:tgtEl>
                                          <p:spTgt spid="7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1000"/>
                                        <p:tgtEl>
                                          <p:spTgt spid="78"/>
                                        </p:tgtEl>
                                      </p:cBhvr>
                                    </p:animEffect>
                                    <p:anim calcmode="lin" valueType="num">
                                      <p:cBhvr>
                                        <p:cTn id="63" dur="1000" fill="hold"/>
                                        <p:tgtEl>
                                          <p:spTgt spid="78"/>
                                        </p:tgtEl>
                                        <p:attrNameLst>
                                          <p:attrName>ppt_x</p:attrName>
                                        </p:attrNameLst>
                                      </p:cBhvr>
                                      <p:tavLst>
                                        <p:tav tm="0">
                                          <p:val>
                                            <p:strVal val="#ppt_x"/>
                                          </p:val>
                                        </p:tav>
                                        <p:tav tm="100000">
                                          <p:val>
                                            <p:strVal val="#ppt_x"/>
                                          </p:val>
                                        </p:tav>
                                      </p:tavLst>
                                    </p:anim>
                                    <p:anim calcmode="lin" valueType="num">
                                      <p:cBhvr>
                                        <p:cTn id="64" dur="1000" fill="hold"/>
                                        <p:tgtEl>
                                          <p:spTgt spid="7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1000"/>
                                        <p:tgtEl>
                                          <p:spTgt spid="87"/>
                                        </p:tgtEl>
                                      </p:cBhvr>
                                    </p:animEffect>
                                    <p:anim calcmode="lin" valueType="num">
                                      <p:cBhvr>
                                        <p:cTn id="68" dur="1000" fill="hold"/>
                                        <p:tgtEl>
                                          <p:spTgt spid="87"/>
                                        </p:tgtEl>
                                        <p:attrNameLst>
                                          <p:attrName>ppt_x</p:attrName>
                                        </p:attrNameLst>
                                      </p:cBhvr>
                                      <p:tavLst>
                                        <p:tav tm="0">
                                          <p:val>
                                            <p:strVal val="#ppt_x"/>
                                          </p:val>
                                        </p:tav>
                                        <p:tav tm="100000">
                                          <p:val>
                                            <p:strVal val="#ppt_x"/>
                                          </p:val>
                                        </p:tav>
                                      </p:tavLst>
                                    </p:anim>
                                    <p:anim calcmode="lin" valueType="num">
                                      <p:cBhvr>
                                        <p:cTn id="69" dur="1000" fill="hold"/>
                                        <p:tgtEl>
                                          <p:spTgt spid="8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1000"/>
                                        <p:tgtEl>
                                          <p:spTgt spid="112"/>
                                        </p:tgtEl>
                                      </p:cBhvr>
                                    </p:animEffect>
                                    <p:anim calcmode="lin" valueType="num">
                                      <p:cBhvr>
                                        <p:cTn id="73" dur="1000" fill="hold"/>
                                        <p:tgtEl>
                                          <p:spTgt spid="112"/>
                                        </p:tgtEl>
                                        <p:attrNameLst>
                                          <p:attrName>ppt_x</p:attrName>
                                        </p:attrNameLst>
                                      </p:cBhvr>
                                      <p:tavLst>
                                        <p:tav tm="0">
                                          <p:val>
                                            <p:strVal val="#ppt_x"/>
                                          </p:val>
                                        </p:tav>
                                        <p:tav tm="100000">
                                          <p:val>
                                            <p:strVal val="#ppt_x"/>
                                          </p:val>
                                        </p:tav>
                                      </p:tavLst>
                                    </p:anim>
                                    <p:anim calcmode="lin" valueType="num">
                                      <p:cBhvr>
                                        <p:cTn id="74" dur="1000" fill="hold"/>
                                        <p:tgtEl>
                                          <p:spTgt spid="11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37"/>
                                        </p:tgtEl>
                                        <p:attrNameLst>
                                          <p:attrName>style.visibility</p:attrName>
                                        </p:attrNameLst>
                                      </p:cBhvr>
                                      <p:to>
                                        <p:strVal val="visible"/>
                                      </p:to>
                                    </p:set>
                                    <p:animEffect transition="in" filter="fade">
                                      <p:cBhvr>
                                        <p:cTn id="77" dur="1000"/>
                                        <p:tgtEl>
                                          <p:spTgt spid="137"/>
                                        </p:tgtEl>
                                      </p:cBhvr>
                                    </p:animEffect>
                                    <p:anim calcmode="lin" valueType="num">
                                      <p:cBhvr>
                                        <p:cTn id="78" dur="1000" fill="hold"/>
                                        <p:tgtEl>
                                          <p:spTgt spid="137"/>
                                        </p:tgtEl>
                                        <p:attrNameLst>
                                          <p:attrName>ppt_x</p:attrName>
                                        </p:attrNameLst>
                                      </p:cBhvr>
                                      <p:tavLst>
                                        <p:tav tm="0">
                                          <p:val>
                                            <p:strVal val="#ppt_x"/>
                                          </p:val>
                                        </p:tav>
                                        <p:tav tm="100000">
                                          <p:val>
                                            <p:strVal val="#ppt_x"/>
                                          </p:val>
                                        </p:tav>
                                      </p:tavLst>
                                    </p:anim>
                                    <p:anim calcmode="lin" valueType="num">
                                      <p:cBhvr>
                                        <p:cTn id="79" dur="1000" fill="hold"/>
                                        <p:tgtEl>
                                          <p:spTgt spid="13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1000"/>
                                        <p:tgtEl>
                                          <p:spTgt spid="146"/>
                                        </p:tgtEl>
                                      </p:cBhvr>
                                    </p:animEffect>
                                    <p:anim calcmode="lin" valueType="num">
                                      <p:cBhvr>
                                        <p:cTn id="83" dur="1000" fill="hold"/>
                                        <p:tgtEl>
                                          <p:spTgt spid="146"/>
                                        </p:tgtEl>
                                        <p:attrNameLst>
                                          <p:attrName>ppt_x</p:attrName>
                                        </p:attrNameLst>
                                      </p:cBhvr>
                                      <p:tavLst>
                                        <p:tav tm="0">
                                          <p:val>
                                            <p:strVal val="#ppt_x"/>
                                          </p:val>
                                        </p:tav>
                                        <p:tav tm="100000">
                                          <p:val>
                                            <p:strVal val="#ppt_x"/>
                                          </p:val>
                                        </p:tav>
                                      </p:tavLst>
                                    </p:anim>
                                    <p:anim calcmode="lin" valueType="num">
                                      <p:cBhvr>
                                        <p:cTn id="84" dur="1000" fill="hold"/>
                                        <p:tgtEl>
                                          <p:spTgt spid="14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47"/>
                                        </p:tgtEl>
                                        <p:attrNameLst>
                                          <p:attrName>style.visibility</p:attrName>
                                        </p:attrNameLst>
                                      </p:cBhvr>
                                      <p:to>
                                        <p:strVal val="visible"/>
                                      </p:to>
                                    </p:set>
                                    <p:animEffect transition="in" filter="fade">
                                      <p:cBhvr>
                                        <p:cTn id="87" dur="1000"/>
                                        <p:tgtEl>
                                          <p:spTgt spid="147"/>
                                        </p:tgtEl>
                                      </p:cBhvr>
                                    </p:animEffect>
                                    <p:anim calcmode="lin" valueType="num">
                                      <p:cBhvr>
                                        <p:cTn id="88" dur="1000" fill="hold"/>
                                        <p:tgtEl>
                                          <p:spTgt spid="147"/>
                                        </p:tgtEl>
                                        <p:attrNameLst>
                                          <p:attrName>ppt_x</p:attrName>
                                        </p:attrNameLst>
                                      </p:cBhvr>
                                      <p:tavLst>
                                        <p:tav tm="0">
                                          <p:val>
                                            <p:strVal val="#ppt_x"/>
                                          </p:val>
                                        </p:tav>
                                        <p:tav tm="100000">
                                          <p:val>
                                            <p:strVal val="#ppt_x"/>
                                          </p:val>
                                        </p:tav>
                                      </p:tavLst>
                                    </p:anim>
                                    <p:anim calcmode="lin" valueType="num">
                                      <p:cBhvr>
                                        <p:cTn id="89" dur="1000" fill="hold"/>
                                        <p:tgtEl>
                                          <p:spTgt spid="14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8"/>
                                        </p:tgtEl>
                                        <p:attrNameLst>
                                          <p:attrName>style.visibility</p:attrName>
                                        </p:attrNameLst>
                                      </p:cBhvr>
                                      <p:to>
                                        <p:strVal val="visible"/>
                                      </p:to>
                                    </p:set>
                                    <p:animEffect transition="in" filter="fade">
                                      <p:cBhvr>
                                        <p:cTn id="92" dur="1000"/>
                                        <p:tgtEl>
                                          <p:spTgt spid="148"/>
                                        </p:tgtEl>
                                      </p:cBhvr>
                                    </p:animEffect>
                                    <p:anim calcmode="lin" valueType="num">
                                      <p:cBhvr>
                                        <p:cTn id="93" dur="1000" fill="hold"/>
                                        <p:tgtEl>
                                          <p:spTgt spid="148"/>
                                        </p:tgtEl>
                                        <p:attrNameLst>
                                          <p:attrName>ppt_x</p:attrName>
                                        </p:attrNameLst>
                                      </p:cBhvr>
                                      <p:tavLst>
                                        <p:tav tm="0">
                                          <p:val>
                                            <p:strVal val="#ppt_x"/>
                                          </p:val>
                                        </p:tav>
                                        <p:tav tm="100000">
                                          <p:val>
                                            <p:strVal val="#ppt_x"/>
                                          </p:val>
                                        </p:tav>
                                      </p:tavLst>
                                    </p:anim>
                                    <p:anim calcmode="lin" valueType="num">
                                      <p:cBhvr>
                                        <p:cTn id="94" dur="1000" fill="hold"/>
                                        <p:tgtEl>
                                          <p:spTgt spid="148"/>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1000"/>
                                        <p:tgtEl>
                                          <p:spTgt spid="149"/>
                                        </p:tgtEl>
                                      </p:cBhvr>
                                    </p:animEffect>
                                    <p:anim calcmode="lin" valueType="num">
                                      <p:cBhvr>
                                        <p:cTn id="98" dur="1000" fill="hold"/>
                                        <p:tgtEl>
                                          <p:spTgt spid="149"/>
                                        </p:tgtEl>
                                        <p:attrNameLst>
                                          <p:attrName>ppt_x</p:attrName>
                                        </p:attrNameLst>
                                      </p:cBhvr>
                                      <p:tavLst>
                                        <p:tav tm="0">
                                          <p:val>
                                            <p:strVal val="#ppt_x"/>
                                          </p:val>
                                        </p:tav>
                                        <p:tav tm="100000">
                                          <p:val>
                                            <p:strVal val="#ppt_x"/>
                                          </p:val>
                                        </p:tav>
                                      </p:tavLst>
                                    </p:anim>
                                    <p:anim calcmode="lin" valueType="num">
                                      <p:cBhvr>
                                        <p:cTn id="99" dur="1000" fill="hold"/>
                                        <p:tgtEl>
                                          <p:spTgt spid="14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50"/>
                                        </p:tgtEl>
                                        <p:attrNameLst>
                                          <p:attrName>style.visibility</p:attrName>
                                        </p:attrNameLst>
                                      </p:cBhvr>
                                      <p:to>
                                        <p:strVal val="visible"/>
                                      </p:to>
                                    </p:set>
                                    <p:animEffect transition="in" filter="fade">
                                      <p:cBhvr>
                                        <p:cTn id="102" dur="1000"/>
                                        <p:tgtEl>
                                          <p:spTgt spid="150"/>
                                        </p:tgtEl>
                                      </p:cBhvr>
                                    </p:animEffect>
                                    <p:anim calcmode="lin" valueType="num">
                                      <p:cBhvr>
                                        <p:cTn id="103" dur="1000" fill="hold"/>
                                        <p:tgtEl>
                                          <p:spTgt spid="150"/>
                                        </p:tgtEl>
                                        <p:attrNameLst>
                                          <p:attrName>ppt_x</p:attrName>
                                        </p:attrNameLst>
                                      </p:cBhvr>
                                      <p:tavLst>
                                        <p:tav tm="0">
                                          <p:val>
                                            <p:strVal val="#ppt_x"/>
                                          </p:val>
                                        </p:tav>
                                        <p:tav tm="100000">
                                          <p:val>
                                            <p:strVal val="#ppt_x"/>
                                          </p:val>
                                        </p:tav>
                                      </p:tavLst>
                                    </p:anim>
                                    <p:anim calcmode="lin" valueType="num">
                                      <p:cBhvr>
                                        <p:cTn id="104" dur="1000" fill="hold"/>
                                        <p:tgtEl>
                                          <p:spTgt spid="150"/>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51"/>
                                        </p:tgtEl>
                                        <p:attrNameLst>
                                          <p:attrName>style.visibility</p:attrName>
                                        </p:attrNameLst>
                                      </p:cBhvr>
                                      <p:to>
                                        <p:strVal val="visible"/>
                                      </p:to>
                                    </p:set>
                                    <p:animEffect transition="in" filter="fade">
                                      <p:cBhvr>
                                        <p:cTn id="107" dur="1000"/>
                                        <p:tgtEl>
                                          <p:spTgt spid="151"/>
                                        </p:tgtEl>
                                      </p:cBhvr>
                                    </p:animEffect>
                                    <p:anim calcmode="lin" valueType="num">
                                      <p:cBhvr>
                                        <p:cTn id="108" dur="1000" fill="hold"/>
                                        <p:tgtEl>
                                          <p:spTgt spid="151"/>
                                        </p:tgtEl>
                                        <p:attrNameLst>
                                          <p:attrName>ppt_x</p:attrName>
                                        </p:attrNameLst>
                                      </p:cBhvr>
                                      <p:tavLst>
                                        <p:tav tm="0">
                                          <p:val>
                                            <p:strVal val="#ppt_x"/>
                                          </p:val>
                                        </p:tav>
                                        <p:tav tm="100000">
                                          <p:val>
                                            <p:strVal val="#ppt_x"/>
                                          </p:val>
                                        </p:tav>
                                      </p:tavLst>
                                    </p:anim>
                                    <p:anim calcmode="lin" valueType="num">
                                      <p:cBhvr>
                                        <p:cTn id="109" dur="1000" fill="hold"/>
                                        <p:tgtEl>
                                          <p:spTgt spid="151"/>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152"/>
                                        </p:tgtEl>
                                        <p:attrNameLst>
                                          <p:attrName>style.visibility</p:attrName>
                                        </p:attrNameLst>
                                      </p:cBhvr>
                                      <p:to>
                                        <p:strVal val="visible"/>
                                      </p:to>
                                    </p:set>
                                    <p:animEffect transition="in" filter="fade">
                                      <p:cBhvr>
                                        <p:cTn id="112" dur="1000"/>
                                        <p:tgtEl>
                                          <p:spTgt spid="152"/>
                                        </p:tgtEl>
                                      </p:cBhvr>
                                    </p:animEffect>
                                    <p:anim calcmode="lin" valueType="num">
                                      <p:cBhvr>
                                        <p:cTn id="113" dur="1000" fill="hold"/>
                                        <p:tgtEl>
                                          <p:spTgt spid="152"/>
                                        </p:tgtEl>
                                        <p:attrNameLst>
                                          <p:attrName>ppt_x</p:attrName>
                                        </p:attrNameLst>
                                      </p:cBhvr>
                                      <p:tavLst>
                                        <p:tav tm="0">
                                          <p:val>
                                            <p:strVal val="#ppt_x"/>
                                          </p:val>
                                        </p:tav>
                                        <p:tav tm="100000">
                                          <p:val>
                                            <p:strVal val="#ppt_x"/>
                                          </p:val>
                                        </p:tav>
                                      </p:tavLst>
                                    </p:anim>
                                    <p:anim calcmode="lin" valueType="num">
                                      <p:cBhvr>
                                        <p:cTn id="114" dur="1000" fill="hold"/>
                                        <p:tgtEl>
                                          <p:spTgt spid="152"/>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fade">
                                      <p:cBhvr>
                                        <p:cTn id="117" dur="1000"/>
                                        <p:tgtEl>
                                          <p:spTgt spid="153"/>
                                        </p:tgtEl>
                                      </p:cBhvr>
                                    </p:animEffect>
                                    <p:anim calcmode="lin" valueType="num">
                                      <p:cBhvr>
                                        <p:cTn id="118" dur="1000" fill="hold"/>
                                        <p:tgtEl>
                                          <p:spTgt spid="153"/>
                                        </p:tgtEl>
                                        <p:attrNameLst>
                                          <p:attrName>ppt_x</p:attrName>
                                        </p:attrNameLst>
                                      </p:cBhvr>
                                      <p:tavLst>
                                        <p:tav tm="0">
                                          <p:val>
                                            <p:strVal val="#ppt_x"/>
                                          </p:val>
                                        </p:tav>
                                        <p:tav tm="100000">
                                          <p:val>
                                            <p:strVal val="#ppt_x"/>
                                          </p:val>
                                        </p:tav>
                                      </p:tavLst>
                                    </p:anim>
                                    <p:anim calcmode="lin" valueType="num">
                                      <p:cBhvr>
                                        <p:cTn id="119" dur="1000" fill="hold"/>
                                        <p:tgtEl>
                                          <p:spTgt spid="15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154"/>
                                        </p:tgtEl>
                                        <p:attrNameLst>
                                          <p:attrName>style.visibility</p:attrName>
                                        </p:attrNameLst>
                                      </p:cBhvr>
                                      <p:to>
                                        <p:strVal val="visible"/>
                                      </p:to>
                                    </p:set>
                                    <p:animEffect transition="in" filter="fade">
                                      <p:cBhvr>
                                        <p:cTn id="122" dur="1000"/>
                                        <p:tgtEl>
                                          <p:spTgt spid="154"/>
                                        </p:tgtEl>
                                      </p:cBhvr>
                                    </p:animEffect>
                                    <p:anim calcmode="lin" valueType="num">
                                      <p:cBhvr>
                                        <p:cTn id="123" dur="1000" fill="hold"/>
                                        <p:tgtEl>
                                          <p:spTgt spid="154"/>
                                        </p:tgtEl>
                                        <p:attrNameLst>
                                          <p:attrName>ppt_x</p:attrName>
                                        </p:attrNameLst>
                                      </p:cBhvr>
                                      <p:tavLst>
                                        <p:tav tm="0">
                                          <p:val>
                                            <p:strVal val="#ppt_x"/>
                                          </p:val>
                                        </p:tav>
                                        <p:tav tm="100000">
                                          <p:val>
                                            <p:strVal val="#ppt_x"/>
                                          </p:val>
                                        </p:tav>
                                      </p:tavLst>
                                    </p:anim>
                                    <p:anim calcmode="lin" valueType="num">
                                      <p:cBhvr>
                                        <p:cTn id="124" dur="1000" fill="hold"/>
                                        <p:tgtEl>
                                          <p:spTgt spid="154"/>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155"/>
                                        </p:tgtEl>
                                        <p:attrNameLst>
                                          <p:attrName>style.visibility</p:attrName>
                                        </p:attrNameLst>
                                      </p:cBhvr>
                                      <p:to>
                                        <p:strVal val="visible"/>
                                      </p:to>
                                    </p:set>
                                    <p:animEffect transition="in" filter="fade">
                                      <p:cBhvr>
                                        <p:cTn id="127" dur="1000"/>
                                        <p:tgtEl>
                                          <p:spTgt spid="155"/>
                                        </p:tgtEl>
                                      </p:cBhvr>
                                    </p:animEffect>
                                    <p:anim calcmode="lin" valueType="num">
                                      <p:cBhvr>
                                        <p:cTn id="128" dur="1000" fill="hold"/>
                                        <p:tgtEl>
                                          <p:spTgt spid="155"/>
                                        </p:tgtEl>
                                        <p:attrNameLst>
                                          <p:attrName>ppt_x</p:attrName>
                                        </p:attrNameLst>
                                      </p:cBhvr>
                                      <p:tavLst>
                                        <p:tav tm="0">
                                          <p:val>
                                            <p:strVal val="#ppt_x"/>
                                          </p:val>
                                        </p:tav>
                                        <p:tav tm="100000">
                                          <p:val>
                                            <p:strVal val="#ppt_x"/>
                                          </p:val>
                                        </p:tav>
                                      </p:tavLst>
                                    </p:anim>
                                    <p:anim calcmode="lin" valueType="num">
                                      <p:cBhvr>
                                        <p:cTn id="129"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71" grpId="0"/>
      <p:bldP spid="72" grpId="0"/>
      <p:bldP spid="73" grpId="0" animBg="1"/>
      <p:bldP spid="74" grpId="0" animBg="1"/>
      <p:bldP spid="75" grpId="0"/>
      <p:bldP spid="76" grpId="0"/>
      <p:bldP spid="77" grpId="0"/>
      <p:bldP spid="146" grpId="0"/>
      <p:bldP spid="147" grpId="0"/>
      <p:bldP spid="148" grpId="0"/>
      <p:bldP spid="149" grpId="0"/>
      <p:bldP spid="150" grpId="0"/>
      <p:bldP spid="151" grpId="0"/>
      <p:bldP spid="152" grpId="0"/>
      <p:bldP spid="153" grpId="0"/>
      <p:bldP spid="15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grpSp>
        <p:nvGrpSpPr>
          <p:cNvPr id="177" name="Group 3"/>
          <p:cNvGrpSpPr>
            <a:grpSpLocks/>
          </p:cNvGrpSpPr>
          <p:nvPr/>
        </p:nvGrpSpPr>
        <p:grpSpPr bwMode="auto">
          <a:xfrm>
            <a:off x="114300" y="602230"/>
            <a:ext cx="1066800" cy="406400"/>
            <a:chOff x="240" y="480"/>
            <a:chExt cx="1488" cy="256"/>
          </a:xfrm>
        </p:grpSpPr>
        <p:sp>
          <p:nvSpPr>
            <p:cNvPr id="180" name="Text Box 4"/>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a:t>
              </a:r>
              <a:r>
                <a:rPr kumimoji="1" lang="en-US" altLang="zh-CN" sz="2000" dirty="0">
                  <a:solidFill>
                    <a:schemeClr val="bg1"/>
                  </a:solidFill>
                </a:rPr>
                <a:t>2</a:t>
              </a:r>
            </a:p>
          </p:txBody>
        </p:sp>
        <p:sp>
          <p:nvSpPr>
            <p:cNvPr id="181" name="Line 5"/>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63" name="Text Box 6"/>
          <p:cNvSpPr txBox="1">
            <a:spLocks noChangeArrowheads="1"/>
          </p:cNvSpPr>
          <p:nvPr/>
        </p:nvSpPr>
        <p:spPr bwMode="auto">
          <a:xfrm>
            <a:off x="1217980" y="585365"/>
            <a:ext cx="2297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1111</a:t>
            </a:r>
            <a:r>
              <a:rPr kumimoji="1" lang="zh-CN" altLang="en-US" sz="2000" dirty="0"/>
              <a:t>序列检测器。</a:t>
            </a:r>
          </a:p>
        </p:txBody>
      </p:sp>
      <p:sp>
        <p:nvSpPr>
          <p:cNvPr id="64" name="Text Box 9"/>
          <p:cNvSpPr txBox="1">
            <a:spLocks noChangeArrowheads="1"/>
          </p:cNvSpPr>
          <p:nvPr/>
        </p:nvSpPr>
        <p:spPr bwMode="auto">
          <a:xfrm>
            <a:off x="413265" y="1073284"/>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zh-CN" altLang="en-US" sz="2000"/>
              <a:t>输入</a:t>
            </a:r>
            <a:r>
              <a:rPr kumimoji="1" lang="en-US" altLang="zh-CN" sz="2000"/>
              <a:t>X</a:t>
            </a:r>
            <a:r>
              <a:rPr kumimoji="1" lang="zh-CN" altLang="en-US" sz="2000"/>
              <a:t>：</a:t>
            </a:r>
            <a:r>
              <a:rPr kumimoji="1" lang="en-US" altLang="zh-CN" sz="2000"/>
              <a:t>0 1 1 1 1</a:t>
            </a:r>
          </a:p>
        </p:txBody>
      </p:sp>
      <p:sp>
        <p:nvSpPr>
          <p:cNvPr id="65" name="Text Box 10"/>
          <p:cNvSpPr txBox="1">
            <a:spLocks noChangeArrowheads="1"/>
          </p:cNvSpPr>
          <p:nvPr/>
        </p:nvSpPr>
        <p:spPr bwMode="auto">
          <a:xfrm>
            <a:off x="413265" y="1454284"/>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zh-CN" altLang="en-US" sz="2000"/>
              <a:t>输出</a:t>
            </a:r>
            <a:r>
              <a:rPr kumimoji="1" lang="en-US" altLang="zh-CN" sz="2000"/>
              <a:t>Z</a:t>
            </a:r>
            <a:r>
              <a:rPr kumimoji="1" lang="zh-CN" altLang="en-US" sz="2000"/>
              <a:t>：</a:t>
            </a:r>
            <a:r>
              <a:rPr kumimoji="1" lang="en-US" altLang="zh-CN" sz="2000"/>
              <a:t>0 0 0 0 1</a:t>
            </a:r>
          </a:p>
        </p:txBody>
      </p:sp>
      <p:sp>
        <p:nvSpPr>
          <p:cNvPr id="66" name="Text Box 89"/>
          <p:cNvSpPr txBox="1">
            <a:spLocks noChangeArrowheads="1"/>
          </p:cNvSpPr>
          <p:nvPr/>
        </p:nvSpPr>
        <p:spPr bwMode="auto">
          <a:xfrm>
            <a:off x="337065" y="1835284"/>
            <a:ext cx="22860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   状态：</a:t>
            </a:r>
            <a:r>
              <a:rPr kumimoji="1" lang="en-US" altLang="zh-CN" sz="2000" dirty="0"/>
              <a:t>ABCDE</a:t>
            </a:r>
          </a:p>
        </p:txBody>
      </p:sp>
      <p:sp>
        <p:nvSpPr>
          <p:cNvPr id="67" name="Text Box 233"/>
          <p:cNvSpPr txBox="1">
            <a:spLocks noChangeArrowheads="1"/>
          </p:cNvSpPr>
          <p:nvPr/>
        </p:nvSpPr>
        <p:spPr bwMode="auto">
          <a:xfrm>
            <a:off x="2625436" y="1221578"/>
            <a:ext cx="2025135" cy="710067"/>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输入多于四个连续</a:t>
            </a:r>
            <a:r>
              <a:rPr kumimoji="1" lang="en-US" altLang="zh-CN" sz="2000" dirty="0"/>
              <a:t>1</a:t>
            </a:r>
            <a:r>
              <a:rPr kumimoji="1" lang="zh-CN" altLang="en-US" sz="2000" dirty="0"/>
              <a:t>时输出仍为</a:t>
            </a:r>
            <a:r>
              <a:rPr kumimoji="1" lang="en-US" altLang="zh-CN" sz="2000" dirty="0"/>
              <a:t>1</a:t>
            </a:r>
            <a:r>
              <a:rPr kumimoji="1" lang="zh-CN" altLang="en-US" sz="2000" dirty="0"/>
              <a:t>。</a:t>
            </a:r>
          </a:p>
        </p:txBody>
      </p:sp>
      <p:grpSp>
        <p:nvGrpSpPr>
          <p:cNvPr id="68" name="Group 230"/>
          <p:cNvGrpSpPr>
            <a:grpSpLocks/>
          </p:cNvGrpSpPr>
          <p:nvPr/>
        </p:nvGrpSpPr>
        <p:grpSpPr bwMode="auto">
          <a:xfrm>
            <a:off x="122217" y="2514600"/>
            <a:ext cx="3581400" cy="2687638"/>
            <a:chOff x="576" y="1056"/>
            <a:chExt cx="2256" cy="1693"/>
          </a:xfrm>
        </p:grpSpPr>
        <p:sp>
          <p:nvSpPr>
            <p:cNvPr id="69" name="Oval 13"/>
            <p:cNvSpPr>
              <a:spLocks noChangeArrowheads="1"/>
            </p:cNvSpPr>
            <p:nvPr/>
          </p:nvSpPr>
          <p:spPr bwMode="auto">
            <a:xfrm>
              <a:off x="1536" y="1056"/>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C</a:t>
              </a:r>
              <a:endParaRPr kumimoji="1" lang="en-US" altLang="zh-CN" sz="2000" baseline="-25000">
                <a:solidFill>
                  <a:schemeClr val="tx1"/>
                </a:solidFill>
              </a:endParaRPr>
            </a:p>
          </p:txBody>
        </p:sp>
        <p:sp>
          <p:nvSpPr>
            <p:cNvPr id="70" name="Oval 14"/>
            <p:cNvSpPr>
              <a:spLocks noChangeArrowheads="1"/>
            </p:cNvSpPr>
            <p:nvPr/>
          </p:nvSpPr>
          <p:spPr bwMode="auto">
            <a:xfrm>
              <a:off x="2304" y="1488"/>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D</a:t>
              </a:r>
              <a:endParaRPr kumimoji="1" lang="en-US" altLang="zh-CN" sz="2000" baseline="-25000">
                <a:solidFill>
                  <a:schemeClr val="tx1"/>
                </a:solidFill>
              </a:endParaRPr>
            </a:p>
          </p:txBody>
        </p:sp>
        <p:sp>
          <p:nvSpPr>
            <p:cNvPr id="71" name="Line 23"/>
            <p:cNvSpPr>
              <a:spLocks noChangeShapeType="1"/>
            </p:cNvSpPr>
            <p:nvPr/>
          </p:nvSpPr>
          <p:spPr bwMode="auto">
            <a:xfrm flipH="1">
              <a:off x="1392" y="2448"/>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72" name="Text Box 24"/>
            <p:cNvSpPr txBox="1">
              <a:spLocks noChangeArrowheads="1"/>
            </p:cNvSpPr>
            <p:nvPr/>
          </p:nvSpPr>
          <p:spPr bwMode="auto">
            <a:xfrm>
              <a:off x="1584" y="2496"/>
              <a:ext cx="4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0/0</a:t>
              </a:r>
            </a:p>
          </p:txBody>
        </p:sp>
        <p:sp>
          <p:nvSpPr>
            <p:cNvPr id="73" name="Line 26"/>
            <p:cNvSpPr>
              <a:spLocks noChangeShapeType="1"/>
            </p:cNvSpPr>
            <p:nvPr/>
          </p:nvSpPr>
          <p:spPr bwMode="auto">
            <a:xfrm flipH="1" flipV="1">
              <a:off x="960" y="1920"/>
              <a:ext cx="144"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74" name="Text Box 27"/>
            <p:cNvSpPr txBox="1">
              <a:spLocks noChangeArrowheads="1"/>
            </p:cNvSpPr>
            <p:nvPr/>
          </p:nvSpPr>
          <p:spPr bwMode="auto">
            <a:xfrm>
              <a:off x="624" y="1968"/>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sp>
          <p:nvSpPr>
            <p:cNvPr id="75" name="Text Box 29"/>
            <p:cNvSpPr txBox="1">
              <a:spLocks noChangeArrowheads="1"/>
            </p:cNvSpPr>
            <p:nvPr/>
          </p:nvSpPr>
          <p:spPr bwMode="auto">
            <a:xfrm>
              <a:off x="576" y="2352"/>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grpSp>
          <p:nvGrpSpPr>
            <p:cNvPr id="76" name="Group 30"/>
            <p:cNvGrpSpPr>
              <a:grpSpLocks/>
            </p:cNvGrpSpPr>
            <p:nvPr/>
          </p:nvGrpSpPr>
          <p:grpSpPr bwMode="auto">
            <a:xfrm rot="-7023137">
              <a:off x="816" y="2352"/>
              <a:ext cx="336" cy="336"/>
              <a:chOff x="2688" y="2832"/>
              <a:chExt cx="336" cy="336"/>
            </a:xfrm>
          </p:grpSpPr>
          <p:sp>
            <p:nvSpPr>
              <p:cNvPr id="96" name="Oval 31"/>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97" name="Line 32"/>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77" name="Oval 33"/>
            <p:cNvSpPr>
              <a:spLocks noChangeArrowheads="1"/>
            </p:cNvSpPr>
            <p:nvPr/>
          </p:nvSpPr>
          <p:spPr bwMode="auto">
            <a:xfrm>
              <a:off x="1056" y="2256"/>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A</a:t>
              </a:r>
              <a:endParaRPr kumimoji="1" lang="en-US" altLang="zh-CN" sz="2000" baseline="-25000">
                <a:solidFill>
                  <a:schemeClr val="tx1"/>
                </a:solidFill>
              </a:endParaRPr>
            </a:p>
          </p:txBody>
        </p:sp>
        <p:sp>
          <p:nvSpPr>
            <p:cNvPr id="78" name="Text Box 35"/>
            <p:cNvSpPr txBox="1">
              <a:spLocks noChangeArrowheads="1"/>
            </p:cNvSpPr>
            <p:nvPr/>
          </p:nvSpPr>
          <p:spPr bwMode="auto">
            <a:xfrm>
              <a:off x="2496" y="2352"/>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1/1</a:t>
              </a:r>
            </a:p>
          </p:txBody>
        </p:sp>
        <p:grpSp>
          <p:nvGrpSpPr>
            <p:cNvPr id="79" name="Group 36"/>
            <p:cNvGrpSpPr>
              <a:grpSpLocks/>
            </p:cNvGrpSpPr>
            <p:nvPr/>
          </p:nvGrpSpPr>
          <p:grpSpPr bwMode="auto">
            <a:xfrm rot="1676667">
              <a:off x="2208" y="2304"/>
              <a:ext cx="336" cy="336"/>
              <a:chOff x="2688" y="2832"/>
              <a:chExt cx="336" cy="336"/>
            </a:xfrm>
          </p:grpSpPr>
          <p:sp>
            <p:nvSpPr>
              <p:cNvPr id="94" name="Oval 37"/>
              <p:cNvSpPr>
                <a:spLocks noChangeArrowheads="1"/>
              </p:cNvSpPr>
              <p:nvPr/>
            </p:nvSpPr>
            <p:spPr bwMode="auto">
              <a:xfrm>
                <a:off x="2688" y="2832"/>
                <a:ext cx="336" cy="3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95" name="Line 38"/>
              <p:cNvSpPr>
                <a:spLocks noChangeShapeType="1"/>
              </p:cNvSpPr>
              <p:nvPr/>
            </p:nvSpPr>
            <p:spPr bwMode="auto">
              <a:xfrm flipH="1">
                <a:off x="2918" y="3072"/>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80" name="Oval 39"/>
            <p:cNvSpPr>
              <a:spLocks noChangeArrowheads="1"/>
            </p:cNvSpPr>
            <p:nvPr/>
          </p:nvSpPr>
          <p:spPr bwMode="auto">
            <a:xfrm>
              <a:off x="2016" y="2256"/>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E</a:t>
              </a:r>
              <a:endParaRPr kumimoji="1" lang="en-US" altLang="zh-CN" sz="2000" baseline="-25000">
                <a:solidFill>
                  <a:schemeClr val="tx1"/>
                </a:solidFill>
              </a:endParaRPr>
            </a:p>
          </p:txBody>
        </p:sp>
        <p:sp>
          <p:nvSpPr>
            <p:cNvPr id="81" name="Text Box 58"/>
            <p:cNvSpPr txBox="1">
              <a:spLocks noChangeArrowheads="1"/>
            </p:cNvSpPr>
            <p:nvPr/>
          </p:nvSpPr>
          <p:spPr bwMode="auto">
            <a:xfrm>
              <a:off x="1008" y="1152"/>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sp>
          <p:nvSpPr>
            <p:cNvPr id="82" name="Line 59"/>
            <p:cNvSpPr>
              <a:spLocks noChangeShapeType="1"/>
            </p:cNvSpPr>
            <p:nvPr/>
          </p:nvSpPr>
          <p:spPr bwMode="auto">
            <a:xfrm flipV="1">
              <a:off x="1104" y="1248"/>
              <a:ext cx="432"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83" name="Oval 90"/>
            <p:cNvSpPr>
              <a:spLocks noChangeArrowheads="1"/>
            </p:cNvSpPr>
            <p:nvPr/>
          </p:nvSpPr>
          <p:spPr bwMode="auto">
            <a:xfrm>
              <a:off x="768" y="1536"/>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B</a:t>
              </a:r>
              <a:endParaRPr kumimoji="1" lang="en-US" altLang="zh-CN" sz="2000" baseline="-25000">
                <a:solidFill>
                  <a:schemeClr val="tx1"/>
                </a:solidFill>
              </a:endParaRPr>
            </a:p>
          </p:txBody>
        </p:sp>
        <p:sp>
          <p:nvSpPr>
            <p:cNvPr id="84" name="Line 106"/>
            <p:cNvSpPr>
              <a:spLocks noChangeShapeType="1"/>
            </p:cNvSpPr>
            <p:nvPr/>
          </p:nvSpPr>
          <p:spPr bwMode="auto">
            <a:xfrm>
              <a:off x="1872" y="1200"/>
              <a:ext cx="480"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85" name="Line 107"/>
            <p:cNvSpPr>
              <a:spLocks noChangeShapeType="1"/>
            </p:cNvSpPr>
            <p:nvPr/>
          </p:nvSpPr>
          <p:spPr bwMode="auto">
            <a:xfrm flipH="1">
              <a:off x="2256" y="1824"/>
              <a:ext cx="192" cy="43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86" name="Text Box 108"/>
            <p:cNvSpPr txBox="1">
              <a:spLocks noChangeArrowheads="1"/>
            </p:cNvSpPr>
            <p:nvPr/>
          </p:nvSpPr>
          <p:spPr bwMode="auto">
            <a:xfrm>
              <a:off x="2064" y="1056"/>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sp>
          <p:nvSpPr>
            <p:cNvPr id="87" name="Text Box 109"/>
            <p:cNvSpPr txBox="1">
              <a:spLocks noChangeArrowheads="1"/>
            </p:cNvSpPr>
            <p:nvPr/>
          </p:nvSpPr>
          <p:spPr bwMode="auto">
            <a:xfrm>
              <a:off x="2400" y="182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1/1</a:t>
              </a:r>
            </a:p>
          </p:txBody>
        </p:sp>
        <p:sp>
          <p:nvSpPr>
            <p:cNvPr id="88" name="Line 110"/>
            <p:cNvSpPr>
              <a:spLocks noChangeShapeType="1"/>
            </p:cNvSpPr>
            <p:nvPr/>
          </p:nvSpPr>
          <p:spPr bwMode="auto">
            <a:xfrm>
              <a:off x="1056" y="1872"/>
              <a:ext cx="176" cy="40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89" name="Line 111"/>
            <p:cNvSpPr>
              <a:spLocks noChangeShapeType="1"/>
            </p:cNvSpPr>
            <p:nvPr/>
          </p:nvSpPr>
          <p:spPr bwMode="auto">
            <a:xfrm flipH="1">
              <a:off x="1296" y="1392"/>
              <a:ext cx="336" cy="81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90" name="Line 112"/>
            <p:cNvSpPr>
              <a:spLocks noChangeShapeType="1"/>
            </p:cNvSpPr>
            <p:nvPr/>
          </p:nvSpPr>
          <p:spPr bwMode="auto">
            <a:xfrm flipH="1">
              <a:off x="1392" y="1728"/>
              <a:ext cx="912" cy="5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91" name="Text Box 113"/>
            <p:cNvSpPr txBox="1">
              <a:spLocks noChangeArrowheads="1"/>
            </p:cNvSpPr>
            <p:nvPr/>
          </p:nvSpPr>
          <p:spPr bwMode="auto">
            <a:xfrm>
              <a:off x="1056" y="182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92" name="Text Box 114"/>
            <p:cNvSpPr txBox="1">
              <a:spLocks noChangeArrowheads="1"/>
            </p:cNvSpPr>
            <p:nvPr/>
          </p:nvSpPr>
          <p:spPr bwMode="auto">
            <a:xfrm>
              <a:off x="1488" y="158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93" name="Text Box 115"/>
            <p:cNvSpPr txBox="1">
              <a:spLocks noChangeArrowheads="1"/>
            </p:cNvSpPr>
            <p:nvPr/>
          </p:nvSpPr>
          <p:spPr bwMode="auto">
            <a:xfrm>
              <a:off x="1776" y="1968"/>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grpSp>
      <p:graphicFrame>
        <p:nvGraphicFramePr>
          <p:cNvPr id="99" name="Group 229"/>
          <p:cNvGraphicFramePr>
            <a:graphicFrameLocks noGrp="1"/>
          </p:cNvGraphicFramePr>
          <p:nvPr>
            <p:extLst>
              <p:ext uri="{D42A27DB-BD31-4B8C-83A1-F6EECF244321}">
                <p14:modId xmlns:p14="http://schemas.microsoft.com/office/powerpoint/2010/main" val="1417540629"/>
              </p:ext>
            </p:extLst>
          </p:nvPr>
        </p:nvGraphicFramePr>
        <p:xfrm>
          <a:off x="5092393" y="3806885"/>
          <a:ext cx="2209800" cy="2168784"/>
        </p:xfrm>
        <a:graphic>
          <a:graphicData uri="http://schemas.openxmlformats.org/drawingml/2006/table">
            <a:tbl>
              <a:tblPr/>
              <a:tblGrid>
                <a:gridCol w="746125">
                  <a:extLst>
                    <a:ext uri="{9D8B030D-6E8A-4147-A177-3AD203B41FA5}">
                      <a16:colId xmlns:a16="http://schemas.microsoft.com/office/drawing/2014/main" val="20000"/>
                    </a:ext>
                  </a:extLst>
                </a:gridCol>
                <a:gridCol w="747713">
                  <a:extLst>
                    <a:ext uri="{9D8B030D-6E8A-4147-A177-3AD203B41FA5}">
                      <a16:colId xmlns:a16="http://schemas.microsoft.com/office/drawing/2014/main" val="20001"/>
                    </a:ext>
                  </a:extLst>
                </a:gridCol>
                <a:gridCol w="715962">
                  <a:extLst>
                    <a:ext uri="{9D8B030D-6E8A-4147-A177-3AD203B41FA5}">
                      <a16:colId xmlns:a16="http://schemas.microsoft.com/office/drawing/2014/main" val="20002"/>
                    </a:ext>
                  </a:extLst>
                </a:gridCol>
              </a:tblGrid>
              <a:tr h="220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0" name="Text Box 87"/>
          <p:cNvSpPr txBox="1">
            <a:spLocks noChangeArrowheads="1"/>
          </p:cNvSpPr>
          <p:nvPr/>
        </p:nvSpPr>
        <p:spPr bwMode="auto">
          <a:xfrm>
            <a:off x="7454593" y="1749485"/>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Q </a:t>
            </a:r>
            <a:r>
              <a:rPr kumimoji="1" lang="en-US" altLang="zh-CN" sz="2000" baseline="30000"/>
              <a:t>n+1</a:t>
            </a:r>
            <a:r>
              <a:rPr kumimoji="1" lang="en-US" altLang="zh-CN" sz="2000"/>
              <a:t>/Z</a:t>
            </a:r>
          </a:p>
        </p:txBody>
      </p:sp>
      <p:sp>
        <p:nvSpPr>
          <p:cNvPr id="101" name="Text Box 116"/>
          <p:cNvSpPr txBox="1">
            <a:spLocks noChangeArrowheads="1"/>
          </p:cNvSpPr>
          <p:nvPr/>
        </p:nvSpPr>
        <p:spPr bwMode="auto">
          <a:xfrm>
            <a:off x="5241618" y="6153210"/>
            <a:ext cx="1868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0F0F0"/>
                </a:solidFill>
              </a:rPr>
              <a:t>10194764P145</a:t>
            </a:r>
          </a:p>
        </p:txBody>
      </p:sp>
      <p:graphicFrame>
        <p:nvGraphicFramePr>
          <p:cNvPr id="102" name="Group 223"/>
          <p:cNvGraphicFramePr>
            <a:graphicFrameLocks noGrp="1"/>
          </p:cNvGraphicFramePr>
          <p:nvPr>
            <p:extLst>
              <p:ext uri="{D42A27DB-BD31-4B8C-83A1-F6EECF244321}">
                <p14:modId xmlns:p14="http://schemas.microsoft.com/office/powerpoint/2010/main" val="3759008892"/>
              </p:ext>
            </p:extLst>
          </p:nvPr>
        </p:nvGraphicFramePr>
        <p:xfrm>
          <a:off x="5092393" y="987485"/>
          <a:ext cx="2209800" cy="2536704"/>
        </p:xfrm>
        <a:graphic>
          <a:graphicData uri="http://schemas.openxmlformats.org/drawingml/2006/table">
            <a:tbl>
              <a:tblPr/>
              <a:tblGrid>
                <a:gridCol w="746125">
                  <a:extLst>
                    <a:ext uri="{9D8B030D-6E8A-4147-A177-3AD203B41FA5}">
                      <a16:colId xmlns:a16="http://schemas.microsoft.com/office/drawing/2014/main" val="20000"/>
                    </a:ext>
                  </a:extLst>
                </a:gridCol>
                <a:gridCol w="747713">
                  <a:extLst>
                    <a:ext uri="{9D8B030D-6E8A-4147-A177-3AD203B41FA5}">
                      <a16:colId xmlns:a16="http://schemas.microsoft.com/office/drawing/2014/main" val="20001"/>
                    </a:ext>
                  </a:extLst>
                </a:gridCol>
                <a:gridCol w="715962">
                  <a:extLst>
                    <a:ext uri="{9D8B030D-6E8A-4147-A177-3AD203B41FA5}">
                      <a16:colId xmlns:a16="http://schemas.microsoft.com/office/drawing/2014/main" val="20002"/>
                    </a:ext>
                  </a:extLst>
                </a:gridCol>
              </a:tblGrid>
              <a:tr h="220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E/1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E/1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103" name="Group 216"/>
          <p:cNvGrpSpPr>
            <a:grpSpLocks/>
          </p:cNvGrpSpPr>
          <p:nvPr/>
        </p:nvGrpSpPr>
        <p:grpSpPr bwMode="auto">
          <a:xfrm>
            <a:off x="7454593" y="2663885"/>
            <a:ext cx="990600" cy="2759075"/>
            <a:chOff x="5136" y="1872"/>
            <a:chExt cx="624" cy="1738"/>
          </a:xfrm>
        </p:grpSpPr>
        <p:sp>
          <p:nvSpPr>
            <p:cNvPr id="104" name="AutoShape 149"/>
            <p:cNvSpPr>
              <a:spLocks noChangeArrowheads="1"/>
            </p:cNvSpPr>
            <p:nvPr/>
          </p:nvSpPr>
          <p:spPr bwMode="auto">
            <a:xfrm>
              <a:off x="5136" y="1872"/>
              <a:ext cx="384" cy="1152"/>
            </a:xfrm>
            <a:prstGeom prst="curvedLeftArrow">
              <a:avLst>
                <a:gd name="adj1" fmla="val 24375"/>
                <a:gd name="adj2" fmla="val 84375"/>
                <a:gd name="adj3" fmla="val 33333"/>
              </a:avLst>
            </a:prstGeom>
            <a:solidFill>
              <a:srgbClr val="FFFF00"/>
            </a:solidFill>
            <a:ln w="19050">
              <a:solidFill>
                <a:schemeClr val="bg1"/>
              </a:solidFill>
              <a:miter lim="800000"/>
              <a:headEnd/>
              <a:tailEnd/>
            </a:ln>
          </p:spPr>
          <p:txBody>
            <a:bodyPr wrap="none" lIns="90000" tIns="46800" rIns="90000" bIns="46800" anchor="ctr"/>
            <a:lstStyle/>
            <a:p>
              <a:endParaRPr lang="zh-CN" altLang="en-US"/>
            </a:p>
          </p:txBody>
        </p:sp>
        <p:sp>
          <p:nvSpPr>
            <p:cNvPr id="105" name="Text Box 150"/>
            <p:cNvSpPr txBox="1">
              <a:spLocks noChangeArrowheads="1"/>
            </p:cNvSpPr>
            <p:nvPr/>
          </p:nvSpPr>
          <p:spPr bwMode="auto">
            <a:xfrm>
              <a:off x="5376" y="2784"/>
              <a:ext cx="384"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直接观察</a:t>
              </a:r>
            </a:p>
          </p:txBody>
        </p:sp>
      </p:grpSp>
    </p:spTree>
    <p:extLst>
      <p:ext uri="{BB962C8B-B14F-4D97-AF65-F5344CB8AC3E}">
        <p14:creationId xmlns:p14="http://schemas.microsoft.com/office/powerpoint/2010/main" val="4198637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r>
              <a:rPr lang="en-US" altLang="zh-CN" dirty="0"/>
              <a:t>(Latch)</a:t>
            </a:r>
            <a:endParaRPr lang="zh-CN" altLang="en-US" dirty="0"/>
          </a:p>
        </p:txBody>
      </p:sp>
      <p:sp>
        <p:nvSpPr>
          <p:cNvPr id="5" name="内容占位符 4"/>
          <p:cNvSpPr>
            <a:spLocks noGrp="1"/>
          </p:cNvSpPr>
          <p:nvPr>
            <p:ph idx="1"/>
          </p:nvPr>
        </p:nvSpPr>
        <p:spPr>
          <a:xfrm>
            <a:off x="71700" y="503804"/>
            <a:ext cx="9000600" cy="5895393"/>
          </a:xfrm>
        </p:spPr>
        <p:txBody>
          <a:bodyPr/>
          <a:lstStyle/>
          <a:p>
            <a:r>
              <a:rPr kumimoji="1" lang="zh-CN" altLang="en-US" sz="2400" dirty="0"/>
              <a:t>锁存器的基本特性</a:t>
            </a:r>
            <a:endParaRPr kumimoji="1" lang="en-US" altLang="zh-CN" sz="2400" dirty="0"/>
          </a:p>
          <a:p>
            <a:r>
              <a:rPr kumimoji="1" lang="zh-CN" altLang="en-US" sz="2400" dirty="0"/>
              <a:t>基本</a:t>
            </a:r>
            <a:r>
              <a:rPr kumimoji="1" lang="en-US" altLang="zh-CN" sz="2400" dirty="0"/>
              <a:t>SR</a:t>
            </a:r>
            <a:r>
              <a:rPr kumimoji="1" lang="zh-CN" altLang="en-US" sz="2400" dirty="0"/>
              <a:t>锁存器（</a:t>
            </a:r>
            <a:r>
              <a:rPr kumimoji="1" lang="en-US" altLang="zh-CN" sz="2400" dirty="0"/>
              <a:t>Set-Reset</a:t>
            </a:r>
            <a:r>
              <a:rPr kumimoji="1" lang="zh-CN" altLang="en-US" sz="2400" dirty="0"/>
              <a:t>）</a:t>
            </a:r>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sp>
        <p:nvSpPr>
          <p:cNvPr id="106" name="Text Box 151"/>
          <p:cNvSpPr txBox="1">
            <a:spLocks noChangeArrowheads="1"/>
          </p:cNvSpPr>
          <p:nvPr/>
        </p:nvSpPr>
        <p:spPr bwMode="auto">
          <a:xfrm>
            <a:off x="221707" y="1458672"/>
            <a:ext cx="2614613" cy="385763"/>
          </a:xfrm>
          <a:prstGeom prst="rect">
            <a:avLst/>
          </a:prstGeom>
          <a:ln>
            <a:headEnd/>
            <a:tailEnd/>
          </a:ln>
          <a:extLst/>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kumimoji="1" lang="zh-CN" altLang="en-US" sz="1800" dirty="0">
                <a:latin typeface="Arial" charset="0"/>
              </a:rPr>
              <a:t>不同门构成的</a:t>
            </a:r>
            <a:r>
              <a:rPr kumimoji="1" lang="en-US" altLang="zh-CN" sz="1800" dirty="0">
                <a:latin typeface="Arial" charset="0"/>
              </a:rPr>
              <a:t>SR</a:t>
            </a:r>
            <a:r>
              <a:rPr kumimoji="1" lang="zh-CN" altLang="en-US" sz="1800" dirty="0">
                <a:latin typeface="Arial" charset="0"/>
              </a:rPr>
              <a:t>锁存器</a:t>
            </a:r>
          </a:p>
        </p:txBody>
      </p:sp>
      <p:grpSp>
        <p:nvGrpSpPr>
          <p:cNvPr id="113" name="Group 152"/>
          <p:cNvGrpSpPr>
            <a:grpSpLocks/>
          </p:cNvGrpSpPr>
          <p:nvPr/>
        </p:nvGrpSpPr>
        <p:grpSpPr bwMode="auto">
          <a:xfrm>
            <a:off x="3041898" y="4228098"/>
            <a:ext cx="2543360" cy="2102637"/>
            <a:chOff x="418" y="618"/>
            <a:chExt cx="1186" cy="1125"/>
          </a:xfrm>
        </p:grpSpPr>
        <p:sp>
          <p:nvSpPr>
            <p:cNvPr id="114" name="AutoShape 153"/>
            <p:cNvSpPr>
              <a:spLocks noChangeArrowheads="1"/>
            </p:cNvSpPr>
            <p:nvPr/>
          </p:nvSpPr>
          <p:spPr bwMode="auto">
            <a:xfrm>
              <a:off x="911" y="786"/>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5" name="Line 154"/>
            <p:cNvSpPr>
              <a:spLocks noChangeShapeType="1"/>
            </p:cNvSpPr>
            <p:nvPr/>
          </p:nvSpPr>
          <p:spPr bwMode="auto">
            <a:xfrm flipV="1">
              <a:off x="576" y="840"/>
              <a:ext cx="33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6" name="Line 155"/>
            <p:cNvSpPr>
              <a:spLocks noChangeShapeType="1"/>
            </p:cNvSpPr>
            <p:nvPr/>
          </p:nvSpPr>
          <p:spPr bwMode="auto">
            <a:xfrm rot="10800000" flipH="1" flipV="1">
              <a:off x="1224" y="909"/>
              <a:ext cx="3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7" name="Oval 156"/>
            <p:cNvSpPr>
              <a:spLocks noChangeArrowheads="1"/>
            </p:cNvSpPr>
            <p:nvPr/>
          </p:nvSpPr>
          <p:spPr bwMode="auto">
            <a:xfrm>
              <a:off x="1155" y="883"/>
              <a:ext cx="71" cy="6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8" name="Line 157"/>
            <p:cNvSpPr>
              <a:spLocks noChangeShapeType="1"/>
            </p:cNvSpPr>
            <p:nvPr/>
          </p:nvSpPr>
          <p:spPr bwMode="auto">
            <a:xfrm flipV="1">
              <a:off x="718" y="977"/>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9" name="AutoShape 158"/>
            <p:cNvSpPr>
              <a:spLocks noChangeArrowheads="1"/>
            </p:cNvSpPr>
            <p:nvPr/>
          </p:nvSpPr>
          <p:spPr bwMode="auto">
            <a:xfrm>
              <a:off x="908" y="1327"/>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0" name="Line 159"/>
            <p:cNvSpPr>
              <a:spLocks noChangeShapeType="1"/>
            </p:cNvSpPr>
            <p:nvPr/>
          </p:nvSpPr>
          <p:spPr bwMode="auto">
            <a:xfrm flipV="1">
              <a:off x="722" y="1367"/>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1" name="Oval 160"/>
            <p:cNvSpPr>
              <a:spLocks noChangeArrowheads="1"/>
            </p:cNvSpPr>
            <p:nvPr/>
          </p:nvSpPr>
          <p:spPr bwMode="auto">
            <a:xfrm>
              <a:off x="1156" y="1404"/>
              <a:ext cx="65" cy="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2" name="Line 161"/>
            <p:cNvSpPr>
              <a:spLocks noChangeShapeType="1"/>
            </p:cNvSpPr>
            <p:nvPr/>
          </p:nvSpPr>
          <p:spPr bwMode="auto">
            <a:xfrm>
              <a:off x="559" y="1498"/>
              <a:ext cx="34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3" name="Line 162"/>
            <p:cNvSpPr>
              <a:spLocks noChangeShapeType="1"/>
            </p:cNvSpPr>
            <p:nvPr/>
          </p:nvSpPr>
          <p:spPr bwMode="auto">
            <a:xfrm rot="5400000">
              <a:off x="1199" y="1343"/>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4" name="Line 163"/>
            <p:cNvSpPr>
              <a:spLocks noChangeShapeType="1"/>
            </p:cNvSpPr>
            <p:nvPr/>
          </p:nvSpPr>
          <p:spPr bwMode="auto">
            <a:xfrm rot="5400000">
              <a:off x="1191" y="1004"/>
              <a:ext cx="1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5" name="Line 164"/>
            <p:cNvSpPr>
              <a:spLocks noChangeShapeType="1"/>
            </p:cNvSpPr>
            <p:nvPr/>
          </p:nvSpPr>
          <p:spPr bwMode="auto">
            <a:xfrm flipV="1">
              <a:off x="1221" y="1437"/>
              <a:ext cx="383"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6" name="Line 165"/>
            <p:cNvSpPr>
              <a:spLocks noChangeShapeType="1"/>
            </p:cNvSpPr>
            <p:nvPr/>
          </p:nvSpPr>
          <p:spPr bwMode="auto">
            <a:xfrm rot="5400000" flipV="1">
              <a:off x="642" y="1301"/>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7" name="Line 166"/>
            <p:cNvSpPr>
              <a:spLocks noChangeShapeType="1"/>
            </p:cNvSpPr>
            <p:nvPr/>
          </p:nvSpPr>
          <p:spPr bwMode="auto">
            <a:xfrm rot="-5400000" flipH="1" flipV="1">
              <a:off x="656" y="1040"/>
              <a:ext cx="1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8" name="Line 167"/>
            <p:cNvSpPr>
              <a:spLocks noChangeShapeType="1"/>
            </p:cNvSpPr>
            <p:nvPr/>
          </p:nvSpPr>
          <p:spPr bwMode="auto">
            <a:xfrm rot="5400000">
              <a:off x="926" y="878"/>
              <a:ext cx="144" cy="57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9" name="Line 168"/>
            <p:cNvSpPr>
              <a:spLocks noChangeShapeType="1"/>
            </p:cNvSpPr>
            <p:nvPr/>
          </p:nvSpPr>
          <p:spPr bwMode="auto">
            <a:xfrm rot="5400000" flipH="1">
              <a:off x="932" y="890"/>
              <a:ext cx="144"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0" name="Text Box 169"/>
            <p:cNvSpPr txBox="1">
              <a:spLocks noChangeArrowheads="1"/>
            </p:cNvSpPr>
            <p:nvPr/>
          </p:nvSpPr>
          <p:spPr bwMode="auto">
            <a:xfrm>
              <a:off x="1247" y="1493"/>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dirty="0"/>
                <a:t>Q</a:t>
              </a:r>
            </a:p>
          </p:txBody>
        </p:sp>
        <p:grpSp>
          <p:nvGrpSpPr>
            <p:cNvPr id="131" name="Group 170"/>
            <p:cNvGrpSpPr>
              <a:grpSpLocks/>
            </p:cNvGrpSpPr>
            <p:nvPr/>
          </p:nvGrpSpPr>
          <p:grpSpPr bwMode="auto">
            <a:xfrm>
              <a:off x="1200" y="618"/>
              <a:ext cx="288" cy="250"/>
              <a:chOff x="3360" y="2928"/>
              <a:chExt cx="288" cy="250"/>
            </a:xfrm>
          </p:grpSpPr>
          <p:sp>
            <p:nvSpPr>
              <p:cNvPr id="143" name="Text Box 171"/>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Q</a:t>
                </a:r>
              </a:p>
            </p:txBody>
          </p:sp>
          <p:sp>
            <p:nvSpPr>
              <p:cNvPr id="144" name="Line 172"/>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32" name="Group 173"/>
            <p:cNvGrpSpPr>
              <a:grpSpLocks/>
            </p:cNvGrpSpPr>
            <p:nvPr/>
          </p:nvGrpSpPr>
          <p:grpSpPr bwMode="auto">
            <a:xfrm>
              <a:off x="431" y="714"/>
              <a:ext cx="289" cy="250"/>
              <a:chOff x="3359" y="2928"/>
              <a:chExt cx="289" cy="250"/>
            </a:xfrm>
          </p:grpSpPr>
          <p:sp>
            <p:nvSpPr>
              <p:cNvPr id="141" name="Text Box 174"/>
              <p:cNvSpPr txBox="1">
                <a:spLocks noChangeArrowheads="1"/>
              </p:cNvSpPr>
              <p:nvPr/>
            </p:nvSpPr>
            <p:spPr bwMode="auto">
              <a:xfrm>
                <a:off x="3359" y="2928"/>
                <a:ext cx="2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R</a:t>
                </a:r>
              </a:p>
            </p:txBody>
          </p:sp>
          <p:sp>
            <p:nvSpPr>
              <p:cNvPr id="142" name="Line 175"/>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33" name="Group 176"/>
            <p:cNvGrpSpPr>
              <a:grpSpLocks/>
            </p:cNvGrpSpPr>
            <p:nvPr/>
          </p:nvGrpSpPr>
          <p:grpSpPr bwMode="auto">
            <a:xfrm>
              <a:off x="418" y="1336"/>
              <a:ext cx="288" cy="250"/>
              <a:chOff x="3346" y="2878"/>
              <a:chExt cx="288" cy="250"/>
            </a:xfrm>
          </p:grpSpPr>
          <p:sp>
            <p:nvSpPr>
              <p:cNvPr id="139" name="Text Box 177"/>
              <p:cNvSpPr txBox="1">
                <a:spLocks noChangeArrowheads="1"/>
              </p:cNvSpPr>
              <p:nvPr/>
            </p:nvSpPr>
            <p:spPr bwMode="auto">
              <a:xfrm>
                <a:off x="3346" y="287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dirty="0"/>
                  <a:t>S</a:t>
                </a:r>
              </a:p>
            </p:txBody>
          </p:sp>
          <p:sp>
            <p:nvSpPr>
              <p:cNvPr id="140" name="Line 178"/>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sp>
          <p:nvSpPr>
            <p:cNvPr id="134" name="Line 179"/>
            <p:cNvSpPr>
              <a:spLocks noChangeShapeType="1"/>
            </p:cNvSpPr>
            <p:nvPr/>
          </p:nvSpPr>
          <p:spPr bwMode="auto">
            <a:xfrm>
              <a:off x="1227" y="674"/>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5" name="Line 180"/>
            <p:cNvSpPr>
              <a:spLocks noChangeShapeType="1"/>
            </p:cNvSpPr>
            <p:nvPr/>
          </p:nvSpPr>
          <p:spPr bwMode="auto">
            <a:xfrm>
              <a:off x="452" y="1388"/>
              <a:ext cx="1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6" name="Line 181"/>
            <p:cNvSpPr>
              <a:spLocks noChangeShapeType="1"/>
            </p:cNvSpPr>
            <p:nvPr/>
          </p:nvSpPr>
          <p:spPr bwMode="auto">
            <a:xfrm>
              <a:off x="452" y="744"/>
              <a:ext cx="1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7" name="Oval 182"/>
            <p:cNvSpPr>
              <a:spLocks noChangeArrowheads="1"/>
            </p:cNvSpPr>
            <p:nvPr/>
          </p:nvSpPr>
          <p:spPr bwMode="auto">
            <a:xfrm flipH="1">
              <a:off x="1261" y="1417"/>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38" name="Oval 183"/>
            <p:cNvSpPr>
              <a:spLocks noChangeArrowheads="1"/>
            </p:cNvSpPr>
            <p:nvPr/>
          </p:nvSpPr>
          <p:spPr bwMode="auto">
            <a:xfrm flipH="1">
              <a:off x="1265" y="890"/>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grpSp>
      <p:sp>
        <p:nvSpPr>
          <p:cNvPr id="7" name="矩形 6"/>
          <p:cNvSpPr/>
          <p:nvPr/>
        </p:nvSpPr>
        <p:spPr>
          <a:xfrm>
            <a:off x="3893258" y="6101552"/>
            <a:ext cx="535724" cy="369332"/>
          </a:xfrm>
          <a:prstGeom prst="rect">
            <a:avLst/>
          </a:prstGeom>
        </p:spPr>
        <p:txBody>
          <a:bodyPr wrap="none">
            <a:spAutoFit/>
          </a:bodyPr>
          <a:lstStyle/>
          <a:p>
            <a:r>
              <a:rPr lang="en-US" altLang="zh-CN" dirty="0">
                <a:solidFill>
                  <a:srgbClr val="FF0000"/>
                </a:solidFill>
              </a:rPr>
              <a:t>(1)</a:t>
            </a:r>
            <a:endParaRPr lang="zh-CN" altLang="en-US" dirty="0">
              <a:solidFill>
                <a:srgbClr val="FF0000"/>
              </a:solidFill>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590278668"/>
              </p:ext>
            </p:extLst>
          </p:nvPr>
        </p:nvGraphicFramePr>
        <p:xfrm>
          <a:off x="1314844" y="1651553"/>
          <a:ext cx="6138065" cy="1170078"/>
        </p:xfrm>
        <a:graphic>
          <a:graphicData uri="http://schemas.openxmlformats.org/presentationml/2006/ole">
            <mc:AlternateContent xmlns:mc="http://schemas.openxmlformats.org/markup-compatibility/2006">
              <mc:Choice xmlns:v="urn:schemas-microsoft-com:vml" Requires="v">
                <p:oleObj spid="_x0000_s217518" name="Equation" r:id="rId3" imgW="1562040" imgH="291960" progId="Equation.DSMT4">
                  <p:embed/>
                </p:oleObj>
              </mc:Choice>
              <mc:Fallback>
                <p:oleObj name="Equation" r:id="rId3" imgW="1562040" imgH="291960"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844" y="1651553"/>
                        <a:ext cx="6138065" cy="1170078"/>
                      </a:xfrm>
                      <a:prstGeom prst="rect">
                        <a:avLst/>
                      </a:prstGeom>
                      <a:noFill/>
                      <a:ln>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9167458"/>
              </p:ext>
            </p:extLst>
          </p:nvPr>
        </p:nvGraphicFramePr>
        <p:xfrm>
          <a:off x="1287595" y="2723817"/>
          <a:ext cx="6094944" cy="1305087"/>
        </p:xfrm>
        <a:graphic>
          <a:graphicData uri="http://schemas.openxmlformats.org/presentationml/2006/ole">
            <mc:AlternateContent xmlns:mc="http://schemas.openxmlformats.org/markup-compatibility/2006">
              <mc:Choice xmlns:v="urn:schemas-microsoft-com:vml" Requires="v">
                <p:oleObj spid="_x0000_s217519" name="Equation" r:id="rId5" imgW="1574640" imgH="330120" progId="Equation.DSMT4">
                  <p:embed/>
                </p:oleObj>
              </mc:Choice>
              <mc:Fallback>
                <p:oleObj name="Equation" r:id="rId5" imgW="1574640" imgH="330120" progId="Equation.DSMT4">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595" y="2723817"/>
                        <a:ext cx="6094944" cy="130508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511894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标题 1"/>
          <p:cNvSpPr txBox="1">
            <a:spLocks/>
          </p:cNvSpPr>
          <p:nvPr/>
        </p:nvSpPr>
        <p:spPr bwMode="auto">
          <a:xfrm>
            <a:off x="0" y="6434125"/>
            <a:ext cx="9144000" cy="388120"/>
          </a:xfrm>
          <a:prstGeom prst="rect">
            <a:avLst/>
          </a:prstGeom>
          <a:extLst/>
        </p:spPr>
        <p:style>
          <a:lnRef idx="2">
            <a:schemeClr val="accent3"/>
          </a:lnRef>
          <a:fillRef idx="1">
            <a:schemeClr val="lt1"/>
          </a:fillRef>
          <a:effectRef idx="0">
            <a:schemeClr val="accent3"/>
          </a:effectRef>
          <a:fontRef idx="minor">
            <a:schemeClr val="dk1"/>
          </a:fontRef>
        </p:style>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dk1"/>
                </a:solidFill>
                <a:latin typeface="+mn-lt"/>
                <a:ea typeface="+mn-ea"/>
                <a:cs typeface="+mn-cs"/>
              </a:defRPr>
            </a:lvl1pPr>
            <a:lvl2pPr algn="l" rtl="0" eaLnBrk="0" fontAlgn="base" hangingPunct="0">
              <a:lnSpc>
                <a:spcPct val="97000"/>
              </a:lnSpc>
              <a:spcBef>
                <a:spcPct val="0"/>
              </a:spcBef>
              <a:spcAft>
                <a:spcPct val="0"/>
              </a:spcAft>
              <a:defRPr sz="2600" b="1">
                <a:solidFill>
                  <a:schemeClr val="dk1"/>
                </a:solidFill>
                <a:latin typeface="+mn-lt"/>
                <a:ea typeface="+mn-ea"/>
                <a:cs typeface="+mn-cs"/>
              </a:defRPr>
            </a:lvl2pPr>
            <a:lvl3pPr algn="l" rtl="0" eaLnBrk="0" fontAlgn="base" hangingPunct="0">
              <a:lnSpc>
                <a:spcPct val="97000"/>
              </a:lnSpc>
              <a:spcBef>
                <a:spcPct val="0"/>
              </a:spcBef>
              <a:spcAft>
                <a:spcPct val="0"/>
              </a:spcAft>
              <a:defRPr sz="2600" b="1">
                <a:solidFill>
                  <a:schemeClr val="dk1"/>
                </a:solidFill>
                <a:latin typeface="+mn-lt"/>
                <a:ea typeface="+mn-ea"/>
                <a:cs typeface="+mn-cs"/>
              </a:defRPr>
            </a:lvl3pPr>
            <a:lvl4pPr algn="l" rtl="0" eaLnBrk="0" fontAlgn="base" hangingPunct="0">
              <a:lnSpc>
                <a:spcPct val="97000"/>
              </a:lnSpc>
              <a:spcBef>
                <a:spcPct val="0"/>
              </a:spcBef>
              <a:spcAft>
                <a:spcPct val="0"/>
              </a:spcAft>
              <a:defRPr sz="2600" b="1">
                <a:solidFill>
                  <a:schemeClr val="dk1"/>
                </a:solidFill>
                <a:latin typeface="+mn-lt"/>
                <a:ea typeface="+mn-ea"/>
                <a:cs typeface="+mn-cs"/>
              </a:defRPr>
            </a:lvl4pPr>
            <a:lvl5pPr algn="l" rtl="0" eaLnBrk="0" fontAlgn="base" hangingPunct="0">
              <a:lnSpc>
                <a:spcPct val="97000"/>
              </a:lnSpc>
              <a:spcBef>
                <a:spcPct val="0"/>
              </a:spcBef>
              <a:spcAft>
                <a:spcPct val="0"/>
              </a:spcAft>
              <a:defRPr sz="2600" b="1">
                <a:solidFill>
                  <a:schemeClr val="dk1"/>
                </a:solidFill>
                <a:latin typeface="+mn-lt"/>
                <a:ea typeface="+mn-ea"/>
                <a:cs typeface="+mn-cs"/>
              </a:defRPr>
            </a:lvl5pPr>
            <a:lvl6pPr marL="457200" algn="l" rtl="0" eaLnBrk="0" fontAlgn="base" hangingPunct="0">
              <a:lnSpc>
                <a:spcPct val="97000"/>
              </a:lnSpc>
              <a:spcBef>
                <a:spcPct val="0"/>
              </a:spcBef>
              <a:spcAft>
                <a:spcPct val="0"/>
              </a:spcAft>
              <a:defRPr sz="2600" b="1">
                <a:solidFill>
                  <a:schemeClr val="dk1"/>
                </a:solidFill>
                <a:latin typeface="+mn-lt"/>
                <a:ea typeface="+mn-ea"/>
                <a:cs typeface="+mn-cs"/>
              </a:defRPr>
            </a:lvl6pPr>
            <a:lvl7pPr marL="914400" algn="l" rtl="0" eaLnBrk="0" fontAlgn="base" hangingPunct="0">
              <a:lnSpc>
                <a:spcPct val="97000"/>
              </a:lnSpc>
              <a:spcBef>
                <a:spcPct val="0"/>
              </a:spcBef>
              <a:spcAft>
                <a:spcPct val="0"/>
              </a:spcAft>
              <a:defRPr sz="2600" b="1">
                <a:solidFill>
                  <a:schemeClr val="dk1"/>
                </a:solidFill>
                <a:latin typeface="+mn-lt"/>
                <a:ea typeface="+mn-ea"/>
                <a:cs typeface="+mn-cs"/>
              </a:defRPr>
            </a:lvl7pPr>
            <a:lvl8pPr marL="1371600" algn="l" rtl="0" eaLnBrk="0" fontAlgn="base" hangingPunct="0">
              <a:lnSpc>
                <a:spcPct val="97000"/>
              </a:lnSpc>
              <a:spcBef>
                <a:spcPct val="0"/>
              </a:spcBef>
              <a:spcAft>
                <a:spcPct val="0"/>
              </a:spcAft>
              <a:defRPr sz="2600" b="1">
                <a:solidFill>
                  <a:schemeClr val="dk1"/>
                </a:solidFill>
                <a:latin typeface="+mn-lt"/>
                <a:ea typeface="+mn-ea"/>
                <a:cs typeface="+mn-cs"/>
              </a:defRPr>
            </a:lvl8pPr>
            <a:lvl9pPr marL="1828800" algn="l" rtl="0" eaLnBrk="0" fontAlgn="base" hangingPunct="0">
              <a:lnSpc>
                <a:spcPct val="97000"/>
              </a:lnSpc>
              <a:spcBef>
                <a:spcPct val="0"/>
              </a:spcBef>
              <a:spcAft>
                <a:spcPct val="0"/>
              </a:spcAft>
              <a:defRPr sz="2600" b="1">
                <a:solidFill>
                  <a:schemeClr val="dk1"/>
                </a:solidFill>
                <a:latin typeface="+mn-lt"/>
                <a:ea typeface="+mn-ea"/>
                <a:cs typeface="+mn-cs"/>
              </a:defRPr>
            </a:lvl9pPr>
          </a:lstStyle>
          <a:p>
            <a:r>
              <a:rPr lang="en-US" altLang="zh-CN"/>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grpSp>
        <p:nvGrpSpPr>
          <p:cNvPr id="177" name="Group 3"/>
          <p:cNvGrpSpPr>
            <a:grpSpLocks/>
          </p:cNvGrpSpPr>
          <p:nvPr/>
        </p:nvGrpSpPr>
        <p:grpSpPr bwMode="auto">
          <a:xfrm>
            <a:off x="0" y="415947"/>
            <a:ext cx="1066800" cy="406400"/>
            <a:chOff x="240" y="480"/>
            <a:chExt cx="1488" cy="256"/>
          </a:xfrm>
        </p:grpSpPr>
        <p:sp>
          <p:nvSpPr>
            <p:cNvPr id="180" name="Text Box 4"/>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a:t>
              </a:r>
              <a:r>
                <a:rPr kumimoji="1" lang="en-US" altLang="zh-CN" sz="2000" dirty="0">
                  <a:solidFill>
                    <a:schemeClr val="bg1"/>
                  </a:solidFill>
                </a:rPr>
                <a:t>2</a:t>
              </a:r>
            </a:p>
          </p:txBody>
        </p:sp>
        <p:sp>
          <p:nvSpPr>
            <p:cNvPr id="181" name="Line 5"/>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63" name="Text Box 6"/>
          <p:cNvSpPr txBox="1">
            <a:spLocks noChangeArrowheads="1"/>
          </p:cNvSpPr>
          <p:nvPr/>
        </p:nvSpPr>
        <p:spPr bwMode="auto">
          <a:xfrm>
            <a:off x="1066800" y="381646"/>
            <a:ext cx="2297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1111</a:t>
            </a:r>
            <a:r>
              <a:rPr kumimoji="1" lang="zh-CN" altLang="en-US" sz="2000" dirty="0"/>
              <a:t>序列检测器。</a:t>
            </a:r>
          </a:p>
        </p:txBody>
      </p:sp>
      <p:graphicFrame>
        <p:nvGraphicFramePr>
          <p:cNvPr id="111" name="Group 279"/>
          <p:cNvGraphicFramePr>
            <a:graphicFrameLocks noGrp="1"/>
          </p:cNvGraphicFramePr>
          <p:nvPr>
            <p:extLst>
              <p:ext uri="{D42A27DB-BD31-4B8C-83A1-F6EECF244321}">
                <p14:modId xmlns:p14="http://schemas.microsoft.com/office/powerpoint/2010/main" val="4278041920"/>
              </p:ext>
            </p:extLst>
          </p:nvPr>
        </p:nvGraphicFramePr>
        <p:xfrm>
          <a:off x="302268" y="777019"/>
          <a:ext cx="2209800" cy="2168784"/>
        </p:xfrm>
        <a:graphic>
          <a:graphicData uri="http://schemas.openxmlformats.org/drawingml/2006/table">
            <a:tbl>
              <a:tblPr/>
              <a:tblGrid>
                <a:gridCol w="746125">
                  <a:extLst>
                    <a:ext uri="{9D8B030D-6E8A-4147-A177-3AD203B41FA5}">
                      <a16:colId xmlns:a16="http://schemas.microsoft.com/office/drawing/2014/main" val="20000"/>
                    </a:ext>
                  </a:extLst>
                </a:gridCol>
                <a:gridCol w="747713">
                  <a:extLst>
                    <a:ext uri="{9D8B030D-6E8A-4147-A177-3AD203B41FA5}">
                      <a16:colId xmlns:a16="http://schemas.microsoft.com/office/drawing/2014/main" val="20001"/>
                    </a:ext>
                  </a:extLst>
                </a:gridCol>
                <a:gridCol w="715962">
                  <a:extLst>
                    <a:ext uri="{9D8B030D-6E8A-4147-A177-3AD203B41FA5}">
                      <a16:colId xmlns:a16="http://schemas.microsoft.com/office/drawing/2014/main" val="20002"/>
                    </a:ext>
                  </a:extLst>
                </a:gridCol>
              </a:tblGrid>
              <a:tr h="220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err="1">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30000" dirty="0" err="1">
                          <a:ln>
                            <a:noFill/>
                          </a:ln>
                          <a:solidFill>
                            <a:schemeClr val="tx1"/>
                          </a:solidFill>
                          <a:effectLst/>
                          <a:latin typeface="Times New Roman" pitchFamily="18" charset="0"/>
                          <a:ea typeface="宋体" pitchFamily="2" charset="-122"/>
                        </a:rPr>
                        <a:t>n</a:t>
                      </a:r>
                      <a:endParaRPr kumimoji="1" lang="en-US" altLang="zh-CN" sz="18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A/0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itchFamily="18" charset="0"/>
                          <a:ea typeface="宋体" pitchFamily="2" charset="-122"/>
                        </a:rPr>
                        <a:t>D/1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12" name="Group 337"/>
          <p:cNvGraphicFramePr>
            <a:graphicFrameLocks noGrp="1"/>
          </p:cNvGraphicFramePr>
          <p:nvPr>
            <p:extLst>
              <p:ext uri="{D42A27DB-BD31-4B8C-83A1-F6EECF244321}">
                <p14:modId xmlns:p14="http://schemas.microsoft.com/office/powerpoint/2010/main" val="2227734140"/>
              </p:ext>
            </p:extLst>
          </p:nvPr>
        </p:nvGraphicFramePr>
        <p:xfrm>
          <a:off x="5255268" y="777019"/>
          <a:ext cx="2209800" cy="2168784"/>
        </p:xfrm>
        <a:graphic>
          <a:graphicData uri="http://schemas.openxmlformats.org/drawingml/2006/table">
            <a:tbl>
              <a:tblPr/>
              <a:tblGrid>
                <a:gridCol w="746125">
                  <a:extLst>
                    <a:ext uri="{9D8B030D-6E8A-4147-A177-3AD203B41FA5}">
                      <a16:colId xmlns:a16="http://schemas.microsoft.com/office/drawing/2014/main" val="20000"/>
                    </a:ext>
                  </a:extLst>
                </a:gridCol>
                <a:gridCol w="747713">
                  <a:extLst>
                    <a:ext uri="{9D8B030D-6E8A-4147-A177-3AD203B41FA5}">
                      <a16:colId xmlns:a16="http://schemas.microsoft.com/office/drawing/2014/main" val="20001"/>
                    </a:ext>
                  </a:extLst>
                </a:gridCol>
                <a:gridCol w="715962">
                  <a:extLst>
                    <a:ext uri="{9D8B030D-6E8A-4147-A177-3AD203B41FA5}">
                      <a16:colId xmlns:a16="http://schemas.microsoft.com/office/drawing/2014/main" val="20002"/>
                    </a:ext>
                  </a:extLst>
                </a:gridCol>
              </a:tblGrid>
              <a:tr h="220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 </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00/0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01/0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00/0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11/0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00/0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10/0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6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00/0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10/1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13" name="Group 310"/>
          <p:cNvGraphicFramePr>
            <a:graphicFrameLocks noGrp="1"/>
          </p:cNvGraphicFramePr>
          <p:nvPr>
            <p:extLst>
              <p:ext uri="{D42A27DB-BD31-4B8C-83A1-F6EECF244321}">
                <p14:modId xmlns:p14="http://schemas.microsoft.com/office/powerpoint/2010/main" val="2625999736"/>
              </p:ext>
            </p:extLst>
          </p:nvPr>
        </p:nvGraphicFramePr>
        <p:xfrm>
          <a:off x="683268" y="4053619"/>
          <a:ext cx="1981200" cy="2199327"/>
        </p:xfrm>
        <a:graphic>
          <a:graphicData uri="http://schemas.openxmlformats.org/drawingml/2006/table">
            <a:tbl>
              <a:tblPr/>
              <a:tblGrid>
                <a:gridCol w="746125">
                  <a:extLst>
                    <a:ext uri="{9D8B030D-6E8A-4147-A177-3AD203B41FA5}">
                      <a16:colId xmlns:a16="http://schemas.microsoft.com/office/drawing/2014/main" val="20000"/>
                    </a:ext>
                  </a:extLst>
                </a:gridCol>
                <a:gridCol w="549275">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220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 </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84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14" name="Group 303"/>
          <p:cNvGraphicFramePr>
            <a:graphicFrameLocks noGrp="1"/>
          </p:cNvGraphicFramePr>
          <p:nvPr>
            <p:extLst>
              <p:ext uri="{D42A27DB-BD31-4B8C-83A1-F6EECF244321}">
                <p14:modId xmlns:p14="http://schemas.microsoft.com/office/powerpoint/2010/main" val="2813646870"/>
              </p:ext>
            </p:extLst>
          </p:nvPr>
        </p:nvGraphicFramePr>
        <p:xfrm>
          <a:off x="3386781" y="4053619"/>
          <a:ext cx="1905000" cy="2168784"/>
        </p:xfrm>
        <a:graphic>
          <a:graphicData uri="http://schemas.openxmlformats.org/drawingml/2006/table">
            <a:tbl>
              <a:tblPr/>
              <a:tblGrid>
                <a:gridCol w="746125">
                  <a:extLst>
                    <a:ext uri="{9D8B030D-6E8A-4147-A177-3AD203B41FA5}">
                      <a16:colId xmlns:a16="http://schemas.microsoft.com/office/drawing/2014/main" val="20000"/>
                    </a:ext>
                  </a:extLst>
                </a:gridCol>
                <a:gridCol w="54927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20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 </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15" name="Group 338"/>
          <p:cNvGraphicFramePr>
            <a:graphicFrameLocks noGrp="1"/>
          </p:cNvGraphicFramePr>
          <p:nvPr>
            <p:extLst>
              <p:ext uri="{D42A27DB-BD31-4B8C-83A1-F6EECF244321}">
                <p14:modId xmlns:p14="http://schemas.microsoft.com/office/powerpoint/2010/main" val="101290599"/>
              </p:ext>
            </p:extLst>
          </p:nvPr>
        </p:nvGraphicFramePr>
        <p:xfrm>
          <a:off x="5712468" y="4053619"/>
          <a:ext cx="1905000" cy="2213614"/>
        </p:xfrm>
        <a:graphic>
          <a:graphicData uri="http://schemas.openxmlformats.org/drawingml/2006/table">
            <a:tbl>
              <a:tblPr/>
              <a:tblGrid>
                <a:gridCol w="746125">
                  <a:extLst>
                    <a:ext uri="{9D8B030D-6E8A-4147-A177-3AD203B41FA5}">
                      <a16:colId xmlns:a16="http://schemas.microsoft.com/office/drawing/2014/main" val="20000"/>
                    </a:ext>
                  </a:extLst>
                </a:gridCol>
                <a:gridCol w="54927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20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       X</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 </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27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16" name="Object 267"/>
          <p:cNvGraphicFramePr>
            <a:graphicFrameLocks noChangeAspect="1"/>
          </p:cNvGraphicFramePr>
          <p:nvPr>
            <p:extLst>
              <p:ext uri="{D42A27DB-BD31-4B8C-83A1-F6EECF244321}">
                <p14:modId xmlns:p14="http://schemas.microsoft.com/office/powerpoint/2010/main" val="547967256"/>
              </p:ext>
            </p:extLst>
          </p:nvPr>
        </p:nvGraphicFramePr>
        <p:xfrm>
          <a:off x="481656" y="6339619"/>
          <a:ext cx="2435225" cy="425450"/>
        </p:xfrm>
        <a:graphic>
          <a:graphicData uri="http://schemas.openxmlformats.org/presentationml/2006/ole">
            <mc:AlternateContent xmlns:mc="http://schemas.openxmlformats.org/markup-compatibility/2006">
              <mc:Choice xmlns:v="urn:schemas-microsoft-com:vml" Requires="v">
                <p:oleObj spid="_x0000_s260214" name="Equation" r:id="rId3" imgW="1549080" imgH="241200" progId="Equation.3">
                  <p:embed/>
                </p:oleObj>
              </mc:Choice>
              <mc:Fallback>
                <p:oleObj name="Equation" r:id="rId3" imgW="15490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56" y="6339619"/>
                        <a:ext cx="243522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 name="Object 268"/>
          <p:cNvGraphicFramePr>
            <a:graphicFrameLocks noChangeAspect="1"/>
          </p:cNvGraphicFramePr>
          <p:nvPr>
            <p:extLst>
              <p:ext uri="{D42A27DB-BD31-4B8C-83A1-F6EECF244321}">
                <p14:modId xmlns:p14="http://schemas.microsoft.com/office/powerpoint/2010/main" val="2412653605"/>
              </p:ext>
            </p:extLst>
          </p:nvPr>
        </p:nvGraphicFramePr>
        <p:xfrm>
          <a:off x="3469331" y="6339619"/>
          <a:ext cx="1755775" cy="425450"/>
        </p:xfrm>
        <a:graphic>
          <a:graphicData uri="http://schemas.openxmlformats.org/presentationml/2006/ole">
            <mc:AlternateContent xmlns:mc="http://schemas.openxmlformats.org/markup-compatibility/2006">
              <mc:Choice xmlns:v="urn:schemas-microsoft-com:vml" Requires="v">
                <p:oleObj spid="_x0000_s260215" name="Equation" r:id="rId5" imgW="1117440" imgH="241200" progId="Equation.3">
                  <p:embed/>
                </p:oleObj>
              </mc:Choice>
              <mc:Fallback>
                <p:oleObj name="Equation" r:id="rId5" imgW="111744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9331" y="6339619"/>
                        <a:ext cx="175577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 name="Object 269"/>
          <p:cNvGraphicFramePr>
            <a:graphicFrameLocks noChangeAspect="1"/>
          </p:cNvGraphicFramePr>
          <p:nvPr>
            <p:extLst>
              <p:ext uri="{D42A27DB-BD31-4B8C-83A1-F6EECF244321}">
                <p14:modId xmlns:p14="http://schemas.microsoft.com/office/powerpoint/2010/main" val="2629958927"/>
              </p:ext>
            </p:extLst>
          </p:nvPr>
        </p:nvGraphicFramePr>
        <p:xfrm>
          <a:off x="5834706" y="6328507"/>
          <a:ext cx="1177925" cy="425450"/>
        </p:xfrm>
        <a:graphic>
          <a:graphicData uri="http://schemas.openxmlformats.org/presentationml/2006/ole">
            <mc:AlternateContent xmlns:mc="http://schemas.openxmlformats.org/markup-compatibility/2006">
              <mc:Choice xmlns:v="urn:schemas-microsoft-com:vml" Requires="v">
                <p:oleObj spid="_x0000_s260216" name="Equation" r:id="rId7" imgW="749160" imgH="241200" progId="Equation.3">
                  <p:embed/>
                </p:oleObj>
              </mc:Choice>
              <mc:Fallback>
                <p:oleObj name="Equation" r:id="rId7" imgW="74916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4706" y="6328507"/>
                        <a:ext cx="117792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 name="Text Box 270"/>
          <p:cNvSpPr txBox="1">
            <a:spLocks noChangeArrowheads="1"/>
          </p:cNvSpPr>
          <p:nvPr/>
        </p:nvSpPr>
        <p:spPr bwMode="auto">
          <a:xfrm>
            <a:off x="1292868" y="3596419"/>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r>
              <a:rPr kumimoji="1" lang="en-US" altLang="zh-CN" sz="2000" baseline="30000"/>
              <a:t>n+1</a:t>
            </a:r>
            <a:endParaRPr kumimoji="1" lang="en-US" altLang="zh-CN" sz="2000" baseline="-25000"/>
          </a:p>
        </p:txBody>
      </p:sp>
      <p:sp>
        <p:nvSpPr>
          <p:cNvPr id="120" name="Text Box 271"/>
          <p:cNvSpPr txBox="1">
            <a:spLocks noChangeArrowheads="1"/>
          </p:cNvSpPr>
          <p:nvPr/>
        </p:nvSpPr>
        <p:spPr bwMode="auto">
          <a:xfrm>
            <a:off x="4036068" y="3596419"/>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0</a:t>
            </a:r>
            <a:r>
              <a:rPr kumimoji="1" lang="en-US" altLang="zh-CN" sz="2000" baseline="30000"/>
              <a:t>n+1</a:t>
            </a:r>
            <a:endParaRPr kumimoji="1" lang="en-US" altLang="zh-CN" sz="2000" baseline="-25000"/>
          </a:p>
        </p:txBody>
      </p:sp>
      <p:sp>
        <p:nvSpPr>
          <p:cNvPr id="121" name="Text Box 272"/>
          <p:cNvSpPr txBox="1">
            <a:spLocks noChangeArrowheads="1"/>
          </p:cNvSpPr>
          <p:nvPr/>
        </p:nvSpPr>
        <p:spPr bwMode="auto">
          <a:xfrm>
            <a:off x="6474468" y="3596419"/>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Z</a:t>
            </a:r>
            <a:endParaRPr kumimoji="1" lang="en-US" altLang="zh-CN" sz="2000" baseline="-25000"/>
          </a:p>
        </p:txBody>
      </p:sp>
      <p:graphicFrame>
        <p:nvGraphicFramePr>
          <p:cNvPr id="122" name="Group 311"/>
          <p:cNvGraphicFramePr>
            <a:graphicFrameLocks noGrp="1"/>
          </p:cNvGraphicFramePr>
          <p:nvPr>
            <p:extLst>
              <p:ext uri="{D42A27DB-BD31-4B8C-83A1-F6EECF244321}">
                <p14:modId xmlns:p14="http://schemas.microsoft.com/office/powerpoint/2010/main" val="2777471678"/>
              </p:ext>
            </p:extLst>
          </p:nvPr>
        </p:nvGraphicFramePr>
        <p:xfrm>
          <a:off x="3045468" y="853219"/>
          <a:ext cx="1493838" cy="1839600"/>
        </p:xfrm>
        <a:graphic>
          <a:graphicData uri="http://schemas.openxmlformats.org/drawingml/2006/table">
            <a:tbl>
              <a:tblPr/>
              <a:tblGrid>
                <a:gridCol w="746125">
                  <a:extLst>
                    <a:ext uri="{9D8B030D-6E8A-4147-A177-3AD203B41FA5}">
                      <a16:colId xmlns:a16="http://schemas.microsoft.com/office/drawing/2014/main" val="20000"/>
                    </a:ext>
                  </a:extLst>
                </a:gridCol>
                <a:gridCol w="747713">
                  <a:extLst>
                    <a:ext uri="{9D8B030D-6E8A-4147-A177-3AD203B41FA5}">
                      <a16:colId xmlns:a16="http://schemas.microsoft.com/office/drawing/2014/main" val="20001"/>
                    </a:ext>
                  </a:extLst>
                </a:gridCol>
              </a:tblGrid>
              <a:tr h="212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25000">
                        <a:ln>
                          <a:noFill/>
                        </a:ln>
                        <a:solidFill>
                          <a:schemeClr val="tx1"/>
                        </a:solidFill>
                        <a:effectLst/>
                        <a:latin typeface="Times New Roman" pitchFamily="18" charset="0"/>
                        <a:ea typeface="宋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1800" b="1" i="0" u="none" strike="noStrike" cap="none" normalizeH="0" baseline="0">
                          <a:ln>
                            <a:noFill/>
                          </a:ln>
                          <a:solidFill>
                            <a:schemeClr val="tx1"/>
                          </a:solidFill>
                          <a:effectLst/>
                          <a:latin typeface="Times New Roman" pitchFamily="18" charset="0"/>
                          <a:ea typeface="宋体" pitchFamily="2" charset="-122"/>
                        </a:rPr>
                        <a:t> 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0</a:t>
                      </a:r>
                      <a:endParaRPr kumimoji="1" lang="en-US" altLang="zh-CN" sz="1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A </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B</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C</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0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D</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3" name="Text Box 333"/>
          <p:cNvSpPr txBox="1">
            <a:spLocks noChangeArrowheads="1"/>
          </p:cNvSpPr>
          <p:nvPr/>
        </p:nvSpPr>
        <p:spPr bwMode="auto">
          <a:xfrm>
            <a:off x="7306318" y="737332"/>
            <a:ext cx="20685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 </a:t>
            </a:r>
            <a:r>
              <a:rPr kumimoji="1" lang="en-US" altLang="zh-CN" sz="2000" baseline="30000"/>
              <a:t>n+1 </a:t>
            </a:r>
            <a:r>
              <a:rPr kumimoji="1" lang="en-US" altLang="zh-CN" sz="2000"/>
              <a:t>Q</a:t>
            </a:r>
            <a:r>
              <a:rPr kumimoji="1" lang="en-US" altLang="zh-CN" sz="2000" baseline="-25000"/>
              <a:t>0</a:t>
            </a:r>
            <a:r>
              <a:rPr kumimoji="1" lang="en-US" altLang="zh-CN" sz="2000" baseline="30000"/>
              <a:t>n+1</a:t>
            </a:r>
            <a:r>
              <a:rPr kumimoji="1" lang="en-US" altLang="zh-CN" sz="2000"/>
              <a:t>/Z</a:t>
            </a:r>
          </a:p>
        </p:txBody>
      </p:sp>
      <p:grpSp>
        <p:nvGrpSpPr>
          <p:cNvPr id="124" name="Group 336"/>
          <p:cNvGrpSpPr>
            <a:grpSpLocks/>
          </p:cNvGrpSpPr>
          <p:nvPr/>
        </p:nvGrpSpPr>
        <p:grpSpPr bwMode="auto">
          <a:xfrm>
            <a:off x="2969268" y="2834419"/>
            <a:ext cx="1981200" cy="396875"/>
            <a:chOff x="1872" y="1440"/>
            <a:chExt cx="1248" cy="250"/>
          </a:xfrm>
        </p:grpSpPr>
        <p:sp>
          <p:nvSpPr>
            <p:cNvPr id="125" name="Line 334"/>
            <p:cNvSpPr>
              <a:spLocks noChangeShapeType="1"/>
            </p:cNvSpPr>
            <p:nvPr/>
          </p:nvSpPr>
          <p:spPr bwMode="auto">
            <a:xfrm>
              <a:off x="1872" y="1440"/>
              <a:ext cx="124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6" name="Text Box 335"/>
            <p:cNvSpPr txBox="1">
              <a:spLocks noChangeArrowheads="1"/>
            </p:cNvSpPr>
            <p:nvPr/>
          </p:nvSpPr>
          <p:spPr bwMode="auto">
            <a:xfrm>
              <a:off x="2016" y="1440"/>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状态分配</a:t>
              </a:r>
            </a:p>
          </p:txBody>
        </p:sp>
      </p:grpSp>
      <p:sp>
        <p:nvSpPr>
          <p:cNvPr id="127" name="Text Box 339"/>
          <p:cNvSpPr txBox="1">
            <a:spLocks noChangeArrowheads="1"/>
          </p:cNvSpPr>
          <p:nvPr/>
        </p:nvSpPr>
        <p:spPr bwMode="auto">
          <a:xfrm>
            <a:off x="7306318" y="2969357"/>
            <a:ext cx="1600200" cy="415925"/>
          </a:xfrm>
          <a:prstGeom prst="rect">
            <a:avLst/>
          </a:prstGeom>
          <a:noFill/>
          <a:ln w="19050">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用</a:t>
            </a:r>
            <a:r>
              <a:rPr kumimoji="1" lang="en-US" altLang="zh-CN" sz="2000"/>
              <a:t>D</a:t>
            </a:r>
            <a:r>
              <a:rPr kumimoji="1" lang="zh-CN" altLang="en-US" sz="2000"/>
              <a:t>触发器</a:t>
            </a:r>
          </a:p>
        </p:txBody>
      </p:sp>
      <p:graphicFrame>
        <p:nvGraphicFramePr>
          <p:cNvPr id="128" name="Object 340"/>
          <p:cNvGraphicFramePr>
            <a:graphicFrameLocks noChangeAspect="1"/>
          </p:cNvGraphicFramePr>
          <p:nvPr>
            <p:extLst>
              <p:ext uri="{D42A27DB-BD31-4B8C-83A1-F6EECF244321}">
                <p14:modId xmlns:p14="http://schemas.microsoft.com/office/powerpoint/2010/main" val="154921449"/>
              </p:ext>
            </p:extLst>
          </p:nvPr>
        </p:nvGraphicFramePr>
        <p:xfrm>
          <a:off x="7738118" y="3472594"/>
          <a:ext cx="958850" cy="403225"/>
        </p:xfrm>
        <a:graphic>
          <a:graphicData uri="http://schemas.openxmlformats.org/presentationml/2006/ole">
            <mc:AlternateContent xmlns:mc="http://schemas.openxmlformats.org/markup-compatibility/2006">
              <mc:Choice xmlns:v="urn:schemas-microsoft-com:vml" Requires="v">
                <p:oleObj spid="_x0000_s260217" name="Equation" r:id="rId9" imgW="609480" imgH="228600" progId="Equation.3">
                  <p:embed/>
                </p:oleObj>
              </mc:Choice>
              <mc:Fallback>
                <p:oleObj name="Equation" r:id="rId9" imgW="609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8118" y="3472594"/>
                        <a:ext cx="958850" cy="403225"/>
                      </a:xfrm>
                      <a:prstGeom prst="rect">
                        <a:avLst/>
                      </a:prstGeom>
                      <a:noFill/>
                      <a:ln w="9525">
                        <a:solidFill>
                          <a:srgbClr val="008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 name="Text Box 341"/>
          <p:cNvSpPr txBox="1">
            <a:spLocks noChangeArrowheads="1"/>
          </p:cNvSpPr>
          <p:nvPr/>
        </p:nvSpPr>
        <p:spPr bwMode="auto">
          <a:xfrm>
            <a:off x="157806" y="3186844"/>
            <a:ext cx="1524000" cy="41592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次态卡诺图</a:t>
            </a:r>
          </a:p>
        </p:txBody>
      </p:sp>
    </p:spTree>
    <p:extLst>
      <p:ext uri="{BB962C8B-B14F-4D97-AF65-F5344CB8AC3E}">
        <p14:creationId xmlns:p14="http://schemas.microsoft.com/office/powerpoint/2010/main" val="3726273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grpSp>
        <p:nvGrpSpPr>
          <p:cNvPr id="177" name="Group 3"/>
          <p:cNvGrpSpPr>
            <a:grpSpLocks/>
          </p:cNvGrpSpPr>
          <p:nvPr/>
        </p:nvGrpSpPr>
        <p:grpSpPr bwMode="auto">
          <a:xfrm>
            <a:off x="0" y="415947"/>
            <a:ext cx="1066800" cy="406400"/>
            <a:chOff x="240" y="480"/>
            <a:chExt cx="1488" cy="256"/>
          </a:xfrm>
        </p:grpSpPr>
        <p:sp>
          <p:nvSpPr>
            <p:cNvPr id="180" name="Text Box 4"/>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a:t>
              </a:r>
              <a:r>
                <a:rPr kumimoji="1" lang="en-US" altLang="zh-CN" sz="2000" dirty="0">
                  <a:solidFill>
                    <a:schemeClr val="bg1"/>
                  </a:solidFill>
                </a:rPr>
                <a:t>3</a:t>
              </a:r>
            </a:p>
          </p:txBody>
        </p:sp>
        <p:sp>
          <p:nvSpPr>
            <p:cNvPr id="181" name="Line 5"/>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7" name="Text Box 7"/>
          <p:cNvSpPr txBox="1">
            <a:spLocks noChangeArrowheads="1"/>
          </p:cNvSpPr>
          <p:nvPr/>
        </p:nvSpPr>
        <p:spPr bwMode="auto">
          <a:xfrm>
            <a:off x="1151772" y="471509"/>
            <a:ext cx="4032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已知同步时序的状态转移图如下，用</a:t>
            </a:r>
            <a:r>
              <a:rPr kumimoji="1" lang="en-US" altLang="zh-CN" sz="2000" dirty="0"/>
              <a:t>JK</a:t>
            </a:r>
            <a:r>
              <a:rPr kumimoji="1" lang="zh-CN" altLang="en-US" sz="2000" dirty="0"/>
              <a:t>触发器实现其逻辑功能。</a:t>
            </a:r>
          </a:p>
        </p:txBody>
      </p:sp>
      <p:grpSp>
        <p:nvGrpSpPr>
          <p:cNvPr id="31" name="Group 45"/>
          <p:cNvGrpSpPr>
            <a:grpSpLocks/>
          </p:cNvGrpSpPr>
          <p:nvPr/>
        </p:nvGrpSpPr>
        <p:grpSpPr bwMode="auto">
          <a:xfrm>
            <a:off x="319548" y="1274762"/>
            <a:ext cx="3276600" cy="2992438"/>
            <a:chOff x="192" y="528"/>
            <a:chExt cx="2064" cy="1885"/>
          </a:xfrm>
        </p:grpSpPr>
        <p:sp>
          <p:nvSpPr>
            <p:cNvPr id="32" name="Oval 10"/>
            <p:cNvSpPr>
              <a:spLocks noChangeArrowheads="1"/>
            </p:cNvSpPr>
            <p:nvPr/>
          </p:nvSpPr>
          <p:spPr bwMode="auto">
            <a:xfrm>
              <a:off x="1632" y="1968"/>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10</a:t>
              </a:r>
              <a:endParaRPr kumimoji="1" lang="en-US" altLang="zh-CN" sz="2000" baseline="-25000">
                <a:solidFill>
                  <a:schemeClr val="tx1"/>
                </a:solidFill>
              </a:endParaRPr>
            </a:p>
          </p:txBody>
        </p:sp>
        <p:sp>
          <p:nvSpPr>
            <p:cNvPr id="33" name="Oval 11"/>
            <p:cNvSpPr>
              <a:spLocks noChangeArrowheads="1"/>
            </p:cNvSpPr>
            <p:nvPr/>
          </p:nvSpPr>
          <p:spPr bwMode="auto">
            <a:xfrm>
              <a:off x="528" y="1968"/>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11</a:t>
              </a:r>
              <a:endParaRPr kumimoji="1" lang="en-US" altLang="zh-CN" sz="2000" baseline="-25000">
                <a:solidFill>
                  <a:schemeClr val="tx1"/>
                </a:solidFill>
              </a:endParaRPr>
            </a:p>
          </p:txBody>
        </p:sp>
        <p:sp>
          <p:nvSpPr>
            <p:cNvPr id="34" name="Line 13"/>
            <p:cNvSpPr>
              <a:spLocks noChangeShapeType="1"/>
            </p:cNvSpPr>
            <p:nvPr/>
          </p:nvSpPr>
          <p:spPr bwMode="auto">
            <a:xfrm>
              <a:off x="912" y="1104"/>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 name="Text Box 14"/>
            <p:cNvSpPr txBox="1">
              <a:spLocks noChangeArrowheads="1"/>
            </p:cNvSpPr>
            <p:nvPr/>
          </p:nvSpPr>
          <p:spPr bwMode="auto">
            <a:xfrm>
              <a:off x="1008" y="672"/>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grpSp>
          <p:nvGrpSpPr>
            <p:cNvPr id="36" name="Group 15"/>
            <p:cNvGrpSpPr>
              <a:grpSpLocks/>
            </p:cNvGrpSpPr>
            <p:nvPr/>
          </p:nvGrpSpPr>
          <p:grpSpPr bwMode="auto">
            <a:xfrm>
              <a:off x="1776" y="1248"/>
              <a:ext cx="480" cy="720"/>
              <a:chOff x="2592" y="2976"/>
              <a:chExt cx="480" cy="720"/>
            </a:xfrm>
          </p:grpSpPr>
          <p:sp>
            <p:nvSpPr>
              <p:cNvPr id="51" name="Line 16"/>
              <p:cNvSpPr>
                <a:spLocks noChangeShapeType="1"/>
              </p:cNvSpPr>
              <p:nvPr/>
            </p:nvSpPr>
            <p:spPr bwMode="auto">
              <a:xfrm>
                <a:off x="2592" y="2976"/>
                <a:ext cx="0"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2" name="Text Box 17"/>
              <p:cNvSpPr txBox="1">
                <a:spLocks noChangeArrowheads="1"/>
              </p:cNvSpPr>
              <p:nvPr/>
            </p:nvSpPr>
            <p:spPr bwMode="auto">
              <a:xfrm>
                <a:off x="2736" y="302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grpSp>
        <p:sp>
          <p:nvSpPr>
            <p:cNvPr id="37" name="Text Box 18"/>
            <p:cNvSpPr txBox="1">
              <a:spLocks noChangeArrowheads="1"/>
            </p:cNvSpPr>
            <p:nvPr/>
          </p:nvSpPr>
          <p:spPr bwMode="auto">
            <a:xfrm>
              <a:off x="1872" y="1056"/>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X/Z</a:t>
              </a:r>
            </a:p>
          </p:txBody>
        </p:sp>
        <p:grpSp>
          <p:nvGrpSpPr>
            <p:cNvPr id="38" name="Group 19"/>
            <p:cNvGrpSpPr>
              <a:grpSpLocks/>
            </p:cNvGrpSpPr>
            <p:nvPr/>
          </p:nvGrpSpPr>
          <p:grpSpPr bwMode="auto">
            <a:xfrm>
              <a:off x="912" y="2112"/>
              <a:ext cx="672" cy="301"/>
              <a:chOff x="1728" y="3922"/>
              <a:chExt cx="672" cy="301"/>
            </a:xfrm>
          </p:grpSpPr>
          <p:sp>
            <p:nvSpPr>
              <p:cNvPr id="49" name="Line 20"/>
              <p:cNvSpPr>
                <a:spLocks noChangeShapeType="1"/>
              </p:cNvSpPr>
              <p:nvPr/>
            </p:nvSpPr>
            <p:spPr bwMode="auto">
              <a:xfrm flipH="1">
                <a:off x="1728" y="3922"/>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0" name="Text Box 21"/>
              <p:cNvSpPr txBox="1">
                <a:spLocks noChangeArrowheads="1"/>
              </p:cNvSpPr>
              <p:nvPr/>
            </p:nvSpPr>
            <p:spPr bwMode="auto">
              <a:xfrm>
                <a:off x="1920" y="3970"/>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grpSp>
        <p:grpSp>
          <p:nvGrpSpPr>
            <p:cNvPr id="39" name="Group 22"/>
            <p:cNvGrpSpPr>
              <a:grpSpLocks/>
            </p:cNvGrpSpPr>
            <p:nvPr/>
          </p:nvGrpSpPr>
          <p:grpSpPr bwMode="auto">
            <a:xfrm>
              <a:off x="336" y="1248"/>
              <a:ext cx="384" cy="672"/>
              <a:chOff x="480" y="2976"/>
              <a:chExt cx="384" cy="672"/>
            </a:xfrm>
          </p:grpSpPr>
          <p:sp>
            <p:nvSpPr>
              <p:cNvPr id="47" name="Line 23"/>
              <p:cNvSpPr>
                <a:spLocks noChangeShapeType="1"/>
              </p:cNvSpPr>
              <p:nvPr/>
            </p:nvSpPr>
            <p:spPr bwMode="auto">
              <a:xfrm flipH="1" flipV="1">
                <a:off x="864" y="2976"/>
                <a:ext cx="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8" name="Text Box 24"/>
              <p:cNvSpPr txBox="1">
                <a:spLocks noChangeArrowheads="1"/>
              </p:cNvSpPr>
              <p:nvPr/>
            </p:nvSpPr>
            <p:spPr bwMode="auto">
              <a:xfrm>
                <a:off x="480" y="3216"/>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1/1</a:t>
                </a:r>
              </a:p>
            </p:txBody>
          </p:sp>
        </p:grpSp>
        <p:sp>
          <p:nvSpPr>
            <p:cNvPr id="40" name="Text Box 26"/>
            <p:cNvSpPr txBox="1">
              <a:spLocks noChangeArrowheads="1"/>
            </p:cNvSpPr>
            <p:nvPr/>
          </p:nvSpPr>
          <p:spPr bwMode="auto">
            <a:xfrm>
              <a:off x="1008" y="864"/>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0/0</a:t>
              </a:r>
            </a:p>
          </p:txBody>
        </p:sp>
        <p:sp>
          <p:nvSpPr>
            <p:cNvPr id="41" name="Oval 30"/>
            <p:cNvSpPr>
              <a:spLocks noChangeArrowheads="1"/>
            </p:cNvSpPr>
            <p:nvPr/>
          </p:nvSpPr>
          <p:spPr bwMode="auto">
            <a:xfrm>
              <a:off x="576" y="864"/>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00</a:t>
              </a:r>
              <a:endParaRPr kumimoji="1" lang="en-US" altLang="zh-CN" sz="2000" baseline="-25000">
                <a:solidFill>
                  <a:schemeClr val="tx1"/>
                </a:solidFill>
              </a:endParaRPr>
            </a:p>
          </p:txBody>
        </p:sp>
        <p:sp>
          <p:nvSpPr>
            <p:cNvPr id="42" name="Oval 36"/>
            <p:cNvSpPr>
              <a:spLocks noChangeArrowheads="1"/>
            </p:cNvSpPr>
            <p:nvPr/>
          </p:nvSpPr>
          <p:spPr bwMode="auto">
            <a:xfrm>
              <a:off x="1536" y="864"/>
              <a:ext cx="336" cy="336"/>
            </a:xfrm>
            <a:prstGeom prst="ellipse">
              <a:avLst/>
            </a:prstGeom>
            <a:solidFill>
              <a:srgbClr val="EAEAEA"/>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01</a:t>
              </a:r>
              <a:endParaRPr kumimoji="1" lang="en-US" altLang="zh-CN" sz="2000" baseline="-25000">
                <a:solidFill>
                  <a:schemeClr val="tx1"/>
                </a:solidFill>
              </a:endParaRPr>
            </a:p>
          </p:txBody>
        </p:sp>
        <p:sp>
          <p:nvSpPr>
            <p:cNvPr id="43" name="Text Box 38"/>
            <p:cNvSpPr txBox="1">
              <a:spLocks noChangeArrowheads="1"/>
            </p:cNvSpPr>
            <p:nvPr/>
          </p:nvSpPr>
          <p:spPr bwMode="auto">
            <a:xfrm>
              <a:off x="1248" y="1392"/>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0/1</a:t>
              </a:r>
            </a:p>
          </p:txBody>
        </p:sp>
        <p:sp>
          <p:nvSpPr>
            <p:cNvPr id="44" name="Line 39"/>
            <p:cNvSpPr>
              <a:spLocks noChangeShapeType="1"/>
            </p:cNvSpPr>
            <p:nvPr/>
          </p:nvSpPr>
          <p:spPr bwMode="auto">
            <a:xfrm flipH="1" flipV="1">
              <a:off x="864" y="1214"/>
              <a:ext cx="816" cy="81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5" name="Oval 43"/>
            <p:cNvSpPr>
              <a:spLocks noChangeArrowheads="1"/>
            </p:cNvSpPr>
            <p:nvPr/>
          </p:nvSpPr>
          <p:spPr bwMode="auto">
            <a:xfrm>
              <a:off x="192" y="528"/>
              <a:ext cx="336" cy="336"/>
            </a:xfrm>
            <a:prstGeom prst="ellipse">
              <a:avLst/>
            </a:prstGeom>
            <a:solidFill>
              <a:srgbClr val="EAEAEA"/>
            </a:solidFill>
            <a:ln w="9525">
              <a:solidFill>
                <a:schemeClr val="accent1"/>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Q</a:t>
              </a:r>
              <a:r>
                <a:rPr kumimoji="1" lang="en-US" altLang="zh-CN" sz="2000" baseline="-25000">
                  <a:solidFill>
                    <a:schemeClr val="tx1"/>
                  </a:solidFill>
                </a:rPr>
                <a:t>2</a:t>
              </a:r>
              <a:r>
                <a:rPr kumimoji="1" lang="en-US" altLang="zh-CN" sz="2000">
                  <a:solidFill>
                    <a:schemeClr val="tx1"/>
                  </a:solidFill>
                </a:rPr>
                <a:t>Q</a:t>
              </a:r>
              <a:r>
                <a:rPr kumimoji="1" lang="en-US" altLang="zh-CN" sz="2000" baseline="-25000">
                  <a:solidFill>
                    <a:schemeClr val="tx1"/>
                  </a:solidFill>
                </a:rPr>
                <a:t>1</a:t>
              </a:r>
              <a:endParaRPr kumimoji="1" lang="en-US" altLang="zh-CN" sz="2000">
                <a:solidFill>
                  <a:schemeClr val="tx1"/>
                </a:solidFill>
              </a:endParaRPr>
            </a:p>
          </p:txBody>
        </p:sp>
        <p:sp>
          <p:nvSpPr>
            <p:cNvPr id="46" name="Text Box 44"/>
            <p:cNvSpPr txBox="1">
              <a:spLocks noChangeArrowheads="1"/>
            </p:cNvSpPr>
            <p:nvPr/>
          </p:nvSpPr>
          <p:spPr bwMode="auto">
            <a:xfrm>
              <a:off x="1920" y="1488"/>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1/0</a:t>
              </a:r>
            </a:p>
          </p:txBody>
        </p:sp>
      </p:grpSp>
      <p:sp>
        <p:nvSpPr>
          <p:cNvPr id="53" name="Text Box 232"/>
          <p:cNvSpPr txBox="1">
            <a:spLocks noChangeArrowheads="1"/>
          </p:cNvSpPr>
          <p:nvPr/>
        </p:nvSpPr>
        <p:spPr bwMode="auto">
          <a:xfrm>
            <a:off x="3329448" y="1343024"/>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1</a:t>
            </a:r>
            <a:r>
              <a:rPr kumimoji="1" lang="zh-CN" altLang="en-US" sz="2000" dirty="0">
                <a:solidFill>
                  <a:srgbClr val="FF3300"/>
                </a:solidFill>
              </a:rPr>
              <a:t>、列出状态转移表</a:t>
            </a:r>
          </a:p>
        </p:txBody>
      </p:sp>
      <p:graphicFrame>
        <p:nvGraphicFramePr>
          <p:cNvPr id="54" name="Group 451"/>
          <p:cNvGraphicFramePr>
            <a:graphicFrameLocks noGrp="1"/>
          </p:cNvGraphicFramePr>
          <p:nvPr>
            <p:extLst>
              <p:ext uri="{D42A27DB-BD31-4B8C-83A1-F6EECF244321}">
                <p14:modId xmlns:p14="http://schemas.microsoft.com/office/powerpoint/2010/main" val="2886881512"/>
              </p:ext>
            </p:extLst>
          </p:nvPr>
        </p:nvGraphicFramePr>
        <p:xfrm>
          <a:off x="4593694" y="2092323"/>
          <a:ext cx="3862388" cy="3948116"/>
        </p:xfrm>
        <a:graphic>
          <a:graphicData uri="http://schemas.openxmlformats.org/drawingml/2006/table">
            <a:tbl>
              <a:tblPr/>
              <a:tblGrid>
                <a:gridCol w="661988">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592138">
                  <a:extLst>
                    <a:ext uri="{9D8B030D-6E8A-4147-A177-3AD203B41FA5}">
                      <a16:colId xmlns:a16="http://schemas.microsoft.com/office/drawing/2014/main" val="20002"/>
                    </a:ext>
                  </a:extLst>
                </a:gridCol>
                <a:gridCol w="776287">
                  <a:extLst>
                    <a:ext uri="{9D8B030D-6E8A-4147-A177-3AD203B41FA5}">
                      <a16:colId xmlns:a16="http://schemas.microsoft.com/office/drawing/2014/main" val="20003"/>
                    </a:ext>
                  </a:extLst>
                </a:gridCol>
                <a:gridCol w="877888">
                  <a:extLst>
                    <a:ext uri="{9D8B030D-6E8A-4147-A177-3AD203B41FA5}">
                      <a16:colId xmlns:a16="http://schemas.microsoft.com/office/drawing/2014/main" val="20004"/>
                    </a:ext>
                  </a:extLst>
                </a:gridCol>
                <a:gridCol w="377825">
                  <a:extLst>
                    <a:ext uri="{9D8B030D-6E8A-4147-A177-3AD203B41FA5}">
                      <a16:colId xmlns:a16="http://schemas.microsoft.com/office/drawing/2014/main" val="20005"/>
                    </a:ext>
                  </a:extLst>
                </a:gridCol>
              </a:tblGrid>
              <a:tr h="32702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输入</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X</a:t>
                      </a:r>
                    </a:p>
                  </a:txBody>
                  <a:tcPr marL="0" marR="0" marT="0" marB="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现态</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次态</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输出</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Z</a:t>
                      </a:r>
                    </a:p>
                  </a:txBody>
                  <a:tcPr marL="0" marR="0" marT="0" marB="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83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a:t>
                      </a:r>
                    </a:p>
                  </a:txBody>
                  <a:tcPr marL="0" marR="0"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a:t>
                      </a:r>
                    </a:p>
                  </a:txBody>
                  <a:tcPr marL="0" marR="0"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n+1</a:t>
                      </a:r>
                    </a:p>
                  </a:txBody>
                  <a:tcPr marL="0" marR="0"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n+1</a:t>
                      </a:r>
                    </a:p>
                  </a:txBody>
                  <a:tcPr marL="0" marR="0"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8"/>
                  </a:ext>
                </a:extLst>
              </a:tr>
              <a:tr h="376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pSp>
        <p:nvGrpSpPr>
          <p:cNvPr id="55" name="Group 222"/>
          <p:cNvGrpSpPr>
            <a:grpSpLocks/>
          </p:cNvGrpSpPr>
          <p:nvPr/>
        </p:nvGrpSpPr>
        <p:grpSpPr bwMode="auto">
          <a:xfrm>
            <a:off x="6706657" y="3059110"/>
            <a:ext cx="1676400" cy="396875"/>
            <a:chOff x="4320" y="1344"/>
            <a:chExt cx="1056" cy="250"/>
          </a:xfrm>
        </p:grpSpPr>
        <p:sp>
          <p:nvSpPr>
            <p:cNvPr id="56" name="Text Box 195"/>
            <p:cNvSpPr txBox="1">
              <a:spLocks noChangeArrowheads="1"/>
            </p:cNvSpPr>
            <p:nvPr/>
          </p:nvSpPr>
          <p:spPr bwMode="auto">
            <a:xfrm>
              <a:off x="4320" y="134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57" name="Text Box 198"/>
            <p:cNvSpPr txBox="1">
              <a:spLocks noChangeArrowheads="1"/>
            </p:cNvSpPr>
            <p:nvPr/>
          </p:nvSpPr>
          <p:spPr bwMode="auto">
            <a:xfrm>
              <a:off x="4752" y="134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58" name="Text Box 199"/>
            <p:cNvSpPr txBox="1">
              <a:spLocks noChangeArrowheads="1"/>
            </p:cNvSpPr>
            <p:nvPr/>
          </p:nvSpPr>
          <p:spPr bwMode="auto">
            <a:xfrm>
              <a:off x="5232" y="134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59" name="Group 225"/>
          <p:cNvGrpSpPr>
            <a:grpSpLocks/>
          </p:cNvGrpSpPr>
          <p:nvPr/>
        </p:nvGrpSpPr>
        <p:grpSpPr bwMode="auto">
          <a:xfrm>
            <a:off x="6728882" y="3803648"/>
            <a:ext cx="1676400" cy="396875"/>
            <a:chOff x="4344" y="1858"/>
            <a:chExt cx="1056" cy="250"/>
          </a:xfrm>
        </p:grpSpPr>
        <p:sp>
          <p:nvSpPr>
            <p:cNvPr id="60" name="Text Box 200"/>
            <p:cNvSpPr txBox="1">
              <a:spLocks noChangeArrowheads="1"/>
            </p:cNvSpPr>
            <p:nvPr/>
          </p:nvSpPr>
          <p:spPr bwMode="auto">
            <a:xfrm>
              <a:off x="4344" y="1858"/>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61" name="Text Box 201"/>
            <p:cNvSpPr txBox="1">
              <a:spLocks noChangeArrowheads="1"/>
            </p:cNvSpPr>
            <p:nvPr/>
          </p:nvSpPr>
          <p:spPr bwMode="auto">
            <a:xfrm>
              <a:off x="4776" y="1858"/>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62" name="Text Box 202"/>
            <p:cNvSpPr txBox="1">
              <a:spLocks noChangeArrowheads="1"/>
            </p:cNvSpPr>
            <p:nvPr/>
          </p:nvSpPr>
          <p:spPr bwMode="auto">
            <a:xfrm>
              <a:off x="5256" y="1858"/>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grpSp>
      <p:grpSp>
        <p:nvGrpSpPr>
          <p:cNvPr id="64" name="Group 224"/>
          <p:cNvGrpSpPr>
            <a:grpSpLocks/>
          </p:cNvGrpSpPr>
          <p:nvPr/>
        </p:nvGrpSpPr>
        <p:grpSpPr bwMode="auto">
          <a:xfrm>
            <a:off x="6706657" y="3440110"/>
            <a:ext cx="1676400" cy="396875"/>
            <a:chOff x="4320" y="1584"/>
            <a:chExt cx="1056" cy="250"/>
          </a:xfrm>
        </p:grpSpPr>
        <p:sp>
          <p:nvSpPr>
            <p:cNvPr id="65" name="Text Box 203"/>
            <p:cNvSpPr txBox="1">
              <a:spLocks noChangeArrowheads="1"/>
            </p:cNvSpPr>
            <p:nvPr/>
          </p:nvSpPr>
          <p:spPr bwMode="auto">
            <a:xfrm>
              <a:off x="4320" y="158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66" name="Text Box 204"/>
            <p:cNvSpPr txBox="1">
              <a:spLocks noChangeArrowheads="1"/>
            </p:cNvSpPr>
            <p:nvPr/>
          </p:nvSpPr>
          <p:spPr bwMode="auto">
            <a:xfrm>
              <a:off x="4752" y="158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67" name="Text Box 205"/>
            <p:cNvSpPr txBox="1">
              <a:spLocks noChangeArrowheads="1"/>
            </p:cNvSpPr>
            <p:nvPr/>
          </p:nvSpPr>
          <p:spPr bwMode="auto">
            <a:xfrm>
              <a:off x="5232" y="158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68" name="Group 227"/>
          <p:cNvGrpSpPr>
            <a:grpSpLocks/>
          </p:cNvGrpSpPr>
          <p:nvPr/>
        </p:nvGrpSpPr>
        <p:grpSpPr bwMode="auto">
          <a:xfrm>
            <a:off x="6673319" y="4894260"/>
            <a:ext cx="1676400" cy="396875"/>
            <a:chOff x="4299" y="2592"/>
            <a:chExt cx="1056" cy="250"/>
          </a:xfrm>
        </p:grpSpPr>
        <p:sp>
          <p:nvSpPr>
            <p:cNvPr id="69" name="Text Box 206"/>
            <p:cNvSpPr txBox="1">
              <a:spLocks noChangeArrowheads="1"/>
            </p:cNvSpPr>
            <p:nvPr/>
          </p:nvSpPr>
          <p:spPr bwMode="auto">
            <a:xfrm>
              <a:off x="4299" y="259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0" name="Text Box 207"/>
            <p:cNvSpPr txBox="1">
              <a:spLocks noChangeArrowheads="1"/>
            </p:cNvSpPr>
            <p:nvPr/>
          </p:nvSpPr>
          <p:spPr bwMode="auto">
            <a:xfrm>
              <a:off x="4731" y="259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71" name="Text Box 208"/>
            <p:cNvSpPr txBox="1">
              <a:spLocks noChangeArrowheads="1"/>
            </p:cNvSpPr>
            <p:nvPr/>
          </p:nvSpPr>
          <p:spPr bwMode="auto">
            <a:xfrm>
              <a:off x="5211" y="259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72" name="Group 228"/>
          <p:cNvGrpSpPr>
            <a:grpSpLocks/>
          </p:cNvGrpSpPr>
          <p:nvPr/>
        </p:nvGrpSpPr>
        <p:grpSpPr bwMode="auto">
          <a:xfrm>
            <a:off x="6678082" y="5262560"/>
            <a:ext cx="1676400" cy="396875"/>
            <a:chOff x="4302" y="2841"/>
            <a:chExt cx="1056" cy="250"/>
          </a:xfrm>
        </p:grpSpPr>
        <p:sp>
          <p:nvSpPr>
            <p:cNvPr id="73" name="Text Box 209"/>
            <p:cNvSpPr txBox="1">
              <a:spLocks noChangeArrowheads="1"/>
            </p:cNvSpPr>
            <p:nvPr/>
          </p:nvSpPr>
          <p:spPr bwMode="auto">
            <a:xfrm>
              <a:off x="4302" y="2841"/>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4" name="Text Box 210"/>
            <p:cNvSpPr txBox="1">
              <a:spLocks noChangeArrowheads="1"/>
            </p:cNvSpPr>
            <p:nvPr/>
          </p:nvSpPr>
          <p:spPr bwMode="auto">
            <a:xfrm>
              <a:off x="4734" y="2841"/>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5" name="Text Box 211"/>
            <p:cNvSpPr txBox="1">
              <a:spLocks noChangeArrowheads="1"/>
            </p:cNvSpPr>
            <p:nvPr/>
          </p:nvSpPr>
          <p:spPr bwMode="auto">
            <a:xfrm>
              <a:off x="5214" y="2841"/>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76" name="Group 223"/>
          <p:cNvGrpSpPr>
            <a:grpSpLocks/>
          </p:cNvGrpSpPr>
          <p:nvPr/>
        </p:nvGrpSpPr>
        <p:grpSpPr bwMode="auto">
          <a:xfrm>
            <a:off x="6706657" y="4513260"/>
            <a:ext cx="1676400" cy="396875"/>
            <a:chOff x="4320" y="2352"/>
            <a:chExt cx="1056" cy="250"/>
          </a:xfrm>
        </p:grpSpPr>
        <p:sp>
          <p:nvSpPr>
            <p:cNvPr id="77" name="Text Box 212"/>
            <p:cNvSpPr txBox="1">
              <a:spLocks noChangeArrowheads="1"/>
            </p:cNvSpPr>
            <p:nvPr/>
          </p:nvSpPr>
          <p:spPr bwMode="auto">
            <a:xfrm>
              <a:off x="4320" y="235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78" name="Text Box 213"/>
            <p:cNvSpPr txBox="1">
              <a:spLocks noChangeArrowheads="1"/>
            </p:cNvSpPr>
            <p:nvPr/>
          </p:nvSpPr>
          <p:spPr bwMode="auto">
            <a:xfrm>
              <a:off x="4752" y="235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9" name="Text Box 214"/>
            <p:cNvSpPr txBox="1">
              <a:spLocks noChangeArrowheads="1"/>
            </p:cNvSpPr>
            <p:nvPr/>
          </p:nvSpPr>
          <p:spPr bwMode="auto">
            <a:xfrm>
              <a:off x="5232" y="235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80" name="Group 229"/>
          <p:cNvGrpSpPr>
            <a:grpSpLocks/>
          </p:cNvGrpSpPr>
          <p:nvPr/>
        </p:nvGrpSpPr>
        <p:grpSpPr bwMode="auto">
          <a:xfrm>
            <a:off x="6693957" y="5592760"/>
            <a:ext cx="1676400" cy="396875"/>
            <a:chOff x="4320" y="3072"/>
            <a:chExt cx="1056" cy="250"/>
          </a:xfrm>
        </p:grpSpPr>
        <p:sp>
          <p:nvSpPr>
            <p:cNvPr id="81" name="Text Box 216"/>
            <p:cNvSpPr txBox="1">
              <a:spLocks noChangeArrowheads="1"/>
            </p:cNvSpPr>
            <p:nvPr/>
          </p:nvSpPr>
          <p:spPr bwMode="auto">
            <a:xfrm>
              <a:off x="4320" y="307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82" name="Text Box 217"/>
            <p:cNvSpPr txBox="1">
              <a:spLocks noChangeArrowheads="1"/>
            </p:cNvSpPr>
            <p:nvPr/>
          </p:nvSpPr>
          <p:spPr bwMode="auto">
            <a:xfrm>
              <a:off x="4752" y="307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83" name="Text Box 218"/>
            <p:cNvSpPr txBox="1">
              <a:spLocks noChangeArrowheads="1"/>
            </p:cNvSpPr>
            <p:nvPr/>
          </p:nvSpPr>
          <p:spPr bwMode="auto">
            <a:xfrm>
              <a:off x="5232" y="307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grpSp>
      <p:grpSp>
        <p:nvGrpSpPr>
          <p:cNvPr id="84" name="Group 226"/>
          <p:cNvGrpSpPr>
            <a:grpSpLocks/>
          </p:cNvGrpSpPr>
          <p:nvPr/>
        </p:nvGrpSpPr>
        <p:grpSpPr bwMode="auto">
          <a:xfrm>
            <a:off x="6649507" y="4176710"/>
            <a:ext cx="1722437" cy="396875"/>
            <a:chOff x="4320" y="2112"/>
            <a:chExt cx="1104" cy="250"/>
          </a:xfrm>
        </p:grpSpPr>
        <p:sp>
          <p:nvSpPr>
            <p:cNvPr id="85" name="Text Box 219"/>
            <p:cNvSpPr txBox="1">
              <a:spLocks noChangeArrowheads="1"/>
            </p:cNvSpPr>
            <p:nvPr/>
          </p:nvSpPr>
          <p:spPr bwMode="auto">
            <a:xfrm>
              <a:off x="4320" y="21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86" name="Text Box 220"/>
            <p:cNvSpPr txBox="1">
              <a:spLocks noChangeArrowheads="1"/>
            </p:cNvSpPr>
            <p:nvPr/>
          </p:nvSpPr>
          <p:spPr bwMode="auto">
            <a:xfrm>
              <a:off x="4752" y="21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87" name="Text Box 221"/>
            <p:cNvSpPr txBox="1">
              <a:spLocks noChangeArrowheads="1"/>
            </p:cNvSpPr>
            <p:nvPr/>
          </p:nvSpPr>
          <p:spPr bwMode="auto">
            <a:xfrm>
              <a:off x="5232" y="21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grpSp>
    </p:spTree>
    <p:extLst>
      <p:ext uri="{BB962C8B-B14F-4D97-AF65-F5344CB8AC3E}">
        <p14:creationId xmlns:p14="http://schemas.microsoft.com/office/powerpoint/2010/main" val="33556222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标题 1"/>
          <p:cNvSpPr txBox="1">
            <a:spLocks/>
          </p:cNvSpPr>
          <p:nvPr/>
        </p:nvSpPr>
        <p:spPr bwMode="auto">
          <a:xfrm>
            <a:off x="0" y="6434125"/>
            <a:ext cx="9144000" cy="388120"/>
          </a:xfrm>
          <a:prstGeom prst="rect">
            <a:avLst/>
          </a:prstGeom>
          <a:extLst/>
        </p:spPr>
        <p:style>
          <a:lnRef idx="2">
            <a:schemeClr val="accent3"/>
          </a:lnRef>
          <a:fillRef idx="1">
            <a:schemeClr val="lt1"/>
          </a:fillRef>
          <a:effectRef idx="0">
            <a:schemeClr val="accent3"/>
          </a:effectRef>
          <a:fontRef idx="minor">
            <a:schemeClr val="dk1"/>
          </a:fontRef>
        </p:style>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dk1"/>
                </a:solidFill>
                <a:latin typeface="+mn-lt"/>
                <a:ea typeface="+mn-ea"/>
                <a:cs typeface="+mn-cs"/>
              </a:defRPr>
            </a:lvl1pPr>
            <a:lvl2pPr algn="l" rtl="0" eaLnBrk="0" fontAlgn="base" hangingPunct="0">
              <a:lnSpc>
                <a:spcPct val="97000"/>
              </a:lnSpc>
              <a:spcBef>
                <a:spcPct val="0"/>
              </a:spcBef>
              <a:spcAft>
                <a:spcPct val="0"/>
              </a:spcAft>
              <a:defRPr sz="2600" b="1">
                <a:solidFill>
                  <a:schemeClr val="dk1"/>
                </a:solidFill>
                <a:latin typeface="+mn-lt"/>
                <a:ea typeface="+mn-ea"/>
                <a:cs typeface="+mn-cs"/>
              </a:defRPr>
            </a:lvl2pPr>
            <a:lvl3pPr algn="l" rtl="0" eaLnBrk="0" fontAlgn="base" hangingPunct="0">
              <a:lnSpc>
                <a:spcPct val="97000"/>
              </a:lnSpc>
              <a:spcBef>
                <a:spcPct val="0"/>
              </a:spcBef>
              <a:spcAft>
                <a:spcPct val="0"/>
              </a:spcAft>
              <a:defRPr sz="2600" b="1">
                <a:solidFill>
                  <a:schemeClr val="dk1"/>
                </a:solidFill>
                <a:latin typeface="+mn-lt"/>
                <a:ea typeface="+mn-ea"/>
                <a:cs typeface="+mn-cs"/>
              </a:defRPr>
            </a:lvl3pPr>
            <a:lvl4pPr algn="l" rtl="0" eaLnBrk="0" fontAlgn="base" hangingPunct="0">
              <a:lnSpc>
                <a:spcPct val="97000"/>
              </a:lnSpc>
              <a:spcBef>
                <a:spcPct val="0"/>
              </a:spcBef>
              <a:spcAft>
                <a:spcPct val="0"/>
              </a:spcAft>
              <a:defRPr sz="2600" b="1">
                <a:solidFill>
                  <a:schemeClr val="dk1"/>
                </a:solidFill>
                <a:latin typeface="+mn-lt"/>
                <a:ea typeface="+mn-ea"/>
                <a:cs typeface="+mn-cs"/>
              </a:defRPr>
            </a:lvl4pPr>
            <a:lvl5pPr algn="l" rtl="0" eaLnBrk="0" fontAlgn="base" hangingPunct="0">
              <a:lnSpc>
                <a:spcPct val="97000"/>
              </a:lnSpc>
              <a:spcBef>
                <a:spcPct val="0"/>
              </a:spcBef>
              <a:spcAft>
                <a:spcPct val="0"/>
              </a:spcAft>
              <a:defRPr sz="2600" b="1">
                <a:solidFill>
                  <a:schemeClr val="dk1"/>
                </a:solidFill>
                <a:latin typeface="+mn-lt"/>
                <a:ea typeface="+mn-ea"/>
                <a:cs typeface="+mn-cs"/>
              </a:defRPr>
            </a:lvl5pPr>
            <a:lvl6pPr marL="457200" algn="l" rtl="0" eaLnBrk="0" fontAlgn="base" hangingPunct="0">
              <a:lnSpc>
                <a:spcPct val="97000"/>
              </a:lnSpc>
              <a:spcBef>
                <a:spcPct val="0"/>
              </a:spcBef>
              <a:spcAft>
                <a:spcPct val="0"/>
              </a:spcAft>
              <a:defRPr sz="2600" b="1">
                <a:solidFill>
                  <a:schemeClr val="dk1"/>
                </a:solidFill>
                <a:latin typeface="+mn-lt"/>
                <a:ea typeface="+mn-ea"/>
                <a:cs typeface="+mn-cs"/>
              </a:defRPr>
            </a:lvl6pPr>
            <a:lvl7pPr marL="914400" algn="l" rtl="0" eaLnBrk="0" fontAlgn="base" hangingPunct="0">
              <a:lnSpc>
                <a:spcPct val="97000"/>
              </a:lnSpc>
              <a:spcBef>
                <a:spcPct val="0"/>
              </a:spcBef>
              <a:spcAft>
                <a:spcPct val="0"/>
              </a:spcAft>
              <a:defRPr sz="2600" b="1">
                <a:solidFill>
                  <a:schemeClr val="dk1"/>
                </a:solidFill>
                <a:latin typeface="+mn-lt"/>
                <a:ea typeface="+mn-ea"/>
                <a:cs typeface="+mn-cs"/>
              </a:defRPr>
            </a:lvl7pPr>
            <a:lvl8pPr marL="1371600" algn="l" rtl="0" eaLnBrk="0" fontAlgn="base" hangingPunct="0">
              <a:lnSpc>
                <a:spcPct val="97000"/>
              </a:lnSpc>
              <a:spcBef>
                <a:spcPct val="0"/>
              </a:spcBef>
              <a:spcAft>
                <a:spcPct val="0"/>
              </a:spcAft>
              <a:defRPr sz="2600" b="1">
                <a:solidFill>
                  <a:schemeClr val="dk1"/>
                </a:solidFill>
                <a:latin typeface="+mn-lt"/>
                <a:ea typeface="+mn-ea"/>
                <a:cs typeface="+mn-cs"/>
              </a:defRPr>
            </a:lvl8pPr>
            <a:lvl9pPr marL="1828800" algn="l" rtl="0" eaLnBrk="0" fontAlgn="base" hangingPunct="0">
              <a:lnSpc>
                <a:spcPct val="97000"/>
              </a:lnSpc>
              <a:spcBef>
                <a:spcPct val="0"/>
              </a:spcBef>
              <a:spcAft>
                <a:spcPct val="0"/>
              </a:spcAft>
              <a:defRPr sz="2600" b="1">
                <a:solidFill>
                  <a:schemeClr val="dk1"/>
                </a:solidFill>
                <a:latin typeface="+mn-lt"/>
                <a:ea typeface="+mn-ea"/>
                <a:cs typeface="+mn-cs"/>
              </a:defRPr>
            </a:lvl9pPr>
          </a:lstStyle>
          <a:p>
            <a:r>
              <a:rPr lang="en-US" altLang="zh-CN"/>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grpSp>
        <p:nvGrpSpPr>
          <p:cNvPr id="177" name="Group 3"/>
          <p:cNvGrpSpPr>
            <a:grpSpLocks/>
          </p:cNvGrpSpPr>
          <p:nvPr/>
        </p:nvGrpSpPr>
        <p:grpSpPr bwMode="auto">
          <a:xfrm>
            <a:off x="0" y="415947"/>
            <a:ext cx="1066800" cy="406400"/>
            <a:chOff x="240" y="480"/>
            <a:chExt cx="1488" cy="256"/>
          </a:xfrm>
        </p:grpSpPr>
        <p:sp>
          <p:nvSpPr>
            <p:cNvPr id="180" name="Text Box 4"/>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a:t>
              </a:r>
              <a:r>
                <a:rPr kumimoji="1" lang="en-US" altLang="zh-CN" sz="2000" dirty="0">
                  <a:solidFill>
                    <a:schemeClr val="bg1"/>
                  </a:solidFill>
                </a:rPr>
                <a:t>3</a:t>
              </a:r>
            </a:p>
          </p:txBody>
        </p:sp>
        <p:sp>
          <p:nvSpPr>
            <p:cNvPr id="181" name="Line 5"/>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7" name="Text Box 7"/>
          <p:cNvSpPr txBox="1">
            <a:spLocks noChangeArrowheads="1"/>
          </p:cNvSpPr>
          <p:nvPr/>
        </p:nvSpPr>
        <p:spPr bwMode="auto">
          <a:xfrm>
            <a:off x="1151772" y="471509"/>
            <a:ext cx="4032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已知同步时序的状态转移图如下，用</a:t>
            </a:r>
            <a:r>
              <a:rPr kumimoji="1" lang="en-US" altLang="zh-CN" sz="2000" dirty="0"/>
              <a:t>JK</a:t>
            </a:r>
            <a:r>
              <a:rPr kumimoji="1" lang="zh-CN" altLang="en-US" sz="2000" dirty="0"/>
              <a:t>触发器实现其逻辑功能。</a:t>
            </a:r>
          </a:p>
        </p:txBody>
      </p:sp>
      <p:sp>
        <p:nvSpPr>
          <p:cNvPr id="53" name="Text Box 232"/>
          <p:cNvSpPr txBox="1">
            <a:spLocks noChangeArrowheads="1"/>
          </p:cNvSpPr>
          <p:nvPr/>
        </p:nvSpPr>
        <p:spPr bwMode="auto">
          <a:xfrm>
            <a:off x="161706" y="1186172"/>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1</a:t>
            </a:r>
            <a:r>
              <a:rPr kumimoji="1" lang="zh-CN" altLang="en-US" sz="2000" dirty="0">
                <a:solidFill>
                  <a:srgbClr val="FF3300"/>
                </a:solidFill>
              </a:rPr>
              <a:t>、列出状态转移表</a:t>
            </a:r>
          </a:p>
        </p:txBody>
      </p:sp>
      <p:graphicFrame>
        <p:nvGraphicFramePr>
          <p:cNvPr id="54" name="Group 451"/>
          <p:cNvGraphicFramePr>
            <a:graphicFrameLocks noGrp="1"/>
          </p:cNvGraphicFramePr>
          <p:nvPr>
            <p:extLst>
              <p:ext uri="{D42A27DB-BD31-4B8C-83A1-F6EECF244321}">
                <p14:modId xmlns:p14="http://schemas.microsoft.com/office/powerpoint/2010/main" val="1166919778"/>
              </p:ext>
            </p:extLst>
          </p:nvPr>
        </p:nvGraphicFramePr>
        <p:xfrm>
          <a:off x="5184022" y="628695"/>
          <a:ext cx="3862388" cy="3948116"/>
        </p:xfrm>
        <a:graphic>
          <a:graphicData uri="http://schemas.openxmlformats.org/drawingml/2006/table">
            <a:tbl>
              <a:tblPr/>
              <a:tblGrid>
                <a:gridCol w="661988">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592138">
                  <a:extLst>
                    <a:ext uri="{9D8B030D-6E8A-4147-A177-3AD203B41FA5}">
                      <a16:colId xmlns:a16="http://schemas.microsoft.com/office/drawing/2014/main" val="20002"/>
                    </a:ext>
                  </a:extLst>
                </a:gridCol>
                <a:gridCol w="776287">
                  <a:extLst>
                    <a:ext uri="{9D8B030D-6E8A-4147-A177-3AD203B41FA5}">
                      <a16:colId xmlns:a16="http://schemas.microsoft.com/office/drawing/2014/main" val="20003"/>
                    </a:ext>
                  </a:extLst>
                </a:gridCol>
                <a:gridCol w="877888">
                  <a:extLst>
                    <a:ext uri="{9D8B030D-6E8A-4147-A177-3AD203B41FA5}">
                      <a16:colId xmlns:a16="http://schemas.microsoft.com/office/drawing/2014/main" val="20004"/>
                    </a:ext>
                  </a:extLst>
                </a:gridCol>
                <a:gridCol w="377825">
                  <a:extLst>
                    <a:ext uri="{9D8B030D-6E8A-4147-A177-3AD203B41FA5}">
                      <a16:colId xmlns:a16="http://schemas.microsoft.com/office/drawing/2014/main" val="20005"/>
                    </a:ext>
                  </a:extLst>
                </a:gridCol>
              </a:tblGrid>
              <a:tr h="32702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输入</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X</a:t>
                      </a:r>
                    </a:p>
                  </a:txBody>
                  <a:tcPr marL="0" marR="0" marT="0" marB="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现态</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次态</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输出</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Z</a:t>
                      </a:r>
                    </a:p>
                  </a:txBody>
                  <a:tcPr marL="0" marR="0" marT="0" marB="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83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dirty="0">
                          <a:ln>
                            <a:noFill/>
                          </a:ln>
                          <a:solidFill>
                            <a:schemeClr val="tx1"/>
                          </a:solidFill>
                          <a:effectLst/>
                          <a:latin typeface="Times New Roman" pitchFamily="18" charset="0"/>
                          <a:ea typeface="宋体" pitchFamily="2" charset="-122"/>
                        </a:rPr>
                        <a:t>n</a:t>
                      </a:r>
                    </a:p>
                  </a:txBody>
                  <a:tcPr marL="0" marR="0"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a:t>
                      </a:r>
                    </a:p>
                  </a:txBody>
                  <a:tcPr marL="0" marR="0"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n+1</a:t>
                      </a:r>
                    </a:p>
                  </a:txBody>
                  <a:tcPr marL="0" marR="0"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n+1</a:t>
                      </a:r>
                    </a:p>
                  </a:txBody>
                  <a:tcPr marL="0" marR="0"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8"/>
                  </a:ext>
                </a:extLst>
              </a:tr>
              <a:tr h="376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pSp>
        <p:nvGrpSpPr>
          <p:cNvPr id="55" name="Group 222"/>
          <p:cNvGrpSpPr>
            <a:grpSpLocks/>
          </p:cNvGrpSpPr>
          <p:nvPr/>
        </p:nvGrpSpPr>
        <p:grpSpPr bwMode="auto">
          <a:xfrm>
            <a:off x="7296985" y="1595482"/>
            <a:ext cx="1676400" cy="396875"/>
            <a:chOff x="4320" y="1344"/>
            <a:chExt cx="1056" cy="250"/>
          </a:xfrm>
        </p:grpSpPr>
        <p:sp>
          <p:nvSpPr>
            <p:cNvPr id="56" name="Text Box 195"/>
            <p:cNvSpPr txBox="1">
              <a:spLocks noChangeArrowheads="1"/>
            </p:cNvSpPr>
            <p:nvPr/>
          </p:nvSpPr>
          <p:spPr bwMode="auto">
            <a:xfrm>
              <a:off x="4320" y="134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57" name="Text Box 198"/>
            <p:cNvSpPr txBox="1">
              <a:spLocks noChangeArrowheads="1"/>
            </p:cNvSpPr>
            <p:nvPr/>
          </p:nvSpPr>
          <p:spPr bwMode="auto">
            <a:xfrm>
              <a:off x="4752" y="134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58" name="Text Box 199"/>
            <p:cNvSpPr txBox="1">
              <a:spLocks noChangeArrowheads="1"/>
            </p:cNvSpPr>
            <p:nvPr/>
          </p:nvSpPr>
          <p:spPr bwMode="auto">
            <a:xfrm>
              <a:off x="5232" y="134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59" name="Group 225"/>
          <p:cNvGrpSpPr>
            <a:grpSpLocks/>
          </p:cNvGrpSpPr>
          <p:nvPr/>
        </p:nvGrpSpPr>
        <p:grpSpPr bwMode="auto">
          <a:xfrm>
            <a:off x="7319210" y="2340020"/>
            <a:ext cx="1676400" cy="396875"/>
            <a:chOff x="4344" y="1858"/>
            <a:chExt cx="1056" cy="250"/>
          </a:xfrm>
        </p:grpSpPr>
        <p:sp>
          <p:nvSpPr>
            <p:cNvPr id="60" name="Text Box 200"/>
            <p:cNvSpPr txBox="1">
              <a:spLocks noChangeArrowheads="1"/>
            </p:cNvSpPr>
            <p:nvPr/>
          </p:nvSpPr>
          <p:spPr bwMode="auto">
            <a:xfrm>
              <a:off x="4344" y="1858"/>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61" name="Text Box 201"/>
            <p:cNvSpPr txBox="1">
              <a:spLocks noChangeArrowheads="1"/>
            </p:cNvSpPr>
            <p:nvPr/>
          </p:nvSpPr>
          <p:spPr bwMode="auto">
            <a:xfrm>
              <a:off x="4776" y="1858"/>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62" name="Text Box 202"/>
            <p:cNvSpPr txBox="1">
              <a:spLocks noChangeArrowheads="1"/>
            </p:cNvSpPr>
            <p:nvPr/>
          </p:nvSpPr>
          <p:spPr bwMode="auto">
            <a:xfrm>
              <a:off x="5256" y="1858"/>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grpSp>
      <p:grpSp>
        <p:nvGrpSpPr>
          <p:cNvPr id="64" name="Group 224"/>
          <p:cNvGrpSpPr>
            <a:grpSpLocks/>
          </p:cNvGrpSpPr>
          <p:nvPr/>
        </p:nvGrpSpPr>
        <p:grpSpPr bwMode="auto">
          <a:xfrm>
            <a:off x="7296985" y="1976482"/>
            <a:ext cx="1676400" cy="396875"/>
            <a:chOff x="4320" y="1584"/>
            <a:chExt cx="1056" cy="250"/>
          </a:xfrm>
        </p:grpSpPr>
        <p:sp>
          <p:nvSpPr>
            <p:cNvPr id="65" name="Text Box 203"/>
            <p:cNvSpPr txBox="1">
              <a:spLocks noChangeArrowheads="1"/>
            </p:cNvSpPr>
            <p:nvPr/>
          </p:nvSpPr>
          <p:spPr bwMode="auto">
            <a:xfrm>
              <a:off x="4320" y="158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1</a:t>
              </a:r>
            </a:p>
          </p:txBody>
        </p:sp>
        <p:sp>
          <p:nvSpPr>
            <p:cNvPr id="66" name="Text Box 204"/>
            <p:cNvSpPr txBox="1">
              <a:spLocks noChangeArrowheads="1"/>
            </p:cNvSpPr>
            <p:nvPr/>
          </p:nvSpPr>
          <p:spPr bwMode="auto">
            <a:xfrm>
              <a:off x="4752" y="158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67" name="Text Box 205"/>
            <p:cNvSpPr txBox="1">
              <a:spLocks noChangeArrowheads="1"/>
            </p:cNvSpPr>
            <p:nvPr/>
          </p:nvSpPr>
          <p:spPr bwMode="auto">
            <a:xfrm>
              <a:off x="5232" y="158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68" name="Group 227"/>
          <p:cNvGrpSpPr>
            <a:grpSpLocks/>
          </p:cNvGrpSpPr>
          <p:nvPr/>
        </p:nvGrpSpPr>
        <p:grpSpPr bwMode="auto">
          <a:xfrm>
            <a:off x="7263647" y="3430632"/>
            <a:ext cx="1676400" cy="396875"/>
            <a:chOff x="4299" y="2592"/>
            <a:chExt cx="1056" cy="250"/>
          </a:xfrm>
        </p:grpSpPr>
        <p:sp>
          <p:nvSpPr>
            <p:cNvPr id="69" name="Text Box 206"/>
            <p:cNvSpPr txBox="1">
              <a:spLocks noChangeArrowheads="1"/>
            </p:cNvSpPr>
            <p:nvPr/>
          </p:nvSpPr>
          <p:spPr bwMode="auto">
            <a:xfrm>
              <a:off x="4299" y="259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0" name="Text Box 207"/>
            <p:cNvSpPr txBox="1">
              <a:spLocks noChangeArrowheads="1"/>
            </p:cNvSpPr>
            <p:nvPr/>
          </p:nvSpPr>
          <p:spPr bwMode="auto">
            <a:xfrm>
              <a:off x="4731" y="259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71" name="Text Box 208"/>
            <p:cNvSpPr txBox="1">
              <a:spLocks noChangeArrowheads="1"/>
            </p:cNvSpPr>
            <p:nvPr/>
          </p:nvSpPr>
          <p:spPr bwMode="auto">
            <a:xfrm>
              <a:off x="5211" y="259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72" name="Group 228"/>
          <p:cNvGrpSpPr>
            <a:grpSpLocks/>
          </p:cNvGrpSpPr>
          <p:nvPr/>
        </p:nvGrpSpPr>
        <p:grpSpPr bwMode="auto">
          <a:xfrm>
            <a:off x="7268410" y="3798932"/>
            <a:ext cx="1676400" cy="396875"/>
            <a:chOff x="4302" y="2841"/>
            <a:chExt cx="1056" cy="250"/>
          </a:xfrm>
        </p:grpSpPr>
        <p:sp>
          <p:nvSpPr>
            <p:cNvPr id="73" name="Text Box 209"/>
            <p:cNvSpPr txBox="1">
              <a:spLocks noChangeArrowheads="1"/>
            </p:cNvSpPr>
            <p:nvPr/>
          </p:nvSpPr>
          <p:spPr bwMode="auto">
            <a:xfrm>
              <a:off x="4302" y="2841"/>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4" name="Text Box 210"/>
            <p:cNvSpPr txBox="1">
              <a:spLocks noChangeArrowheads="1"/>
            </p:cNvSpPr>
            <p:nvPr/>
          </p:nvSpPr>
          <p:spPr bwMode="auto">
            <a:xfrm>
              <a:off x="4734" y="2841"/>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5" name="Text Box 211"/>
            <p:cNvSpPr txBox="1">
              <a:spLocks noChangeArrowheads="1"/>
            </p:cNvSpPr>
            <p:nvPr/>
          </p:nvSpPr>
          <p:spPr bwMode="auto">
            <a:xfrm>
              <a:off x="5214" y="2841"/>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76" name="Group 223"/>
          <p:cNvGrpSpPr>
            <a:grpSpLocks/>
          </p:cNvGrpSpPr>
          <p:nvPr/>
        </p:nvGrpSpPr>
        <p:grpSpPr bwMode="auto">
          <a:xfrm>
            <a:off x="7296985" y="3049632"/>
            <a:ext cx="1676400" cy="396875"/>
            <a:chOff x="4320" y="2352"/>
            <a:chExt cx="1056" cy="250"/>
          </a:xfrm>
        </p:grpSpPr>
        <p:sp>
          <p:nvSpPr>
            <p:cNvPr id="77" name="Text Box 212"/>
            <p:cNvSpPr txBox="1">
              <a:spLocks noChangeArrowheads="1"/>
            </p:cNvSpPr>
            <p:nvPr/>
          </p:nvSpPr>
          <p:spPr bwMode="auto">
            <a:xfrm>
              <a:off x="4320" y="235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78" name="Text Box 213"/>
            <p:cNvSpPr txBox="1">
              <a:spLocks noChangeArrowheads="1"/>
            </p:cNvSpPr>
            <p:nvPr/>
          </p:nvSpPr>
          <p:spPr bwMode="auto">
            <a:xfrm>
              <a:off x="4752" y="235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9" name="Text Box 214"/>
            <p:cNvSpPr txBox="1">
              <a:spLocks noChangeArrowheads="1"/>
            </p:cNvSpPr>
            <p:nvPr/>
          </p:nvSpPr>
          <p:spPr bwMode="auto">
            <a:xfrm>
              <a:off x="5232" y="235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80" name="Group 229"/>
          <p:cNvGrpSpPr>
            <a:grpSpLocks/>
          </p:cNvGrpSpPr>
          <p:nvPr/>
        </p:nvGrpSpPr>
        <p:grpSpPr bwMode="auto">
          <a:xfrm>
            <a:off x="7284285" y="4129132"/>
            <a:ext cx="1676400" cy="396875"/>
            <a:chOff x="4320" y="3072"/>
            <a:chExt cx="1056" cy="250"/>
          </a:xfrm>
        </p:grpSpPr>
        <p:sp>
          <p:nvSpPr>
            <p:cNvPr id="81" name="Text Box 216"/>
            <p:cNvSpPr txBox="1">
              <a:spLocks noChangeArrowheads="1"/>
            </p:cNvSpPr>
            <p:nvPr/>
          </p:nvSpPr>
          <p:spPr bwMode="auto">
            <a:xfrm>
              <a:off x="4320" y="307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82" name="Text Box 217"/>
            <p:cNvSpPr txBox="1">
              <a:spLocks noChangeArrowheads="1"/>
            </p:cNvSpPr>
            <p:nvPr/>
          </p:nvSpPr>
          <p:spPr bwMode="auto">
            <a:xfrm>
              <a:off x="4752" y="307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83" name="Text Box 218"/>
            <p:cNvSpPr txBox="1">
              <a:spLocks noChangeArrowheads="1"/>
            </p:cNvSpPr>
            <p:nvPr/>
          </p:nvSpPr>
          <p:spPr bwMode="auto">
            <a:xfrm>
              <a:off x="5232" y="307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grpSp>
      <p:grpSp>
        <p:nvGrpSpPr>
          <p:cNvPr id="84" name="Group 226"/>
          <p:cNvGrpSpPr>
            <a:grpSpLocks/>
          </p:cNvGrpSpPr>
          <p:nvPr/>
        </p:nvGrpSpPr>
        <p:grpSpPr bwMode="auto">
          <a:xfrm>
            <a:off x="7239835" y="2713082"/>
            <a:ext cx="1722437" cy="396875"/>
            <a:chOff x="4320" y="2112"/>
            <a:chExt cx="1104" cy="250"/>
          </a:xfrm>
        </p:grpSpPr>
        <p:sp>
          <p:nvSpPr>
            <p:cNvPr id="85" name="Text Box 219"/>
            <p:cNvSpPr txBox="1">
              <a:spLocks noChangeArrowheads="1"/>
            </p:cNvSpPr>
            <p:nvPr/>
          </p:nvSpPr>
          <p:spPr bwMode="auto">
            <a:xfrm>
              <a:off x="4320" y="21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86" name="Text Box 220"/>
            <p:cNvSpPr txBox="1">
              <a:spLocks noChangeArrowheads="1"/>
            </p:cNvSpPr>
            <p:nvPr/>
          </p:nvSpPr>
          <p:spPr bwMode="auto">
            <a:xfrm>
              <a:off x="4752" y="21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87" name="Text Box 221"/>
            <p:cNvSpPr txBox="1">
              <a:spLocks noChangeArrowheads="1"/>
            </p:cNvSpPr>
            <p:nvPr/>
          </p:nvSpPr>
          <p:spPr bwMode="auto">
            <a:xfrm>
              <a:off x="5232" y="21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grpSp>
      <p:sp>
        <p:nvSpPr>
          <p:cNvPr id="89" name="Text Box 233"/>
          <p:cNvSpPr txBox="1">
            <a:spLocks noChangeArrowheads="1"/>
          </p:cNvSpPr>
          <p:nvPr/>
        </p:nvSpPr>
        <p:spPr bwMode="auto">
          <a:xfrm>
            <a:off x="157350" y="1579607"/>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2</a:t>
            </a:r>
            <a:r>
              <a:rPr kumimoji="1" lang="zh-CN" altLang="en-US" sz="2000" dirty="0">
                <a:solidFill>
                  <a:srgbClr val="FF3300"/>
                </a:solidFill>
              </a:rPr>
              <a:t>、列出次态表达式</a:t>
            </a:r>
          </a:p>
        </p:txBody>
      </p:sp>
      <p:graphicFrame>
        <p:nvGraphicFramePr>
          <p:cNvPr id="92" name="Group 321"/>
          <p:cNvGraphicFramePr>
            <a:graphicFrameLocks noGrp="1"/>
          </p:cNvGraphicFramePr>
          <p:nvPr>
            <p:extLst>
              <p:ext uri="{D42A27DB-BD31-4B8C-83A1-F6EECF244321}">
                <p14:modId xmlns:p14="http://schemas.microsoft.com/office/powerpoint/2010/main" val="1912474030"/>
              </p:ext>
            </p:extLst>
          </p:nvPr>
        </p:nvGraphicFramePr>
        <p:xfrm>
          <a:off x="76199" y="4648199"/>
          <a:ext cx="2762250" cy="1346200"/>
        </p:xfrm>
        <a:graphic>
          <a:graphicData uri="http://schemas.openxmlformats.org/drawingml/2006/table">
            <a:tbl>
              <a:tblPr/>
              <a:tblGrid>
                <a:gridCol w="5334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93" name="Group 323"/>
          <p:cNvGrpSpPr>
            <a:grpSpLocks/>
          </p:cNvGrpSpPr>
          <p:nvPr/>
        </p:nvGrpSpPr>
        <p:grpSpPr bwMode="auto">
          <a:xfrm>
            <a:off x="-1" y="4348159"/>
            <a:ext cx="1143000" cy="854074"/>
            <a:chOff x="720" y="2787"/>
            <a:chExt cx="647" cy="538"/>
          </a:xfrm>
        </p:grpSpPr>
        <p:sp>
          <p:nvSpPr>
            <p:cNvPr id="94" name="Line 280"/>
            <p:cNvSpPr>
              <a:spLocks noChangeShapeType="1"/>
            </p:cNvSpPr>
            <p:nvPr/>
          </p:nvSpPr>
          <p:spPr bwMode="auto">
            <a:xfrm flipH="1" flipV="1">
              <a:off x="812" y="2890"/>
              <a:ext cx="306" cy="3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95" name="Text Box 281"/>
            <p:cNvSpPr txBox="1">
              <a:spLocks noChangeArrowheads="1"/>
            </p:cNvSpPr>
            <p:nvPr/>
          </p:nvSpPr>
          <p:spPr bwMode="auto">
            <a:xfrm>
              <a:off x="720" y="3072"/>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r>
                <a:rPr kumimoji="1" lang="en-US" altLang="zh-CN" sz="2000" baseline="30000"/>
                <a:t>n</a:t>
              </a:r>
            </a:p>
          </p:txBody>
        </p:sp>
        <p:sp>
          <p:nvSpPr>
            <p:cNvPr id="96" name="Text Box 282"/>
            <p:cNvSpPr txBox="1">
              <a:spLocks noChangeArrowheads="1"/>
            </p:cNvSpPr>
            <p:nvPr/>
          </p:nvSpPr>
          <p:spPr bwMode="auto">
            <a:xfrm>
              <a:off x="828" y="2787"/>
              <a:ext cx="53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XQ</a:t>
              </a:r>
              <a:r>
                <a:rPr kumimoji="1" lang="en-US" altLang="zh-CN" sz="2000" baseline="-25000"/>
                <a:t>2</a:t>
              </a:r>
              <a:r>
                <a:rPr kumimoji="1" lang="en-US" altLang="zh-CN" sz="2000" baseline="30000"/>
                <a:t>n</a:t>
              </a:r>
            </a:p>
          </p:txBody>
        </p:sp>
      </p:grpSp>
      <p:sp>
        <p:nvSpPr>
          <p:cNvPr id="97" name="Text Box 293"/>
          <p:cNvSpPr txBox="1">
            <a:spLocks noChangeArrowheads="1"/>
          </p:cNvSpPr>
          <p:nvPr/>
        </p:nvSpPr>
        <p:spPr bwMode="auto">
          <a:xfrm>
            <a:off x="1752599" y="5105399"/>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sp>
        <p:nvSpPr>
          <p:cNvPr id="98" name="Text Box 294"/>
          <p:cNvSpPr txBox="1">
            <a:spLocks noChangeArrowheads="1"/>
          </p:cNvSpPr>
          <p:nvPr/>
        </p:nvSpPr>
        <p:spPr bwMode="auto">
          <a:xfrm>
            <a:off x="609599" y="5562599"/>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sp>
        <p:nvSpPr>
          <p:cNvPr id="99" name="Text Box 299"/>
          <p:cNvSpPr txBox="1">
            <a:spLocks noChangeArrowheads="1"/>
          </p:cNvSpPr>
          <p:nvPr/>
        </p:nvSpPr>
        <p:spPr bwMode="auto">
          <a:xfrm>
            <a:off x="2285999" y="5562599"/>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sp>
        <p:nvSpPr>
          <p:cNvPr id="100" name="AutoShape 309"/>
          <p:cNvSpPr>
            <a:spLocks noChangeArrowheads="1"/>
          </p:cNvSpPr>
          <p:nvPr/>
        </p:nvSpPr>
        <p:spPr bwMode="auto">
          <a:xfrm>
            <a:off x="4876799" y="5181599"/>
            <a:ext cx="914400" cy="304800"/>
          </a:xfrm>
          <a:prstGeom prst="roundRect">
            <a:avLst>
              <a:gd name="adj" fmla="val 16667"/>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grpSp>
        <p:nvGrpSpPr>
          <p:cNvPr id="101" name="Group 310"/>
          <p:cNvGrpSpPr>
            <a:grpSpLocks/>
          </p:cNvGrpSpPr>
          <p:nvPr/>
        </p:nvGrpSpPr>
        <p:grpSpPr bwMode="auto">
          <a:xfrm rot="10800000">
            <a:off x="685799" y="5562599"/>
            <a:ext cx="2057400" cy="457200"/>
            <a:chOff x="4320" y="1392"/>
            <a:chExt cx="1253" cy="576"/>
          </a:xfrm>
        </p:grpSpPr>
        <p:grpSp>
          <p:nvGrpSpPr>
            <p:cNvPr id="102" name="Group 311"/>
            <p:cNvGrpSpPr>
              <a:grpSpLocks/>
            </p:cNvGrpSpPr>
            <p:nvPr/>
          </p:nvGrpSpPr>
          <p:grpSpPr bwMode="auto">
            <a:xfrm rot="-5400000">
              <a:off x="4179" y="1581"/>
              <a:ext cx="528" cy="245"/>
              <a:chOff x="1632" y="2948"/>
              <a:chExt cx="528" cy="245"/>
            </a:xfrm>
          </p:grpSpPr>
          <p:sp>
            <p:nvSpPr>
              <p:cNvPr id="107" name="Line 312"/>
              <p:cNvSpPr>
                <a:spLocks noChangeShapeType="1"/>
              </p:cNvSpPr>
              <p:nvPr/>
            </p:nvSpPr>
            <p:spPr bwMode="auto">
              <a:xfrm rot="5400000">
                <a:off x="2072" y="3027"/>
                <a:ext cx="151"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08" name="Line 313"/>
              <p:cNvSpPr>
                <a:spLocks noChangeShapeType="1"/>
              </p:cNvSpPr>
              <p:nvPr/>
            </p:nvSpPr>
            <p:spPr bwMode="auto">
              <a:xfrm rot="5400000">
                <a:off x="1568" y="3024"/>
                <a:ext cx="151"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09" name="Freeform 314"/>
              <p:cNvSpPr>
                <a:spLocks/>
              </p:cNvSpPr>
              <p:nvPr/>
            </p:nvSpPr>
            <p:spPr bwMode="auto">
              <a:xfrm rot="5400000">
                <a:off x="1835" y="2869"/>
                <a:ext cx="121" cy="528"/>
              </a:xfrm>
              <a:custGeom>
                <a:avLst/>
                <a:gdLst>
                  <a:gd name="T0" fmla="*/ 9 w 115"/>
                  <a:gd name="T1" fmla="*/ 0 h 222"/>
                  <a:gd name="T2" fmla="*/ 177 w 115"/>
                  <a:gd name="T3" fmla="*/ 908300 h 222"/>
                  <a:gd name="T4" fmla="*/ 162 w 115"/>
                  <a:gd name="T5" fmla="*/ 2427635 h 222"/>
                  <a:gd name="T6" fmla="*/ 0 w 115"/>
                  <a:gd name="T7" fmla="*/ 3058224 h 222"/>
                  <a:gd name="T8" fmla="*/ 0 60000 65536"/>
                  <a:gd name="T9" fmla="*/ 0 60000 65536"/>
                  <a:gd name="T10" fmla="*/ 0 60000 65536"/>
                  <a:gd name="T11" fmla="*/ 0 60000 65536"/>
                  <a:gd name="T12" fmla="*/ 0 w 115"/>
                  <a:gd name="T13" fmla="*/ 0 h 222"/>
                  <a:gd name="T14" fmla="*/ 115 w 115"/>
                  <a:gd name="T15" fmla="*/ 222 h 222"/>
                </a:gdLst>
                <a:ahLst/>
                <a:cxnLst>
                  <a:cxn ang="T8">
                    <a:pos x="T0" y="T1"/>
                  </a:cxn>
                  <a:cxn ang="T9">
                    <a:pos x="T2" y="T3"/>
                  </a:cxn>
                  <a:cxn ang="T10">
                    <a:pos x="T4" y="T5"/>
                  </a:cxn>
                  <a:cxn ang="T11">
                    <a:pos x="T6" y="T7"/>
                  </a:cxn>
                </a:cxnLst>
                <a:rect l="T12" t="T13" r="T14" b="T15"/>
                <a:pathLst>
                  <a:path w="115" h="222">
                    <a:moveTo>
                      <a:pt x="9" y="0"/>
                    </a:moveTo>
                    <a:cubicBezTo>
                      <a:pt x="24" y="11"/>
                      <a:pt x="87" y="37"/>
                      <a:pt x="101" y="66"/>
                    </a:cubicBezTo>
                    <a:cubicBezTo>
                      <a:pt x="115" y="95"/>
                      <a:pt x="109" y="150"/>
                      <a:pt x="92" y="176"/>
                    </a:cubicBezTo>
                    <a:cubicBezTo>
                      <a:pt x="75" y="202"/>
                      <a:pt x="19" y="213"/>
                      <a:pt x="0" y="222"/>
                    </a:cubicBezTo>
                  </a:path>
                </a:pathLst>
              </a:custGeom>
              <a:noFill/>
              <a:ln w="28575" cap="flat" cmpd="sng">
                <a:solidFill>
                  <a:srgbClr val="FF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grpSp>
        <p:grpSp>
          <p:nvGrpSpPr>
            <p:cNvPr id="103" name="Group 315"/>
            <p:cNvGrpSpPr>
              <a:grpSpLocks/>
            </p:cNvGrpSpPr>
            <p:nvPr/>
          </p:nvGrpSpPr>
          <p:grpSpPr bwMode="auto">
            <a:xfrm rot="16200000" flipV="1">
              <a:off x="5187" y="1533"/>
              <a:ext cx="528" cy="245"/>
              <a:chOff x="1632" y="2948"/>
              <a:chExt cx="528" cy="245"/>
            </a:xfrm>
          </p:grpSpPr>
          <p:sp>
            <p:nvSpPr>
              <p:cNvPr id="104" name="Line 316"/>
              <p:cNvSpPr>
                <a:spLocks noChangeShapeType="1"/>
              </p:cNvSpPr>
              <p:nvPr/>
            </p:nvSpPr>
            <p:spPr bwMode="auto">
              <a:xfrm rot="5400000">
                <a:off x="2072" y="3027"/>
                <a:ext cx="151"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05" name="Line 317"/>
              <p:cNvSpPr>
                <a:spLocks noChangeShapeType="1"/>
              </p:cNvSpPr>
              <p:nvPr/>
            </p:nvSpPr>
            <p:spPr bwMode="auto">
              <a:xfrm rot="5400000">
                <a:off x="1568" y="3024"/>
                <a:ext cx="151"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06" name="Freeform 318"/>
              <p:cNvSpPr>
                <a:spLocks/>
              </p:cNvSpPr>
              <p:nvPr/>
            </p:nvSpPr>
            <p:spPr bwMode="auto">
              <a:xfrm rot="5400000">
                <a:off x="1835" y="2869"/>
                <a:ext cx="121" cy="528"/>
              </a:xfrm>
              <a:custGeom>
                <a:avLst/>
                <a:gdLst>
                  <a:gd name="T0" fmla="*/ 9 w 115"/>
                  <a:gd name="T1" fmla="*/ 0 h 222"/>
                  <a:gd name="T2" fmla="*/ 177 w 115"/>
                  <a:gd name="T3" fmla="*/ 908300 h 222"/>
                  <a:gd name="T4" fmla="*/ 162 w 115"/>
                  <a:gd name="T5" fmla="*/ 2427635 h 222"/>
                  <a:gd name="T6" fmla="*/ 0 w 115"/>
                  <a:gd name="T7" fmla="*/ 3058224 h 222"/>
                  <a:gd name="T8" fmla="*/ 0 60000 65536"/>
                  <a:gd name="T9" fmla="*/ 0 60000 65536"/>
                  <a:gd name="T10" fmla="*/ 0 60000 65536"/>
                  <a:gd name="T11" fmla="*/ 0 60000 65536"/>
                  <a:gd name="T12" fmla="*/ 0 w 115"/>
                  <a:gd name="T13" fmla="*/ 0 h 222"/>
                  <a:gd name="T14" fmla="*/ 115 w 115"/>
                  <a:gd name="T15" fmla="*/ 222 h 222"/>
                </a:gdLst>
                <a:ahLst/>
                <a:cxnLst>
                  <a:cxn ang="T8">
                    <a:pos x="T0" y="T1"/>
                  </a:cxn>
                  <a:cxn ang="T9">
                    <a:pos x="T2" y="T3"/>
                  </a:cxn>
                  <a:cxn ang="T10">
                    <a:pos x="T4" y="T5"/>
                  </a:cxn>
                  <a:cxn ang="T11">
                    <a:pos x="T6" y="T7"/>
                  </a:cxn>
                </a:cxnLst>
                <a:rect l="T12" t="T13" r="T14" b="T15"/>
                <a:pathLst>
                  <a:path w="115" h="222">
                    <a:moveTo>
                      <a:pt x="9" y="0"/>
                    </a:moveTo>
                    <a:cubicBezTo>
                      <a:pt x="24" y="11"/>
                      <a:pt x="87" y="37"/>
                      <a:pt x="101" y="66"/>
                    </a:cubicBezTo>
                    <a:cubicBezTo>
                      <a:pt x="115" y="95"/>
                      <a:pt x="109" y="150"/>
                      <a:pt x="92" y="176"/>
                    </a:cubicBezTo>
                    <a:cubicBezTo>
                      <a:pt x="75" y="202"/>
                      <a:pt x="19" y="213"/>
                      <a:pt x="0" y="222"/>
                    </a:cubicBezTo>
                  </a:path>
                </a:pathLst>
              </a:custGeom>
              <a:noFill/>
              <a:ln w="28575" cap="flat" cmpd="sng">
                <a:solidFill>
                  <a:srgbClr val="FF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grpSp>
      </p:grpSp>
      <p:sp>
        <p:nvSpPr>
          <p:cNvPr id="110" name="Rectangle 319"/>
          <p:cNvSpPr>
            <a:spLocks noChangeArrowheads="1"/>
          </p:cNvSpPr>
          <p:nvPr/>
        </p:nvSpPr>
        <p:spPr bwMode="auto">
          <a:xfrm>
            <a:off x="7391399" y="5875337"/>
            <a:ext cx="914400" cy="30480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11" name="Text Box 322"/>
          <p:cNvSpPr txBox="1">
            <a:spLocks noChangeArrowheads="1"/>
          </p:cNvSpPr>
          <p:nvPr/>
        </p:nvSpPr>
        <p:spPr bwMode="auto">
          <a:xfrm>
            <a:off x="1295399" y="4419599"/>
            <a:ext cx="85566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r>
              <a:rPr kumimoji="1" lang="en-US" altLang="zh-CN" sz="2000" baseline="30000"/>
              <a:t>n+1</a:t>
            </a:r>
          </a:p>
        </p:txBody>
      </p:sp>
      <p:sp>
        <p:nvSpPr>
          <p:cNvPr id="112" name="Oval 324"/>
          <p:cNvSpPr>
            <a:spLocks noChangeArrowheads="1"/>
          </p:cNvSpPr>
          <p:nvPr/>
        </p:nvSpPr>
        <p:spPr bwMode="auto">
          <a:xfrm>
            <a:off x="1752599" y="5105399"/>
            <a:ext cx="457200" cy="4572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graphicFrame>
        <p:nvGraphicFramePr>
          <p:cNvPr id="113" name="Group 325"/>
          <p:cNvGraphicFramePr>
            <a:graphicFrameLocks noGrp="1"/>
          </p:cNvGraphicFramePr>
          <p:nvPr>
            <p:extLst>
              <p:ext uri="{D42A27DB-BD31-4B8C-83A1-F6EECF244321}">
                <p14:modId xmlns:p14="http://schemas.microsoft.com/office/powerpoint/2010/main" val="3772532407"/>
              </p:ext>
            </p:extLst>
          </p:nvPr>
        </p:nvGraphicFramePr>
        <p:xfrm>
          <a:off x="3124199" y="4648199"/>
          <a:ext cx="2762250" cy="1346200"/>
        </p:xfrm>
        <a:graphic>
          <a:graphicData uri="http://schemas.openxmlformats.org/drawingml/2006/table">
            <a:tbl>
              <a:tblPr/>
              <a:tblGrid>
                <a:gridCol w="5334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114" name="Group 358"/>
          <p:cNvGrpSpPr>
            <a:grpSpLocks/>
          </p:cNvGrpSpPr>
          <p:nvPr/>
        </p:nvGrpSpPr>
        <p:grpSpPr bwMode="auto">
          <a:xfrm>
            <a:off x="3047999" y="4348159"/>
            <a:ext cx="1143000" cy="854074"/>
            <a:chOff x="720" y="2787"/>
            <a:chExt cx="647" cy="538"/>
          </a:xfrm>
        </p:grpSpPr>
        <p:sp>
          <p:nvSpPr>
            <p:cNvPr id="115" name="Line 359"/>
            <p:cNvSpPr>
              <a:spLocks noChangeShapeType="1"/>
            </p:cNvSpPr>
            <p:nvPr/>
          </p:nvSpPr>
          <p:spPr bwMode="auto">
            <a:xfrm flipH="1" flipV="1">
              <a:off x="812" y="2890"/>
              <a:ext cx="306" cy="3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16" name="Text Box 360"/>
            <p:cNvSpPr txBox="1">
              <a:spLocks noChangeArrowheads="1"/>
            </p:cNvSpPr>
            <p:nvPr/>
          </p:nvSpPr>
          <p:spPr bwMode="auto">
            <a:xfrm>
              <a:off x="720" y="3072"/>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r>
                <a:rPr kumimoji="1" lang="en-US" altLang="zh-CN" sz="2000" baseline="30000"/>
                <a:t>n</a:t>
              </a:r>
            </a:p>
          </p:txBody>
        </p:sp>
        <p:sp>
          <p:nvSpPr>
            <p:cNvPr id="117" name="Text Box 361"/>
            <p:cNvSpPr txBox="1">
              <a:spLocks noChangeArrowheads="1"/>
            </p:cNvSpPr>
            <p:nvPr/>
          </p:nvSpPr>
          <p:spPr bwMode="auto">
            <a:xfrm>
              <a:off x="828" y="2787"/>
              <a:ext cx="53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XQ</a:t>
              </a:r>
              <a:r>
                <a:rPr kumimoji="1" lang="en-US" altLang="zh-CN" sz="2000" baseline="-25000"/>
                <a:t>2</a:t>
              </a:r>
              <a:r>
                <a:rPr kumimoji="1" lang="en-US" altLang="zh-CN" sz="2000" baseline="30000"/>
                <a:t>n</a:t>
              </a:r>
            </a:p>
          </p:txBody>
        </p:sp>
      </p:grpSp>
      <p:sp>
        <p:nvSpPr>
          <p:cNvPr id="118" name="Text Box 362"/>
          <p:cNvSpPr txBox="1">
            <a:spLocks noChangeArrowheads="1"/>
          </p:cNvSpPr>
          <p:nvPr/>
        </p:nvSpPr>
        <p:spPr bwMode="auto">
          <a:xfrm>
            <a:off x="4800599" y="5181599"/>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sp>
        <p:nvSpPr>
          <p:cNvPr id="119" name="Text Box 363"/>
          <p:cNvSpPr txBox="1">
            <a:spLocks noChangeArrowheads="1"/>
          </p:cNvSpPr>
          <p:nvPr/>
        </p:nvSpPr>
        <p:spPr bwMode="auto">
          <a:xfrm>
            <a:off x="3657599" y="5105399"/>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sp>
        <p:nvSpPr>
          <p:cNvPr id="120" name="Text Box 365"/>
          <p:cNvSpPr txBox="1">
            <a:spLocks noChangeArrowheads="1"/>
          </p:cNvSpPr>
          <p:nvPr/>
        </p:nvSpPr>
        <p:spPr bwMode="auto">
          <a:xfrm>
            <a:off x="5410199" y="5105399"/>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grpSp>
        <p:nvGrpSpPr>
          <p:cNvPr id="121" name="Group 366"/>
          <p:cNvGrpSpPr>
            <a:grpSpLocks/>
          </p:cNvGrpSpPr>
          <p:nvPr/>
        </p:nvGrpSpPr>
        <p:grpSpPr bwMode="auto">
          <a:xfrm rot="10800000">
            <a:off x="3809999" y="5105399"/>
            <a:ext cx="2057400" cy="457200"/>
            <a:chOff x="4320" y="1392"/>
            <a:chExt cx="1253" cy="576"/>
          </a:xfrm>
        </p:grpSpPr>
        <p:grpSp>
          <p:nvGrpSpPr>
            <p:cNvPr id="122" name="Group 367"/>
            <p:cNvGrpSpPr>
              <a:grpSpLocks/>
            </p:cNvGrpSpPr>
            <p:nvPr/>
          </p:nvGrpSpPr>
          <p:grpSpPr bwMode="auto">
            <a:xfrm rot="-5400000">
              <a:off x="4179" y="1581"/>
              <a:ext cx="528" cy="245"/>
              <a:chOff x="1632" y="2948"/>
              <a:chExt cx="528" cy="245"/>
            </a:xfrm>
          </p:grpSpPr>
          <p:sp>
            <p:nvSpPr>
              <p:cNvPr id="127" name="Line 368"/>
              <p:cNvSpPr>
                <a:spLocks noChangeShapeType="1"/>
              </p:cNvSpPr>
              <p:nvPr/>
            </p:nvSpPr>
            <p:spPr bwMode="auto">
              <a:xfrm rot="5400000">
                <a:off x="2072" y="3027"/>
                <a:ext cx="151"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28" name="Line 369"/>
              <p:cNvSpPr>
                <a:spLocks noChangeShapeType="1"/>
              </p:cNvSpPr>
              <p:nvPr/>
            </p:nvSpPr>
            <p:spPr bwMode="auto">
              <a:xfrm rot="5400000">
                <a:off x="1568" y="3024"/>
                <a:ext cx="151"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29" name="Freeform 370"/>
              <p:cNvSpPr>
                <a:spLocks/>
              </p:cNvSpPr>
              <p:nvPr/>
            </p:nvSpPr>
            <p:spPr bwMode="auto">
              <a:xfrm rot="5400000">
                <a:off x="1835" y="2869"/>
                <a:ext cx="121" cy="528"/>
              </a:xfrm>
              <a:custGeom>
                <a:avLst/>
                <a:gdLst>
                  <a:gd name="T0" fmla="*/ 9 w 115"/>
                  <a:gd name="T1" fmla="*/ 0 h 222"/>
                  <a:gd name="T2" fmla="*/ 177 w 115"/>
                  <a:gd name="T3" fmla="*/ 908300 h 222"/>
                  <a:gd name="T4" fmla="*/ 162 w 115"/>
                  <a:gd name="T5" fmla="*/ 2427635 h 222"/>
                  <a:gd name="T6" fmla="*/ 0 w 115"/>
                  <a:gd name="T7" fmla="*/ 3058224 h 222"/>
                  <a:gd name="T8" fmla="*/ 0 60000 65536"/>
                  <a:gd name="T9" fmla="*/ 0 60000 65536"/>
                  <a:gd name="T10" fmla="*/ 0 60000 65536"/>
                  <a:gd name="T11" fmla="*/ 0 60000 65536"/>
                  <a:gd name="T12" fmla="*/ 0 w 115"/>
                  <a:gd name="T13" fmla="*/ 0 h 222"/>
                  <a:gd name="T14" fmla="*/ 115 w 115"/>
                  <a:gd name="T15" fmla="*/ 222 h 222"/>
                </a:gdLst>
                <a:ahLst/>
                <a:cxnLst>
                  <a:cxn ang="T8">
                    <a:pos x="T0" y="T1"/>
                  </a:cxn>
                  <a:cxn ang="T9">
                    <a:pos x="T2" y="T3"/>
                  </a:cxn>
                  <a:cxn ang="T10">
                    <a:pos x="T4" y="T5"/>
                  </a:cxn>
                  <a:cxn ang="T11">
                    <a:pos x="T6" y="T7"/>
                  </a:cxn>
                </a:cxnLst>
                <a:rect l="T12" t="T13" r="T14" b="T15"/>
                <a:pathLst>
                  <a:path w="115" h="222">
                    <a:moveTo>
                      <a:pt x="9" y="0"/>
                    </a:moveTo>
                    <a:cubicBezTo>
                      <a:pt x="24" y="11"/>
                      <a:pt x="87" y="37"/>
                      <a:pt x="101" y="66"/>
                    </a:cubicBezTo>
                    <a:cubicBezTo>
                      <a:pt x="115" y="95"/>
                      <a:pt x="109" y="150"/>
                      <a:pt x="92" y="176"/>
                    </a:cubicBezTo>
                    <a:cubicBezTo>
                      <a:pt x="75" y="202"/>
                      <a:pt x="19" y="213"/>
                      <a:pt x="0" y="222"/>
                    </a:cubicBezTo>
                  </a:path>
                </a:pathLst>
              </a:custGeom>
              <a:noFill/>
              <a:ln w="28575" cap="flat" cmpd="sng">
                <a:solidFill>
                  <a:srgbClr val="FF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grpSp>
        <p:grpSp>
          <p:nvGrpSpPr>
            <p:cNvPr id="123" name="Group 371"/>
            <p:cNvGrpSpPr>
              <a:grpSpLocks/>
            </p:cNvGrpSpPr>
            <p:nvPr/>
          </p:nvGrpSpPr>
          <p:grpSpPr bwMode="auto">
            <a:xfrm rot="16200000" flipV="1">
              <a:off x="5187" y="1533"/>
              <a:ext cx="528" cy="245"/>
              <a:chOff x="1632" y="2948"/>
              <a:chExt cx="528" cy="245"/>
            </a:xfrm>
          </p:grpSpPr>
          <p:sp>
            <p:nvSpPr>
              <p:cNvPr id="124" name="Line 372"/>
              <p:cNvSpPr>
                <a:spLocks noChangeShapeType="1"/>
              </p:cNvSpPr>
              <p:nvPr/>
            </p:nvSpPr>
            <p:spPr bwMode="auto">
              <a:xfrm rot="5400000">
                <a:off x="2072" y="3027"/>
                <a:ext cx="151"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25" name="Line 373"/>
              <p:cNvSpPr>
                <a:spLocks noChangeShapeType="1"/>
              </p:cNvSpPr>
              <p:nvPr/>
            </p:nvSpPr>
            <p:spPr bwMode="auto">
              <a:xfrm rot="5400000">
                <a:off x="1568" y="3024"/>
                <a:ext cx="151"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26" name="Freeform 374"/>
              <p:cNvSpPr>
                <a:spLocks/>
              </p:cNvSpPr>
              <p:nvPr/>
            </p:nvSpPr>
            <p:spPr bwMode="auto">
              <a:xfrm rot="5400000">
                <a:off x="1835" y="2869"/>
                <a:ext cx="121" cy="528"/>
              </a:xfrm>
              <a:custGeom>
                <a:avLst/>
                <a:gdLst>
                  <a:gd name="T0" fmla="*/ 9 w 115"/>
                  <a:gd name="T1" fmla="*/ 0 h 222"/>
                  <a:gd name="T2" fmla="*/ 177 w 115"/>
                  <a:gd name="T3" fmla="*/ 908300 h 222"/>
                  <a:gd name="T4" fmla="*/ 162 w 115"/>
                  <a:gd name="T5" fmla="*/ 2427635 h 222"/>
                  <a:gd name="T6" fmla="*/ 0 w 115"/>
                  <a:gd name="T7" fmla="*/ 3058224 h 222"/>
                  <a:gd name="T8" fmla="*/ 0 60000 65536"/>
                  <a:gd name="T9" fmla="*/ 0 60000 65536"/>
                  <a:gd name="T10" fmla="*/ 0 60000 65536"/>
                  <a:gd name="T11" fmla="*/ 0 60000 65536"/>
                  <a:gd name="T12" fmla="*/ 0 w 115"/>
                  <a:gd name="T13" fmla="*/ 0 h 222"/>
                  <a:gd name="T14" fmla="*/ 115 w 115"/>
                  <a:gd name="T15" fmla="*/ 222 h 222"/>
                </a:gdLst>
                <a:ahLst/>
                <a:cxnLst>
                  <a:cxn ang="T8">
                    <a:pos x="T0" y="T1"/>
                  </a:cxn>
                  <a:cxn ang="T9">
                    <a:pos x="T2" y="T3"/>
                  </a:cxn>
                  <a:cxn ang="T10">
                    <a:pos x="T4" y="T5"/>
                  </a:cxn>
                  <a:cxn ang="T11">
                    <a:pos x="T6" y="T7"/>
                  </a:cxn>
                </a:cxnLst>
                <a:rect l="T12" t="T13" r="T14" b="T15"/>
                <a:pathLst>
                  <a:path w="115" h="222">
                    <a:moveTo>
                      <a:pt x="9" y="0"/>
                    </a:moveTo>
                    <a:cubicBezTo>
                      <a:pt x="24" y="11"/>
                      <a:pt x="87" y="37"/>
                      <a:pt x="101" y="66"/>
                    </a:cubicBezTo>
                    <a:cubicBezTo>
                      <a:pt x="115" y="95"/>
                      <a:pt x="109" y="150"/>
                      <a:pt x="92" y="176"/>
                    </a:cubicBezTo>
                    <a:cubicBezTo>
                      <a:pt x="75" y="202"/>
                      <a:pt x="19" y="213"/>
                      <a:pt x="0" y="222"/>
                    </a:cubicBezTo>
                  </a:path>
                </a:pathLst>
              </a:custGeom>
              <a:noFill/>
              <a:ln w="28575" cap="flat" cmpd="sng">
                <a:solidFill>
                  <a:srgbClr val="FF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grpSp>
      </p:grpSp>
      <p:sp>
        <p:nvSpPr>
          <p:cNvPr id="130" name="Text Box 375"/>
          <p:cNvSpPr txBox="1">
            <a:spLocks noChangeArrowheads="1"/>
          </p:cNvSpPr>
          <p:nvPr/>
        </p:nvSpPr>
        <p:spPr bwMode="auto">
          <a:xfrm>
            <a:off x="4267199" y="4343399"/>
            <a:ext cx="85566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r>
              <a:rPr kumimoji="1" lang="en-US" altLang="zh-CN" sz="2000" baseline="30000"/>
              <a:t>n+1</a:t>
            </a:r>
          </a:p>
        </p:txBody>
      </p:sp>
      <p:graphicFrame>
        <p:nvGraphicFramePr>
          <p:cNvPr id="131" name="Group 377"/>
          <p:cNvGraphicFramePr>
            <a:graphicFrameLocks noGrp="1"/>
          </p:cNvGraphicFramePr>
          <p:nvPr>
            <p:extLst>
              <p:ext uri="{D42A27DB-BD31-4B8C-83A1-F6EECF244321}">
                <p14:modId xmlns:p14="http://schemas.microsoft.com/office/powerpoint/2010/main" val="3215065944"/>
              </p:ext>
            </p:extLst>
          </p:nvPr>
        </p:nvGraphicFramePr>
        <p:xfrm>
          <a:off x="6172199" y="4884737"/>
          <a:ext cx="2762250" cy="1346200"/>
        </p:xfrm>
        <a:graphic>
          <a:graphicData uri="http://schemas.openxmlformats.org/drawingml/2006/table">
            <a:tbl>
              <a:tblPr/>
              <a:tblGrid>
                <a:gridCol w="5334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132" name="Group 410"/>
          <p:cNvGrpSpPr>
            <a:grpSpLocks/>
          </p:cNvGrpSpPr>
          <p:nvPr/>
        </p:nvGrpSpPr>
        <p:grpSpPr bwMode="auto">
          <a:xfrm>
            <a:off x="6095999" y="4584702"/>
            <a:ext cx="1219200" cy="854076"/>
            <a:chOff x="720" y="2787"/>
            <a:chExt cx="647" cy="538"/>
          </a:xfrm>
        </p:grpSpPr>
        <p:sp>
          <p:nvSpPr>
            <p:cNvPr id="133" name="Line 411"/>
            <p:cNvSpPr>
              <a:spLocks noChangeShapeType="1"/>
            </p:cNvSpPr>
            <p:nvPr/>
          </p:nvSpPr>
          <p:spPr bwMode="auto">
            <a:xfrm flipH="1" flipV="1">
              <a:off x="812" y="2890"/>
              <a:ext cx="306" cy="3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34" name="Text Box 412"/>
            <p:cNvSpPr txBox="1">
              <a:spLocks noChangeArrowheads="1"/>
            </p:cNvSpPr>
            <p:nvPr/>
          </p:nvSpPr>
          <p:spPr bwMode="auto">
            <a:xfrm>
              <a:off x="720" y="3072"/>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r>
                <a:rPr kumimoji="1" lang="en-US" altLang="zh-CN" sz="2000" baseline="30000"/>
                <a:t>n</a:t>
              </a:r>
            </a:p>
          </p:txBody>
        </p:sp>
        <p:sp>
          <p:nvSpPr>
            <p:cNvPr id="135" name="Text Box 413"/>
            <p:cNvSpPr txBox="1">
              <a:spLocks noChangeArrowheads="1"/>
            </p:cNvSpPr>
            <p:nvPr/>
          </p:nvSpPr>
          <p:spPr bwMode="auto">
            <a:xfrm>
              <a:off x="828" y="2787"/>
              <a:ext cx="53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XQ</a:t>
              </a:r>
              <a:r>
                <a:rPr kumimoji="1" lang="en-US" altLang="zh-CN" sz="2000" baseline="-25000"/>
                <a:t>2</a:t>
              </a:r>
              <a:r>
                <a:rPr kumimoji="1" lang="en-US" altLang="zh-CN" sz="2000" baseline="30000"/>
                <a:t>n</a:t>
              </a:r>
            </a:p>
          </p:txBody>
        </p:sp>
      </p:grpSp>
      <p:sp>
        <p:nvSpPr>
          <p:cNvPr id="136" name="Text Box 414"/>
          <p:cNvSpPr txBox="1">
            <a:spLocks noChangeArrowheads="1"/>
          </p:cNvSpPr>
          <p:nvPr/>
        </p:nvSpPr>
        <p:spPr bwMode="auto">
          <a:xfrm>
            <a:off x="7848599" y="5799137"/>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sp>
        <p:nvSpPr>
          <p:cNvPr id="137" name="Text Box 415"/>
          <p:cNvSpPr txBox="1">
            <a:spLocks noChangeArrowheads="1"/>
          </p:cNvSpPr>
          <p:nvPr/>
        </p:nvSpPr>
        <p:spPr bwMode="auto">
          <a:xfrm>
            <a:off x="7238999" y="5341937"/>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endParaRPr kumimoji="1" lang="en-US" altLang="zh-CN" sz="2000" baseline="-25000"/>
          </a:p>
        </p:txBody>
      </p:sp>
      <p:sp>
        <p:nvSpPr>
          <p:cNvPr id="138" name="Text Box 416"/>
          <p:cNvSpPr txBox="1">
            <a:spLocks noChangeArrowheads="1"/>
          </p:cNvSpPr>
          <p:nvPr/>
        </p:nvSpPr>
        <p:spPr bwMode="auto">
          <a:xfrm>
            <a:off x="7315199" y="5799137"/>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a:t>
            </a:r>
            <a:endParaRPr kumimoji="1" lang="en-US" altLang="zh-CN" sz="2000" baseline="-25000" dirty="0"/>
          </a:p>
        </p:txBody>
      </p:sp>
      <p:sp>
        <p:nvSpPr>
          <p:cNvPr id="139" name="Text Box 427"/>
          <p:cNvSpPr txBox="1">
            <a:spLocks noChangeArrowheads="1"/>
          </p:cNvSpPr>
          <p:nvPr/>
        </p:nvSpPr>
        <p:spPr bwMode="auto">
          <a:xfrm>
            <a:off x="7315199" y="4503737"/>
            <a:ext cx="8556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Z</a:t>
            </a:r>
            <a:endParaRPr kumimoji="1" lang="en-US" altLang="zh-CN" sz="2000" baseline="30000"/>
          </a:p>
        </p:txBody>
      </p:sp>
      <p:sp>
        <p:nvSpPr>
          <p:cNvPr id="140" name="Rectangle 429"/>
          <p:cNvSpPr>
            <a:spLocks noChangeArrowheads="1"/>
          </p:cNvSpPr>
          <p:nvPr/>
        </p:nvSpPr>
        <p:spPr bwMode="auto">
          <a:xfrm rot="16200000">
            <a:off x="7048499" y="5608637"/>
            <a:ext cx="914400" cy="38100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graphicFrame>
        <p:nvGraphicFramePr>
          <p:cNvPr id="141" name="Object 430"/>
          <p:cNvGraphicFramePr>
            <a:graphicFrameLocks noChangeAspect="1"/>
          </p:cNvGraphicFramePr>
          <p:nvPr>
            <p:extLst>
              <p:ext uri="{D42A27DB-BD31-4B8C-83A1-F6EECF244321}">
                <p14:modId xmlns:p14="http://schemas.microsoft.com/office/powerpoint/2010/main" val="611175994"/>
              </p:ext>
            </p:extLst>
          </p:nvPr>
        </p:nvGraphicFramePr>
        <p:xfrm>
          <a:off x="341312" y="6072187"/>
          <a:ext cx="2717800" cy="419100"/>
        </p:xfrm>
        <a:graphic>
          <a:graphicData uri="http://schemas.openxmlformats.org/presentationml/2006/ole">
            <mc:AlternateContent xmlns:mc="http://schemas.openxmlformats.org/markup-compatibility/2006">
              <mc:Choice xmlns:v="urn:schemas-microsoft-com:vml" Requires="v">
                <p:oleObj spid="_x0000_s249025" name="Equation" r:id="rId3" imgW="1396800" imgH="228600" progId="Equation.3">
                  <p:embed/>
                </p:oleObj>
              </mc:Choice>
              <mc:Fallback>
                <p:oleObj name="Equation" r:id="rId3" imgW="1396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2" y="6072187"/>
                        <a:ext cx="2717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 name="Object 431"/>
          <p:cNvGraphicFramePr>
            <a:graphicFrameLocks noChangeAspect="1"/>
          </p:cNvGraphicFramePr>
          <p:nvPr>
            <p:extLst>
              <p:ext uri="{D42A27DB-BD31-4B8C-83A1-F6EECF244321}">
                <p14:modId xmlns:p14="http://schemas.microsoft.com/office/powerpoint/2010/main" val="557536519"/>
              </p:ext>
            </p:extLst>
          </p:nvPr>
        </p:nvGraphicFramePr>
        <p:xfrm>
          <a:off x="3598862" y="6137274"/>
          <a:ext cx="2184400" cy="419100"/>
        </p:xfrm>
        <a:graphic>
          <a:graphicData uri="http://schemas.openxmlformats.org/presentationml/2006/ole">
            <mc:AlternateContent xmlns:mc="http://schemas.openxmlformats.org/markup-compatibility/2006">
              <mc:Choice xmlns:v="urn:schemas-microsoft-com:vml" Requires="v">
                <p:oleObj spid="_x0000_s249026" name="Equation" r:id="rId5" imgW="1231560" imgH="228600" progId="Equation.3">
                  <p:embed/>
                </p:oleObj>
              </mc:Choice>
              <mc:Fallback>
                <p:oleObj name="Equation" r:id="rId5" imgW="12315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8862" y="6137274"/>
                        <a:ext cx="2184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 name="Object 432"/>
          <p:cNvGraphicFramePr>
            <a:graphicFrameLocks noChangeAspect="1"/>
          </p:cNvGraphicFramePr>
          <p:nvPr>
            <p:extLst>
              <p:ext uri="{D42A27DB-BD31-4B8C-83A1-F6EECF244321}">
                <p14:modId xmlns:p14="http://schemas.microsoft.com/office/powerpoint/2010/main" val="483728979"/>
              </p:ext>
            </p:extLst>
          </p:nvPr>
        </p:nvGraphicFramePr>
        <p:xfrm>
          <a:off x="6543674" y="6289674"/>
          <a:ext cx="1890713" cy="419100"/>
        </p:xfrm>
        <a:graphic>
          <a:graphicData uri="http://schemas.openxmlformats.org/presentationml/2006/ole">
            <mc:AlternateContent xmlns:mc="http://schemas.openxmlformats.org/markup-compatibility/2006">
              <mc:Choice xmlns:v="urn:schemas-microsoft-com:vml" Requires="v">
                <p:oleObj spid="_x0000_s249027" name="Equation" r:id="rId7" imgW="1066680" imgH="228600" progId="Equation.3">
                  <p:embed/>
                </p:oleObj>
              </mc:Choice>
              <mc:Fallback>
                <p:oleObj name="Equation" r:id="rId7" imgW="10666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674" y="6289674"/>
                        <a:ext cx="1890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 name="Text Box 416"/>
          <p:cNvSpPr txBox="1">
            <a:spLocks noChangeArrowheads="1"/>
          </p:cNvSpPr>
          <p:nvPr/>
        </p:nvSpPr>
        <p:spPr bwMode="auto">
          <a:xfrm>
            <a:off x="1189830" y="5549246"/>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a:t>
            </a:r>
            <a:endParaRPr kumimoji="1" lang="en-US" altLang="zh-CN" sz="2000" baseline="-25000" dirty="0"/>
          </a:p>
        </p:txBody>
      </p:sp>
      <p:sp>
        <p:nvSpPr>
          <p:cNvPr id="146" name="Text Box 416"/>
          <p:cNvSpPr txBox="1">
            <a:spLocks noChangeArrowheads="1"/>
          </p:cNvSpPr>
          <p:nvPr/>
        </p:nvSpPr>
        <p:spPr bwMode="auto">
          <a:xfrm>
            <a:off x="4212284" y="5571003"/>
            <a:ext cx="53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a:t>
            </a:r>
            <a:endParaRPr kumimoji="1" lang="en-US" altLang="zh-CN" sz="2000" baseline="-25000" dirty="0"/>
          </a:p>
        </p:txBody>
      </p:sp>
    </p:spTree>
    <p:extLst>
      <p:ext uri="{BB962C8B-B14F-4D97-AF65-F5344CB8AC3E}">
        <p14:creationId xmlns:p14="http://schemas.microsoft.com/office/powerpoint/2010/main" val="28902107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标题 1"/>
          <p:cNvSpPr txBox="1">
            <a:spLocks/>
          </p:cNvSpPr>
          <p:nvPr/>
        </p:nvSpPr>
        <p:spPr bwMode="auto">
          <a:xfrm>
            <a:off x="0" y="6434125"/>
            <a:ext cx="9144000" cy="388120"/>
          </a:xfrm>
          <a:prstGeom prst="rect">
            <a:avLst/>
          </a:prstGeom>
          <a:extLst/>
        </p:spPr>
        <p:style>
          <a:lnRef idx="2">
            <a:schemeClr val="accent3"/>
          </a:lnRef>
          <a:fillRef idx="1">
            <a:schemeClr val="lt1"/>
          </a:fillRef>
          <a:effectRef idx="0">
            <a:schemeClr val="accent3"/>
          </a:effectRef>
          <a:fontRef idx="minor">
            <a:schemeClr val="dk1"/>
          </a:fontRef>
        </p:style>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dk1"/>
                </a:solidFill>
                <a:latin typeface="+mn-lt"/>
                <a:ea typeface="+mn-ea"/>
                <a:cs typeface="+mn-cs"/>
              </a:defRPr>
            </a:lvl1pPr>
            <a:lvl2pPr algn="l" rtl="0" eaLnBrk="0" fontAlgn="base" hangingPunct="0">
              <a:lnSpc>
                <a:spcPct val="97000"/>
              </a:lnSpc>
              <a:spcBef>
                <a:spcPct val="0"/>
              </a:spcBef>
              <a:spcAft>
                <a:spcPct val="0"/>
              </a:spcAft>
              <a:defRPr sz="2600" b="1">
                <a:solidFill>
                  <a:schemeClr val="dk1"/>
                </a:solidFill>
                <a:latin typeface="+mn-lt"/>
                <a:ea typeface="+mn-ea"/>
                <a:cs typeface="+mn-cs"/>
              </a:defRPr>
            </a:lvl2pPr>
            <a:lvl3pPr algn="l" rtl="0" eaLnBrk="0" fontAlgn="base" hangingPunct="0">
              <a:lnSpc>
                <a:spcPct val="97000"/>
              </a:lnSpc>
              <a:spcBef>
                <a:spcPct val="0"/>
              </a:spcBef>
              <a:spcAft>
                <a:spcPct val="0"/>
              </a:spcAft>
              <a:defRPr sz="2600" b="1">
                <a:solidFill>
                  <a:schemeClr val="dk1"/>
                </a:solidFill>
                <a:latin typeface="+mn-lt"/>
                <a:ea typeface="+mn-ea"/>
                <a:cs typeface="+mn-cs"/>
              </a:defRPr>
            </a:lvl3pPr>
            <a:lvl4pPr algn="l" rtl="0" eaLnBrk="0" fontAlgn="base" hangingPunct="0">
              <a:lnSpc>
                <a:spcPct val="97000"/>
              </a:lnSpc>
              <a:spcBef>
                <a:spcPct val="0"/>
              </a:spcBef>
              <a:spcAft>
                <a:spcPct val="0"/>
              </a:spcAft>
              <a:defRPr sz="2600" b="1">
                <a:solidFill>
                  <a:schemeClr val="dk1"/>
                </a:solidFill>
                <a:latin typeface="+mn-lt"/>
                <a:ea typeface="+mn-ea"/>
                <a:cs typeface="+mn-cs"/>
              </a:defRPr>
            </a:lvl4pPr>
            <a:lvl5pPr algn="l" rtl="0" eaLnBrk="0" fontAlgn="base" hangingPunct="0">
              <a:lnSpc>
                <a:spcPct val="97000"/>
              </a:lnSpc>
              <a:spcBef>
                <a:spcPct val="0"/>
              </a:spcBef>
              <a:spcAft>
                <a:spcPct val="0"/>
              </a:spcAft>
              <a:defRPr sz="2600" b="1">
                <a:solidFill>
                  <a:schemeClr val="dk1"/>
                </a:solidFill>
                <a:latin typeface="+mn-lt"/>
                <a:ea typeface="+mn-ea"/>
                <a:cs typeface="+mn-cs"/>
              </a:defRPr>
            </a:lvl5pPr>
            <a:lvl6pPr marL="457200" algn="l" rtl="0" eaLnBrk="0" fontAlgn="base" hangingPunct="0">
              <a:lnSpc>
                <a:spcPct val="97000"/>
              </a:lnSpc>
              <a:spcBef>
                <a:spcPct val="0"/>
              </a:spcBef>
              <a:spcAft>
                <a:spcPct val="0"/>
              </a:spcAft>
              <a:defRPr sz="2600" b="1">
                <a:solidFill>
                  <a:schemeClr val="dk1"/>
                </a:solidFill>
                <a:latin typeface="+mn-lt"/>
                <a:ea typeface="+mn-ea"/>
                <a:cs typeface="+mn-cs"/>
              </a:defRPr>
            </a:lvl6pPr>
            <a:lvl7pPr marL="914400" algn="l" rtl="0" eaLnBrk="0" fontAlgn="base" hangingPunct="0">
              <a:lnSpc>
                <a:spcPct val="97000"/>
              </a:lnSpc>
              <a:spcBef>
                <a:spcPct val="0"/>
              </a:spcBef>
              <a:spcAft>
                <a:spcPct val="0"/>
              </a:spcAft>
              <a:defRPr sz="2600" b="1">
                <a:solidFill>
                  <a:schemeClr val="dk1"/>
                </a:solidFill>
                <a:latin typeface="+mn-lt"/>
                <a:ea typeface="+mn-ea"/>
                <a:cs typeface="+mn-cs"/>
              </a:defRPr>
            </a:lvl7pPr>
            <a:lvl8pPr marL="1371600" algn="l" rtl="0" eaLnBrk="0" fontAlgn="base" hangingPunct="0">
              <a:lnSpc>
                <a:spcPct val="97000"/>
              </a:lnSpc>
              <a:spcBef>
                <a:spcPct val="0"/>
              </a:spcBef>
              <a:spcAft>
                <a:spcPct val="0"/>
              </a:spcAft>
              <a:defRPr sz="2600" b="1">
                <a:solidFill>
                  <a:schemeClr val="dk1"/>
                </a:solidFill>
                <a:latin typeface="+mn-lt"/>
                <a:ea typeface="+mn-ea"/>
                <a:cs typeface="+mn-cs"/>
              </a:defRPr>
            </a:lvl8pPr>
            <a:lvl9pPr marL="1828800" algn="l" rtl="0" eaLnBrk="0" fontAlgn="base" hangingPunct="0">
              <a:lnSpc>
                <a:spcPct val="97000"/>
              </a:lnSpc>
              <a:spcBef>
                <a:spcPct val="0"/>
              </a:spcBef>
              <a:spcAft>
                <a:spcPct val="0"/>
              </a:spcAft>
              <a:defRPr sz="2600" b="1">
                <a:solidFill>
                  <a:schemeClr val="dk1"/>
                </a:solidFill>
                <a:latin typeface="+mn-lt"/>
                <a:ea typeface="+mn-ea"/>
                <a:cs typeface="+mn-cs"/>
              </a:defRPr>
            </a:lvl9pPr>
          </a:lstStyle>
          <a:p>
            <a:r>
              <a:rPr lang="en-US" altLang="zh-CN"/>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grpSp>
        <p:nvGrpSpPr>
          <p:cNvPr id="177" name="Group 3"/>
          <p:cNvGrpSpPr>
            <a:grpSpLocks/>
          </p:cNvGrpSpPr>
          <p:nvPr/>
        </p:nvGrpSpPr>
        <p:grpSpPr bwMode="auto">
          <a:xfrm>
            <a:off x="0" y="415947"/>
            <a:ext cx="1066800" cy="406400"/>
            <a:chOff x="240" y="480"/>
            <a:chExt cx="1488" cy="256"/>
          </a:xfrm>
        </p:grpSpPr>
        <p:sp>
          <p:nvSpPr>
            <p:cNvPr id="180" name="Text Box 4"/>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a:t>
              </a:r>
              <a:r>
                <a:rPr kumimoji="1" lang="en-US" altLang="zh-CN" sz="2000" dirty="0">
                  <a:solidFill>
                    <a:schemeClr val="bg1"/>
                  </a:solidFill>
                </a:rPr>
                <a:t>3</a:t>
              </a:r>
            </a:p>
          </p:txBody>
        </p:sp>
        <p:sp>
          <p:nvSpPr>
            <p:cNvPr id="181" name="Line 5"/>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7" name="Text Box 7"/>
          <p:cNvSpPr txBox="1">
            <a:spLocks noChangeArrowheads="1"/>
          </p:cNvSpPr>
          <p:nvPr/>
        </p:nvSpPr>
        <p:spPr bwMode="auto">
          <a:xfrm>
            <a:off x="1151772" y="471509"/>
            <a:ext cx="4032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已知同步时序的状态转移图如下，用</a:t>
            </a:r>
            <a:r>
              <a:rPr kumimoji="1" lang="en-US" altLang="zh-CN" sz="2000" dirty="0"/>
              <a:t>JK</a:t>
            </a:r>
            <a:r>
              <a:rPr kumimoji="1" lang="zh-CN" altLang="en-US" sz="2000" dirty="0"/>
              <a:t>触发器实现其逻辑功能。</a:t>
            </a:r>
          </a:p>
        </p:txBody>
      </p:sp>
      <p:sp>
        <p:nvSpPr>
          <p:cNvPr id="53" name="Text Box 232"/>
          <p:cNvSpPr txBox="1">
            <a:spLocks noChangeArrowheads="1"/>
          </p:cNvSpPr>
          <p:nvPr/>
        </p:nvSpPr>
        <p:spPr bwMode="auto">
          <a:xfrm>
            <a:off x="161706" y="1186172"/>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1</a:t>
            </a:r>
            <a:r>
              <a:rPr kumimoji="1" lang="zh-CN" altLang="en-US" sz="2000" dirty="0">
                <a:solidFill>
                  <a:srgbClr val="FF3300"/>
                </a:solidFill>
              </a:rPr>
              <a:t>、列出状态转移表</a:t>
            </a:r>
          </a:p>
        </p:txBody>
      </p:sp>
      <p:graphicFrame>
        <p:nvGraphicFramePr>
          <p:cNvPr id="54" name="Group 451"/>
          <p:cNvGraphicFramePr>
            <a:graphicFrameLocks noGrp="1"/>
          </p:cNvGraphicFramePr>
          <p:nvPr>
            <p:extLst>
              <p:ext uri="{D42A27DB-BD31-4B8C-83A1-F6EECF244321}">
                <p14:modId xmlns:p14="http://schemas.microsoft.com/office/powerpoint/2010/main" val="3994994399"/>
              </p:ext>
            </p:extLst>
          </p:nvPr>
        </p:nvGraphicFramePr>
        <p:xfrm>
          <a:off x="5184022" y="628695"/>
          <a:ext cx="3862388" cy="3948116"/>
        </p:xfrm>
        <a:graphic>
          <a:graphicData uri="http://schemas.openxmlformats.org/drawingml/2006/table">
            <a:tbl>
              <a:tblPr/>
              <a:tblGrid>
                <a:gridCol w="661988">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592138">
                  <a:extLst>
                    <a:ext uri="{9D8B030D-6E8A-4147-A177-3AD203B41FA5}">
                      <a16:colId xmlns:a16="http://schemas.microsoft.com/office/drawing/2014/main" val="20002"/>
                    </a:ext>
                  </a:extLst>
                </a:gridCol>
                <a:gridCol w="776287">
                  <a:extLst>
                    <a:ext uri="{9D8B030D-6E8A-4147-A177-3AD203B41FA5}">
                      <a16:colId xmlns:a16="http://schemas.microsoft.com/office/drawing/2014/main" val="20003"/>
                    </a:ext>
                  </a:extLst>
                </a:gridCol>
                <a:gridCol w="877888">
                  <a:extLst>
                    <a:ext uri="{9D8B030D-6E8A-4147-A177-3AD203B41FA5}">
                      <a16:colId xmlns:a16="http://schemas.microsoft.com/office/drawing/2014/main" val="20004"/>
                    </a:ext>
                  </a:extLst>
                </a:gridCol>
                <a:gridCol w="377825">
                  <a:extLst>
                    <a:ext uri="{9D8B030D-6E8A-4147-A177-3AD203B41FA5}">
                      <a16:colId xmlns:a16="http://schemas.microsoft.com/office/drawing/2014/main" val="20005"/>
                    </a:ext>
                  </a:extLst>
                </a:gridCol>
              </a:tblGrid>
              <a:tr h="32702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输入</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X</a:t>
                      </a:r>
                    </a:p>
                  </a:txBody>
                  <a:tcPr marL="0" marR="0" marT="0" marB="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现态</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次态</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输出</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Z</a:t>
                      </a:r>
                    </a:p>
                  </a:txBody>
                  <a:tcPr marL="0" marR="0" marT="0" marB="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83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dirty="0">
                          <a:ln>
                            <a:noFill/>
                          </a:ln>
                          <a:solidFill>
                            <a:schemeClr val="tx1"/>
                          </a:solidFill>
                          <a:effectLst/>
                          <a:latin typeface="Times New Roman" pitchFamily="18" charset="0"/>
                          <a:ea typeface="宋体" pitchFamily="2" charset="-122"/>
                        </a:rPr>
                        <a:t>n</a:t>
                      </a:r>
                    </a:p>
                  </a:txBody>
                  <a:tcPr marL="0" marR="0"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a:t>
                      </a:r>
                    </a:p>
                  </a:txBody>
                  <a:tcPr marL="0" marR="0"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n+1</a:t>
                      </a:r>
                    </a:p>
                  </a:txBody>
                  <a:tcPr marL="0" marR="0" marT="0" marB="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n+1</a:t>
                      </a:r>
                    </a:p>
                  </a:txBody>
                  <a:tcPr marL="0" marR="0"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8"/>
                  </a:ext>
                </a:extLst>
              </a:tr>
              <a:tr h="376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0" marR="0" marT="0" marB="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a:ln>
                          <a:noFill/>
                        </a:ln>
                        <a:solidFill>
                          <a:schemeClr val="tx1"/>
                        </a:solidFill>
                        <a:effectLst/>
                        <a:latin typeface="Times New Roman" pitchFamily="18" charset="0"/>
                        <a:ea typeface="宋体" pitchFamily="2" charset="-122"/>
                      </a:endParaRPr>
                    </a:p>
                  </a:txBody>
                  <a:tcPr marL="0" marR="0" marT="0" marB="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pSp>
        <p:nvGrpSpPr>
          <p:cNvPr id="55" name="Group 222"/>
          <p:cNvGrpSpPr>
            <a:grpSpLocks/>
          </p:cNvGrpSpPr>
          <p:nvPr/>
        </p:nvGrpSpPr>
        <p:grpSpPr bwMode="auto">
          <a:xfrm>
            <a:off x="7296985" y="1595482"/>
            <a:ext cx="1676400" cy="396875"/>
            <a:chOff x="4320" y="1344"/>
            <a:chExt cx="1056" cy="250"/>
          </a:xfrm>
        </p:grpSpPr>
        <p:sp>
          <p:nvSpPr>
            <p:cNvPr id="56" name="Text Box 195"/>
            <p:cNvSpPr txBox="1">
              <a:spLocks noChangeArrowheads="1"/>
            </p:cNvSpPr>
            <p:nvPr/>
          </p:nvSpPr>
          <p:spPr bwMode="auto">
            <a:xfrm>
              <a:off x="4320" y="134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57" name="Text Box 198"/>
            <p:cNvSpPr txBox="1">
              <a:spLocks noChangeArrowheads="1"/>
            </p:cNvSpPr>
            <p:nvPr/>
          </p:nvSpPr>
          <p:spPr bwMode="auto">
            <a:xfrm>
              <a:off x="4752" y="134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58" name="Text Box 199"/>
            <p:cNvSpPr txBox="1">
              <a:spLocks noChangeArrowheads="1"/>
            </p:cNvSpPr>
            <p:nvPr/>
          </p:nvSpPr>
          <p:spPr bwMode="auto">
            <a:xfrm>
              <a:off x="5232" y="134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59" name="Group 225"/>
          <p:cNvGrpSpPr>
            <a:grpSpLocks/>
          </p:cNvGrpSpPr>
          <p:nvPr/>
        </p:nvGrpSpPr>
        <p:grpSpPr bwMode="auto">
          <a:xfrm>
            <a:off x="7319210" y="2340020"/>
            <a:ext cx="1676400" cy="396875"/>
            <a:chOff x="4344" y="1858"/>
            <a:chExt cx="1056" cy="250"/>
          </a:xfrm>
        </p:grpSpPr>
        <p:sp>
          <p:nvSpPr>
            <p:cNvPr id="60" name="Text Box 200"/>
            <p:cNvSpPr txBox="1">
              <a:spLocks noChangeArrowheads="1"/>
            </p:cNvSpPr>
            <p:nvPr/>
          </p:nvSpPr>
          <p:spPr bwMode="auto">
            <a:xfrm>
              <a:off x="4344" y="1858"/>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61" name="Text Box 201"/>
            <p:cNvSpPr txBox="1">
              <a:spLocks noChangeArrowheads="1"/>
            </p:cNvSpPr>
            <p:nvPr/>
          </p:nvSpPr>
          <p:spPr bwMode="auto">
            <a:xfrm>
              <a:off x="4776" y="1858"/>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62" name="Text Box 202"/>
            <p:cNvSpPr txBox="1">
              <a:spLocks noChangeArrowheads="1"/>
            </p:cNvSpPr>
            <p:nvPr/>
          </p:nvSpPr>
          <p:spPr bwMode="auto">
            <a:xfrm>
              <a:off x="5256" y="1858"/>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grpSp>
      <p:grpSp>
        <p:nvGrpSpPr>
          <p:cNvPr id="64" name="Group 224"/>
          <p:cNvGrpSpPr>
            <a:grpSpLocks/>
          </p:cNvGrpSpPr>
          <p:nvPr/>
        </p:nvGrpSpPr>
        <p:grpSpPr bwMode="auto">
          <a:xfrm>
            <a:off x="7296985" y="1976482"/>
            <a:ext cx="1676400" cy="396875"/>
            <a:chOff x="4320" y="1584"/>
            <a:chExt cx="1056" cy="250"/>
          </a:xfrm>
        </p:grpSpPr>
        <p:sp>
          <p:nvSpPr>
            <p:cNvPr id="65" name="Text Box 203"/>
            <p:cNvSpPr txBox="1">
              <a:spLocks noChangeArrowheads="1"/>
            </p:cNvSpPr>
            <p:nvPr/>
          </p:nvSpPr>
          <p:spPr bwMode="auto">
            <a:xfrm>
              <a:off x="4320" y="158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66" name="Text Box 204"/>
            <p:cNvSpPr txBox="1">
              <a:spLocks noChangeArrowheads="1"/>
            </p:cNvSpPr>
            <p:nvPr/>
          </p:nvSpPr>
          <p:spPr bwMode="auto">
            <a:xfrm>
              <a:off x="4752" y="158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67" name="Text Box 205"/>
            <p:cNvSpPr txBox="1">
              <a:spLocks noChangeArrowheads="1"/>
            </p:cNvSpPr>
            <p:nvPr/>
          </p:nvSpPr>
          <p:spPr bwMode="auto">
            <a:xfrm>
              <a:off x="5232" y="1584"/>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68" name="Group 227"/>
          <p:cNvGrpSpPr>
            <a:grpSpLocks/>
          </p:cNvGrpSpPr>
          <p:nvPr/>
        </p:nvGrpSpPr>
        <p:grpSpPr bwMode="auto">
          <a:xfrm>
            <a:off x="7263647" y="3430632"/>
            <a:ext cx="1676400" cy="396875"/>
            <a:chOff x="4299" y="2592"/>
            <a:chExt cx="1056" cy="250"/>
          </a:xfrm>
        </p:grpSpPr>
        <p:sp>
          <p:nvSpPr>
            <p:cNvPr id="69" name="Text Box 206"/>
            <p:cNvSpPr txBox="1">
              <a:spLocks noChangeArrowheads="1"/>
            </p:cNvSpPr>
            <p:nvPr/>
          </p:nvSpPr>
          <p:spPr bwMode="auto">
            <a:xfrm>
              <a:off x="4299" y="259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0" name="Text Box 207"/>
            <p:cNvSpPr txBox="1">
              <a:spLocks noChangeArrowheads="1"/>
            </p:cNvSpPr>
            <p:nvPr/>
          </p:nvSpPr>
          <p:spPr bwMode="auto">
            <a:xfrm>
              <a:off x="4731" y="259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71" name="Text Box 208"/>
            <p:cNvSpPr txBox="1">
              <a:spLocks noChangeArrowheads="1"/>
            </p:cNvSpPr>
            <p:nvPr/>
          </p:nvSpPr>
          <p:spPr bwMode="auto">
            <a:xfrm>
              <a:off x="5211" y="259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72" name="Group 228"/>
          <p:cNvGrpSpPr>
            <a:grpSpLocks/>
          </p:cNvGrpSpPr>
          <p:nvPr/>
        </p:nvGrpSpPr>
        <p:grpSpPr bwMode="auto">
          <a:xfrm>
            <a:off x="7268410" y="3798932"/>
            <a:ext cx="1676400" cy="396875"/>
            <a:chOff x="4302" y="2841"/>
            <a:chExt cx="1056" cy="250"/>
          </a:xfrm>
        </p:grpSpPr>
        <p:sp>
          <p:nvSpPr>
            <p:cNvPr id="73" name="Text Box 209"/>
            <p:cNvSpPr txBox="1">
              <a:spLocks noChangeArrowheads="1"/>
            </p:cNvSpPr>
            <p:nvPr/>
          </p:nvSpPr>
          <p:spPr bwMode="auto">
            <a:xfrm>
              <a:off x="4302" y="2841"/>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4" name="Text Box 210"/>
            <p:cNvSpPr txBox="1">
              <a:spLocks noChangeArrowheads="1"/>
            </p:cNvSpPr>
            <p:nvPr/>
          </p:nvSpPr>
          <p:spPr bwMode="auto">
            <a:xfrm>
              <a:off x="4734" y="2841"/>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5" name="Text Box 211"/>
            <p:cNvSpPr txBox="1">
              <a:spLocks noChangeArrowheads="1"/>
            </p:cNvSpPr>
            <p:nvPr/>
          </p:nvSpPr>
          <p:spPr bwMode="auto">
            <a:xfrm>
              <a:off x="5214" y="2841"/>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76" name="Group 223"/>
          <p:cNvGrpSpPr>
            <a:grpSpLocks/>
          </p:cNvGrpSpPr>
          <p:nvPr/>
        </p:nvGrpSpPr>
        <p:grpSpPr bwMode="auto">
          <a:xfrm>
            <a:off x="7296985" y="3049632"/>
            <a:ext cx="1676400" cy="396875"/>
            <a:chOff x="4320" y="2352"/>
            <a:chExt cx="1056" cy="250"/>
          </a:xfrm>
        </p:grpSpPr>
        <p:sp>
          <p:nvSpPr>
            <p:cNvPr id="77" name="Text Box 212"/>
            <p:cNvSpPr txBox="1">
              <a:spLocks noChangeArrowheads="1"/>
            </p:cNvSpPr>
            <p:nvPr/>
          </p:nvSpPr>
          <p:spPr bwMode="auto">
            <a:xfrm>
              <a:off x="4320" y="235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78" name="Text Box 213"/>
            <p:cNvSpPr txBox="1">
              <a:spLocks noChangeArrowheads="1"/>
            </p:cNvSpPr>
            <p:nvPr/>
          </p:nvSpPr>
          <p:spPr bwMode="auto">
            <a:xfrm>
              <a:off x="4752" y="235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sp>
          <p:nvSpPr>
            <p:cNvPr id="79" name="Text Box 214"/>
            <p:cNvSpPr txBox="1">
              <a:spLocks noChangeArrowheads="1"/>
            </p:cNvSpPr>
            <p:nvPr/>
          </p:nvSpPr>
          <p:spPr bwMode="auto">
            <a:xfrm>
              <a:off x="5232" y="235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grpSp>
      <p:grpSp>
        <p:nvGrpSpPr>
          <p:cNvPr id="80" name="Group 229"/>
          <p:cNvGrpSpPr>
            <a:grpSpLocks/>
          </p:cNvGrpSpPr>
          <p:nvPr/>
        </p:nvGrpSpPr>
        <p:grpSpPr bwMode="auto">
          <a:xfrm>
            <a:off x="7284285" y="4129132"/>
            <a:ext cx="1676400" cy="396875"/>
            <a:chOff x="4320" y="3072"/>
            <a:chExt cx="1056" cy="250"/>
          </a:xfrm>
        </p:grpSpPr>
        <p:sp>
          <p:nvSpPr>
            <p:cNvPr id="81" name="Text Box 216"/>
            <p:cNvSpPr txBox="1">
              <a:spLocks noChangeArrowheads="1"/>
            </p:cNvSpPr>
            <p:nvPr/>
          </p:nvSpPr>
          <p:spPr bwMode="auto">
            <a:xfrm>
              <a:off x="4320" y="307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82" name="Text Box 217"/>
            <p:cNvSpPr txBox="1">
              <a:spLocks noChangeArrowheads="1"/>
            </p:cNvSpPr>
            <p:nvPr/>
          </p:nvSpPr>
          <p:spPr bwMode="auto">
            <a:xfrm>
              <a:off x="4752" y="307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0</a:t>
              </a:r>
            </a:p>
          </p:txBody>
        </p:sp>
        <p:sp>
          <p:nvSpPr>
            <p:cNvPr id="83" name="Text Box 218"/>
            <p:cNvSpPr txBox="1">
              <a:spLocks noChangeArrowheads="1"/>
            </p:cNvSpPr>
            <p:nvPr/>
          </p:nvSpPr>
          <p:spPr bwMode="auto">
            <a:xfrm>
              <a:off x="5232" y="3072"/>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p>
          </p:txBody>
        </p:sp>
      </p:grpSp>
      <p:grpSp>
        <p:nvGrpSpPr>
          <p:cNvPr id="84" name="Group 226"/>
          <p:cNvGrpSpPr>
            <a:grpSpLocks/>
          </p:cNvGrpSpPr>
          <p:nvPr/>
        </p:nvGrpSpPr>
        <p:grpSpPr bwMode="auto">
          <a:xfrm>
            <a:off x="7239835" y="2713082"/>
            <a:ext cx="1722437" cy="396875"/>
            <a:chOff x="4320" y="2112"/>
            <a:chExt cx="1104" cy="250"/>
          </a:xfrm>
        </p:grpSpPr>
        <p:sp>
          <p:nvSpPr>
            <p:cNvPr id="85" name="Text Box 219"/>
            <p:cNvSpPr txBox="1">
              <a:spLocks noChangeArrowheads="1"/>
            </p:cNvSpPr>
            <p:nvPr/>
          </p:nvSpPr>
          <p:spPr bwMode="auto">
            <a:xfrm>
              <a:off x="4320" y="21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86" name="Text Box 220"/>
            <p:cNvSpPr txBox="1">
              <a:spLocks noChangeArrowheads="1"/>
            </p:cNvSpPr>
            <p:nvPr/>
          </p:nvSpPr>
          <p:spPr bwMode="auto">
            <a:xfrm>
              <a:off x="4752" y="21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87" name="Text Box 221"/>
            <p:cNvSpPr txBox="1">
              <a:spLocks noChangeArrowheads="1"/>
            </p:cNvSpPr>
            <p:nvPr/>
          </p:nvSpPr>
          <p:spPr bwMode="auto">
            <a:xfrm>
              <a:off x="5232" y="21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grpSp>
      <p:sp>
        <p:nvSpPr>
          <p:cNvPr id="89" name="Text Box 233"/>
          <p:cNvSpPr txBox="1">
            <a:spLocks noChangeArrowheads="1"/>
          </p:cNvSpPr>
          <p:nvPr/>
        </p:nvSpPr>
        <p:spPr bwMode="auto">
          <a:xfrm>
            <a:off x="157350" y="1579607"/>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2</a:t>
            </a:r>
            <a:r>
              <a:rPr kumimoji="1" lang="zh-CN" altLang="en-US" sz="2000" dirty="0">
                <a:solidFill>
                  <a:srgbClr val="FF3300"/>
                </a:solidFill>
              </a:rPr>
              <a:t>、列出次态表达式</a:t>
            </a:r>
          </a:p>
        </p:txBody>
      </p:sp>
      <p:graphicFrame>
        <p:nvGraphicFramePr>
          <p:cNvPr id="141" name="Object 430"/>
          <p:cNvGraphicFramePr>
            <a:graphicFrameLocks noChangeAspect="1"/>
          </p:cNvGraphicFramePr>
          <p:nvPr>
            <p:extLst>
              <p:ext uri="{D42A27DB-BD31-4B8C-83A1-F6EECF244321}">
                <p14:modId xmlns:p14="http://schemas.microsoft.com/office/powerpoint/2010/main" val="3889426253"/>
              </p:ext>
            </p:extLst>
          </p:nvPr>
        </p:nvGraphicFramePr>
        <p:xfrm>
          <a:off x="850899" y="2074519"/>
          <a:ext cx="2717800" cy="419100"/>
        </p:xfrm>
        <a:graphic>
          <a:graphicData uri="http://schemas.openxmlformats.org/presentationml/2006/ole">
            <mc:AlternateContent xmlns:mc="http://schemas.openxmlformats.org/markup-compatibility/2006">
              <mc:Choice xmlns:v="urn:schemas-microsoft-com:vml" Requires="v">
                <p:oleObj spid="_x0000_s250630" name="Equation" r:id="rId3" imgW="1396800" imgH="228600" progId="Equation.3">
                  <p:embed/>
                </p:oleObj>
              </mc:Choice>
              <mc:Fallback>
                <p:oleObj name="Equation" r:id="rId3" imgW="1396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99" y="2074519"/>
                        <a:ext cx="2717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 name="Object 431"/>
          <p:cNvGraphicFramePr>
            <a:graphicFrameLocks noChangeAspect="1"/>
          </p:cNvGraphicFramePr>
          <p:nvPr>
            <p:extLst>
              <p:ext uri="{D42A27DB-BD31-4B8C-83A1-F6EECF244321}">
                <p14:modId xmlns:p14="http://schemas.microsoft.com/office/powerpoint/2010/main" val="3546647236"/>
              </p:ext>
            </p:extLst>
          </p:nvPr>
        </p:nvGraphicFramePr>
        <p:xfrm>
          <a:off x="863599" y="2503532"/>
          <a:ext cx="2184400" cy="419100"/>
        </p:xfrm>
        <a:graphic>
          <a:graphicData uri="http://schemas.openxmlformats.org/presentationml/2006/ole">
            <mc:AlternateContent xmlns:mc="http://schemas.openxmlformats.org/markup-compatibility/2006">
              <mc:Choice xmlns:v="urn:schemas-microsoft-com:vml" Requires="v">
                <p:oleObj spid="_x0000_s250631" name="Equation" r:id="rId5" imgW="1231560" imgH="228600" progId="Equation.3">
                  <p:embed/>
                </p:oleObj>
              </mc:Choice>
              <mc:Fallback>
                <p:oleObj name="Equation" r:id="rId5" imgW="12315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599" y="2503532"/>
                        <a:ext cx="2184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 name="Object 432"/>
          <p:cNvGraphicFramePr>
            <a:graphicFrameLocks noChangeAspect="1"/>
          </p:cNvGraphicFramePr>
          <p:nvPr>
            <p:extLst>
              <p:ext uri="{D42A27DB-BD31-4B8C-83A1-F6EECF244321}">
                <p14:modId xmlns:p14="http://schemas.microsoft.com/office/powerpoint/2010/main" val="909711119"/>
              </p:ext>
            </p:extLst>
          </p:nvPr>
        </p:nvGraphicFramePr>
        <p:xfrm>
          <a:off x="869663" y="2997356"/>
          <a:ext cx="1890713" cy="419100"/>
        </p:xfrm>
        <a:graphic>
          <a:graphicData uri="http://schemas.openxmlformats.org/presentationml/2006/ole">
            <mc:AlternateContent xmlns:mc="http://schemas.openxmlformats.org/markup-compatibility/2006">
              <mc:Choice xmlns:v="urn:schemas-microsoft-com:vml" Requires="v">
                <p:oleObj spid="_x0000_s250632" name="Equation" r:id="rId7" imgW="1066680" imgH="228600" progId="Equation.3">
                  <p:embed/>
                </p:oleObj>
              </mc:Choice>
              <mc:Fallback>
                <p:oleObj name="Equation" r:id="rId7" imgW="10666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663" y="2997356"/>
                        <a:ext cx="1890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70214568"/>
              </p:ext>
            </p:extLst>
          </p:nvPr>
        </p:nvGraphicFramePr>
        <p:xfrm>
          <a:off x="1151772" y="3633494"/>
          <a:ext cx="2100262" cy="419100"/>
        </p:xfrm>
        <a:graphic>
          <a:graphicData uri="http://schemas.openxmlformats.org/presentationml/2006/ole">
            <mc:AlternateContent xmlns:mc="http://schemas.openxmlformats.org/markup-compatibility/2006">
              <mc:Choice xmlns:v="urn:schemas-microsoft-com:vml" Requires="v">
                <p:oleObj spid="_x0000_s250633" name="Equation" r:id="rId9" imgW="1066770" imgH="219165" progId="Equation.3">
                  <p:embed/>
                </p:oleObj>
              </mc:Choice>
              <mc:Fallback>
                <p:oleObj name="Equation" r:id="rId9" imgW="1066770" imgH="219165"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1772" y="3633494"/>
                        <a:ext cx="2100262" cy="4191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 name="Text Box 108"/>
          <p:cNvSpPr txBox="1">
            <a:spLocks noChangeArrowheads="1"/>
          </p:cNvSpPr>
          <p:nvPr/>
        </p:nvSpPr>
        <p:spPr bwMode="auto">
          <a:xfrm>
            <a:off x="3311916" y="3456962"/>
            <a:ext cx="1752600" cy="710067"/>
          </a:xfrm>
          <a:prstGeom prst="rect">
            <a:avLst/>
          </a:prstGeom>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bg1"/>
                </a:solidFill>
              </a:rPr>
              <a:t>JK</a:t>
            </a:r>
            <a:r>
              <a:rPr kumimoji="1" lang="zh-CN" altLang="en-US" sz="2000" dirty="0">
                <a:solidFill>
                  <a:schemeClr val="bg1"/>
                </a:solidFill>
              </a:rPr>
              <a:t>触发器的状态方程</a:t>
            </a:r>
          </a:p>
        </p:txBody>
      </p:sp>
      <p:graphicFrame>
        <p:nvGraphicFramePr>
          <p:cNvPr id="148" name="Object 4"/>
          <p:cNvGraphicFramePr>
            <a:graphicFrameLocks noChangeAspect="1"/>
          </p:cNvGraphicFramePr>
          <p:nvPr>
            <p:extLst>
              <p:ext uri="{D42A27DB-BD31-4B8C-83A1-F6EECF244321}">
                <p14:modId xmlns:p14="http://schemas.microsoft.com/office/powerpoint/2010/main" val="646310176"/>
              </p:ext>
            </p:extLst>
          </p:nvPr>
        </p:nvGraphicFramePr>
        <p:xfrm>
          <a:off x="315543" y="4708897"/>
          <a:ext cx="2717800" cy="419100"/>
        </p:xfrm>
        <a:graphic>
          <a:graphicData uri="http://schemas.openxmlformats.org/presentationml/2006/ole">
            <mc:AlternateContent xmlns:mc="http://schemas.openxmlformats.org/markup-compatibility/2006">
              <mc:Choice xmlns:v="urn:schemas-microsoft-com:vml" Requires="v">
                <p:oleObj spid="_x0000_s250634" name="Equation" r:id="rId11" imgW="1396800" imgH="228600" progId="Equation.3">
                  <p:embed/>
                </p:oleObj>
              </mc:Choice>
              <mc:Fallback>
                <p:oleObj name="Equation" r:id="rId11" imgW="13968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5543" y="4708897"/>
                        <a:ext cx="2717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 name="Object 5"/>
          <p:cNvGraphicFramePr>
            <a:graphicFrameLocks noChangeAspect="1"/>
          </p:cNvGraphicFramePr>
          <p:nvPr>
            <p:extLst>
              <p:ext uri="{D42A27DB-BD31-4B8C-83A1-F6EECF244321}">
                <p14:modId xmlns:p14="http://schemas.microsoft.com/office/powerpoint/2010/main" val="3974721327"/>
              </p:ext>
            </p:extLst>
          </p:nvPr>
        </p:nvGraphicFramePr>
        <p:xfrm>
          <a:off x="4055693" y="4785097"/>
          <a:ext cx="2184400" cy="419100"/>
        </p:xfrm>
        <a:graphic>
          <a:graphicData uri="http://schemas.openxmlformats.org/presentationml/2006/ole">
            <mc:AlternateContent xmlns:mc="http://schemas.openxmlformats.org/markup-compatibility/2006">
              <mc:Choice xmlns:v="urn:schemas-microsoft-com:vml" Requires="v">
                <p:oleObj spid="_x0000_s250635" name="Equation" r:id="rId13" imgW="1231560" imgH="228600" progId="Equation.3">
                  <p:embed/>
                </p:oleObj>
              </mc:Choice>
              <mc:Fallback>
                <p:oleObj name="Equation" r:id="rId13" imgW="123156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55693" y="4785097"/>
                        <a:ext cx="2184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 name="Object 6"/>
          <p:cNvGraphicFramePr>
            <a:graphicFrameLocks noChangeAspect="1"/>
          </p:cNvGraphicFramePr>
          <p:nvPr>
            <p:extLst>
              <p:ext uri="{D42A27DB-BD31-4B8C-83A1-F6EECF244321}">
                <p14:modId xmlns:p14="http://schemas.microsoft.com/office/powerpoint/2010/main" val="3039109326"/>
              </p:ext>
            </p:extLst>
          </p:nvPr>
        </p:nvGraphicFramePr>
        <p:xfrm>
          <a:off x="6962405" y="4708897"/>
          <a:ext cx="1892300" cy="419100"/>
        </p:xfrm>
        <a:graphic>
          <a:graphicData uri="http://schemas.openxmlformats.org/presentationml/2006/ole">
            <mc:AlternateContent xmlns:mc="http://schemas.openxmlformats.org/markup-compatibility/2006">
              <mc:Choice xmlns:v="urn:schemas-microsoft-com:vml" Requires="v">
                <p:oleObj spid="_x0000_s250636" name="Equation" r:id="rId15" imgW="1066680" imgH="228600" progId="Equation.3">
                  <p:embed/>
                </p:oleObj>
              </mc:Choice>
              <mc:Fallback>
                <p:oleObj name="Equation" r:id="rId15" imgW="106668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62405" y="4708897"/>
                        <a:ext cx="1892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 name="Freeform 10"/>
          <p:cNvSpPr>
            <a:spLocks/>
          </p:cNvSpPr>
          <p:nvPr/>
        </p:nvSpPr>
        <p:spPr bwMode="auto">
          <a:xfrm>
            <a:off x="1147393" y="5583610"/>
            <a:ext cx="417512" cy="109537"/>
          </a:xfrm>
          <a:custGeom>
            <a:avLst/>
            <a:gdLst>
              <a:gd name="T0" fmla="*/ 0 w 480"/>
              <a:gd name="T1" fmla="*/ 2147483647 h 96"/>
              <a:gd name="T2" fmla="*/ 2147483647 w 480"/>
              <a:gd name="T3" fmla="*/ 0 h 96"/>
              <a:gd name="T4" fmla="*/ 2147483647 w 480"/>
              <a:gd name="T5" fmla="*/ 2147483647 h 96"/>
              <a:gd name="T6" fmla="*/ 2147483647 w 480"/>
              <a:gd name="T7" fmla="*/ 0 h 96"/>
              <a:gd name="T8" fmla="*/ 2147483647 w 480"/>
              <a:gd name="T9" fmla="*/ 2147483647 h 96"/>
              <a:gd name="T10" fmla="*/ 2147483647 w 480"/>
              <a:gd name="T11" fmla="*/ 0 h 96"/>
              <a:gd name="T12" fmla="*/ 2147483647 w 480"/>
              <a:gd name="T13" fmla="*/ 2147483647 h 96"/>
              <a:gd name="T14" fmla="*/ 2147483647 w 480"/>
              <a:gd name="T15" fmla="*/ 0 h 96"/>
              <a:gd name="T16" fmla="*/ 2147483647 w 480"/>
              <a:gd name="T17" fmla="*/ 2147483647 h 96"/>
              <a:gd name="T18" fmla="*/ 2147483647 w 480"/>
              <a:gd name="T19" fmla="*/ 0 h 96"/>
              <a:gd name="T20" fmla="*/ 2147483647 w 480"/>
              <a:gd name="T21" fmla="*/ 214748364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0"/>
              <a:gd name="T34" fmla="*/ 0 h 96"/>
              <a:gd name="T35" fmla="*/ 480 w 480"/>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0"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72" y="80"/>
                  <a:pt x="480"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2" name="Freeform 11"/>
          <p:cNvSpPr>
            <a:spLocks/>
          </p:cNvSpPr>
          <p:nvPr/>
        </p:nvSpPr>
        <p:spPr bwMode="auto">
          <a:xfrm>
            <a:off x="2047505" y="5567735"/>
            <a:ext cx="493713" cy="76200"/>
          </a:xfrm>
          <a:custGeom>
            <a:avLst/>
            <a:gdLst>
              <a:gd name="T0" fmla="*/ 0 w 480"/>
              <a:gd name="T1" fmla="*/ 2147483647 h 96"/>
              <a:gd name="T2" fmla="*/ 2147483647 w 480"/>
              <a:gd name="T3" fmla="*/ 0 h 96"/>
              <a:gd name="T4" fmla="*/ 2147483647 w 480"/>
              <a:gd name="T5" fmla="*/ 2147483647 h 96"/>
              <a:gd name="T6" fmla="*/ 2147483647 w 480"/>
              <a:gd name="T7" fmla="*/ 0 h 96"/>
              <a:gd name="T8" fmla="*/ 2147483647 w 480"/>
              <a:gd name="T9" fmla="*/ 2147483647 h 96"/>
              <a:gd name="T10" fmla="*/ 2147483647 w 480"/>
              <a:gd name="T11" fmla="*/ 0 h 96"/>
              <a:gd name="T12" fmla="*/ 2147483647 w 480"/>
              <a:gd name="T13" fmla="*/ 2147483647 h 96"/>
              <a:gd name="T14" fmla="*/ 2147483647 w 480"/>
              <a:gd name="T15" fmla="*/ 0 h 96"/>
              <a:gd name="T16" fmla="*/ 2147483647 w 480"/>
              <a:gd name="T17" fmla="*/ 2147483647 h 96"/>
              <a:gd name="T18" fmla="*/ 2147483647 w 480"/>
              <a:gd name="T19" fmla="*/ 0 h 96"/>
              <a:gd name="T20" fmla="*/ 2147483647 w 480"/>
              <a:gd name="T21" fmla="*/ 214748364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0"/>
              <a:gd name="T34" fmla="*/ 0 h 96"/>
              <a:gd name="T35" fmla="*/ 480 w 480"/>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0"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72" y="80"/>
                  <a:pt x="480"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aphicFrame>
        <p:nvGraphicFramePr>
          <p:cNvPr id="153" name="Object 12"/>
          <p:cNvGraphicFramePr>
            <a:graphicFrameLocks noChangeAspect="1"/>
          </p:cNvGraphicFramePr>
          <p:nvPr>
            <p:extLst>
              <p:ext uri="{D42A27DB-BD31-4B8C-83A1-F6EECF244321}">
                <p14:modId xmlns:p14="http://schemas.microsoft.com/office/powerpoint/2010/main" val="1947596926"/>
              </p:ext>
            </p:extLst>
          </p:nvPr>
        </p:nvGraphicFramePr>
        <p:xfrm>
          <a:off x="315543" y="5166097"/>
          <a:ext cx="2717800" cy="419100"/>
        </p:xfrm>
        <a:graphic>
          <a:graphicData uri="http://schemas.openxmlformats.org/presentationml/2006/ole">
            <mc:AlternateContent xmlns:mc="http://schemas.openxmlformats.org/markup-compatibility/2006">
              <mc:Choice xmlns:v="urn:schemas-microsoft-com:vml" Requires="v">
                <p:oleObj spid="_x0000_s250637" name="Equation" r:id="rId17" imgW="1396800" imgH="228600" progId="Equation.3">
                  <p:embed/>
                </p:oleObj>
              </mc:Choice>
              <mc:Fallback>
                <p:oleObj name="Equation" r:id="rId17" imgW="13968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5543" y="5166097"/>
                        <a:ext cx="2717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 name="Text Box 13"/>
          <p:cNvSpPr txBox="1">
            <a:spLocks noChangeArrowheads="1"/>
          </p:cNvSpPr>
          <p:nvPr/>
        </p:nvSpPr>
        <p:spPr bwMode="auto">
          <a:xfrm>
            <a:off x="1139455" y="5699497"/>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r>
              <a:rPr kumimoji="1" lang="en-US" altLang="zh-CN" sz="2000" baseline="-25000"/>
              <a:t>2</a:t>
            </a:r>
            <a:endParaRPr kumimoji="1" lang="en-US" altLang="zh-CN" sz="2000"/>
          </a:p>
        </p:txBody>
      </p:sp>
      <p:graphicFrame>
        <p:nvGraphicFramePr>
          <p:cNvPr id="155" name="Object 16"/>
          <p:cNvGraphicFramePr>
            <a:graphicFrameLocks noChangeAspect="1"/>
          </p:cNvGraphicFramePr>
          <p:nvPr>
            <p:extLst>
              <p:ext uri="{D42A27DB-BD31-4B8C-83A1-F6EECF244321}">
                <p14:modId xmlns:p14="http://schemas.microsoft.com/office/powerpoint/2010/main" val="4132621561"/>
              </p:ext>
            </p:extLst>
          </p:nvPr>
        </p:nvGraphicFramePr>
        <p:xfrm>
          <a:off x="2053855" y="5699497"/>
          <a:ext cx="420688" cy="419100"/>
        </p:xfrm>
        <a:graphic>
          <a:graphicData uri="http://schemas.openxmlformats.org/presentationml/2006/ole">
            <mc:AlternateContent xmlns:mc="http://schemas.openxmlformats.org/markup-compatibility/2006">
              <mc:Choice xmlns:v="urn:schemas-microsoft-com:vml" Requires="v">
                <p:oleObj spid="_x0000_s250638" name="Equation" r:id="rId19" imgW="215640" imgH="228600" progId="Equation.3">
                  <p:embed/>
                </p:oleObj>
              </mc:Choice>
              <mc:Fallback>
                <p:oleObj name="Equation" r:id="rId19" imgW="2156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53855" y="5699497"/>
                        <a:ext cx="42068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 name="Object 17"/>
          <p:cNvGraphicFramePr>
            <a:graphicFrameLocks noChangeAspect="1"/>
          </p:cNvGraphicFramePr>
          <p:nvPr>
            <p:extLst>
              <p:ext uri="{D42A27DB-BD31-4B8C-83A1-F6EECF244321}">
                <p14:modId xmlns:p14="http://schemas.microsoft.com/office/powerpoint/2010/main" val="4269754753"/>
              </p:ext>
            </p:extLst>
          </p:nvPr>
        </p:nvGraphicFramePr>
        <p:xfrm>
          <a:off x="518743" y="6080497"/>
          <a:ext cx="1077912" cy="431800"/>
        </p:xfrm>
        <a:graphic>
          <a:graphicData uri="http://schemas.openxmlformats.org/presentationml/2006/ole">
            <mc:AlternateContent xmlns:mc="http://schemas.openxmlformats.org/markup-compatibility/2006">
              <mc:Choice xmlns:v="urn:schemas-microsoft-com:vml" Requires="v">
                <p:oleObj spid="_x0000_s250639" name="Equation" r:id="rId21" imgW="507960" imgH="215640" progId="Equation.3">
                  <p:embed/>
                </p:oleObj>
              </mc:Choice>
              <mc:Fallback>
                <p:oleObj name="Equation" r:id="rId21" imgW="50796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8743" y="6080497"/>
                        <a:ext cx="1077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 name="Object 18"/>
          <p:cNvGraphicFramePr>
            <a:graphicFrameLocks noChangeAspect="1"/>
          </p:cNvGraphicFramePr>
          <p:nvPr>
            <p:extLst>
              <p:ext uri="{D42A27DB-BD31-4B8C-83A1-F6EECF244321}">
                <p14:modId xmlns:p14="http://schemas.microsoft.com/office/powerpoint/2010/main" val="3332181648"/>
              </p:ext>
            </p:extLst>
          </p:nvPr>
        </p:nvGraphicFramePr>
        <p:xfrm>
          <a:off x="1647455" y="6080497"/>
          <a:ext cx="1311275" cy="465138"/>
        </p:xfrm>
        <a:graphic>
          <a:graphicData uri="http://schemas.openxmlformats.org/presentationml/2006/ole">
            <mc:AlternateContent xmlns:mc="http://schemas.openxmlformats.org/markup-compatibility/2006">
              <mc:Choice xmlns:v="urn:schemas-microsoft-com:vml" Requires="v">
                <p:oleObj spid="_x0000_s250640" name="Equation" r:id="rId23" imgW="672840" imgH="253800" progId="Equation.3">
                  <p:embed/>
                </p:oleObj>
              </mc:Choice>
              <mc:Fallback>
                <p:oleObj name="Equation" r:id="rId23" imgW="672840" imgH="2538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47455" y="6080497"/>
                        <a:ext cx="1311275"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 name="Object 19"/>
          <p:cNvGraphicFramePr>
            <a:graphicFrameLocks noChangeAspect="1"/>
          </p:cNvGraphicFramePr>
          <p:nvPr>
            <p:extLst>
              <p:ext uri="{D42A27DB-BD31-4B8C-83A1-F6EECF244321}">
                <p14:modId xmlns:p14="http://schemas.microsoft.com/office/powerpoint/2010/main" val="2968542322"/>
              </p:ext>
            </p:extLst>
          </p:nvPr>
        </p:nvGraphicFramePr>
        <p:xfrm>
          <a:off x="3990605" y="5242297"/>
          <a:ext cx="2184400" cy="419100"/>
        </p:xfrm>
        <a:graphic>
          <a:graphicData uri="http://schemas.openxmlformats.org/presentationml/2006/ole">
            <mc:AlternateContent xmlns:mc="http://schemas.openxmlformats.org/markup-compatibility/2006">
              <mc:Choice xmlns:v="urn:schemas-microsoft-com:vml" Requires="v">
                <p:oleObj spid="_x0000_s250641" name="Equation" r:id="rId25" imgW="1231560" imgH="228600" progId="Equation.3">
                  <p:embed/>
                </p:oleObj>
              </mc:Choice>
              <mc:Fallback>
                <p:oleObj name="Equation" r:id="rId25" imgW="123156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90605" y="5242297"/>
                        <a:ext cx="2184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 name="Freeform 20"/>
          <p:cNvSpPr>
            <a:spLocks/>
          </p:cNvSpPr>
          <p:nvPr/>
        </p:nvSpPr>
        <p:spPr bwMode="auto">
          <a:xfrm>
            <a:off x="4873255" y="5699497"/>
            <a:ext cx="776288" cy="74613"/>
          </a:xfrm>
          <a:custGeom>
            <a:avLst/>
            <a:gdLst>
              <a:gd name="T0" fmla="*/ 0 w 480"/>
              <a:gd name="T1" fmla="*/ 2147483647 h 96"/>
              <a:gd name="T2" fmla="*/ 2147483647 w 480"/>
              <a:gd name="T3" fmla="*/ 0 h 96"/>
              <a:gd name="T4" fmla="*/ 2147483647 w 480"/>
              <a:gd name="T5" fmla="*/ 2147483647 h 96"/>
              <a:gd name="T6" fmla="*/ 2147483647 w 480"/>
              <a:gd name="T7" fmla="*/ 0 h 96"/>
              <a:gd name="T8" fmla="*/ 2147483647 w 480"/>
              <a:gd name="T9" fmla="*/ 2147483647 h 96"/>
              <a:gd name="T10" fmla="*/ 2147483647 w 480"/>
              <a:gd name="T11" fmla="*/ 0 h 96"/>
              <a:gd name="T12" fmla="*/ 2147483647 w 480"/>
              <a:gd name="T13" fmla="*/ 2147483647 h 96"/>
              <a:gd name="T14" fmla="*/ 2147483647 w 480"/>
              <a:gd name="T15" fmla="*/ 0 h 96"/>
              <a:gd name="T16" fmla="*/ 2147483647 w 480"/>
              <a:gd name="T17" fmla="*/ 2147483647 h 96"/>
              <a:gd name="T18" fmla="*/ 2147483647 w 480"/>
              <a:gd name="T19" fmla="*/ 0 h 96"/>
              <a:gd name="T20" fmla="*/ 2147483647 w 480"/>
              <a:gd name="T21" fmla="*/ 214748364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0"/>
              <a:gd name="T34" fmla="*/ 0 h 96"/>
              <a:gd name="T35" fmla="*/ 480 w 480"/>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0"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72" y="80"/>
                  <a:pt x="480"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0" name="Text Box 22"/>
          <p:cNvSpPr txBox="1">
            <a:spLocks noChangeArrowheads="1"/>
          </p:cNvSpPr>
          <p:nvPr/>
        </p:nvSpPr>
        <p:spPr bwMode="auto">
          <a:xfrm>
            <a:off x="5025655" y="5775697"/>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r>
              <a:rPr kumimoji="1" lang="en-US" altLang="zh-CN" sz="2000" baseline="-25000"/>
              <a:t>1</a:t>
            </a:r>
            <a:endParaRPr kumimoji="1" lang="en-US" altLang="zh-CN" sz="2000"/>
          </a:p>
        </p:txBody>
      </p:sp>
      <p:graphicFrame>
        <p:nvGraphicFramePr>
          <p:cNvPr id="161" name="Object 23"/>
          <p:cNvGraphicFramePr>
            <a:graphicFrameLocks noChangeAspect="1"/>
          </p:cNvGraphicFramePr>
          <p:nvPr>
            <p:extLst>
              <p:ext uri="{D42A27DB-BD31-4B8C-83A1-F6EECF244321}">
                <p14:modId xmlns:p14="http://schemas.microsoft.com/office/powerpoint/2010/main" val="3170819928"/>
              </p:ext>
            </p:extLst>
          </p:nvPr>
        </p:nvGraphicFramePr>
        <p:xfrm>
          <a:off x="3936630" y="6156697"/>
          <a:ext cx="1546225" cy="471488"/>
        </p:xfrm>
        <a:graphic>
          <a:graphicData uri="http://schemas.openxmlformats.org/presentationml/2006/ole">
            <mc:AlternateContent xmlns:mc="http://schemas.openxmlformats.org/markup-compatibility/2006">
              <mc:Choice xmlns:v="urn:schemas-microsoft-com:vml" Requires="v">
                <p:oleObj spid="_x0000_s250642" name="Equation" r:id="rId27" imgW="787320" imgH="228600" progId="Equation.3">
                  <p:embed/>
                </p:oleObj>
              </mc:Choice>
              <mc:Fallback>
                <p:oleObj name="Equation" r:id="rId27" imgW="78732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36630" y="6156697"/>
                        <a:ext cx="154622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 name="Object 24"/>
          <p:cNvGraphicFramePr>
            <a:graphicFrameLocks noChangeAspect="1"/>
          </p:cNvGraphicFramePr>
          <p:nvPr>
            <p:extLst>
              <p:ext uri="{D42A27DB-BD31-4B8C-83A1-F6EECF244321}">
                <p14:modId xmlns:p14="http://schemas.microsoft.com/office/powerpoint/2010/main" val="1434542282"/>
              </p:ext>
            </p:extLst>
          </p:nvPr>
        </p:nvGraphicFramePr>
        <p:xfrm>
          <a:off x="5711455" y="6156697"/>
          <a:ext cx="860425" cy="425450"/>
        </p:xfrm>
        <a:graphic>
          <a:graphicData uri="http://schemas.openxmlformats.org/presentationml/2006/ole">
            <mc:AlternateContent xmlns:mc="http://schemas.openxmlformats.org/markup-compatibility/2006">
              <mc:Choice xmlns:v="urn:schemas-microsoft-com:vml" Requires="v">
                <p:oleObj spid="_x0000_s250643" name="Equation" r:id="rId29" imgW="457200" imgH="215640" progId="Equation.3">
                  <p:embed/>
                </p:oleObj>
              </mc:Choice>
              <mc:Fallback>
                <p:oleObj name="Equation" r:id="rId29" imgW="457200" imgH="21564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11455" y="6156697"/>
                        <a:ext cx="86042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 name="Oval 109"/>
          <p:cNvSpPr>
            <a:spLocks noChangeArrowheads="1"/>
          </p:cNvSpPr>
          <p:nvPr/>
        </p:nvSpPr>
        <p:spPr bwMode="auto">
          <a:xfrm>
            <a:off x="529855" y="4861297"/>
            <a:ext cx="304800" cy="3048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4" name="Oval 110"/>
          <p:cNvSpPr>
            <a:spLocks noChangeArrowheads="1"/>
          </p:cNvSpPr>
          <p:nvPr/>
        </p:nvSpPr>
        <p:spPr bwMode="auto">
          <a:xfrm>
            <a:off x="1520455" y="4861297"/>
            <a:ext cx="304800" cy="3048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5" name="Oval 111"/>
          <p:cNvSpPr>
            <a:spLocks noChangeArrowheads="1"/>
          </p:cNvSpPr>
          <p:nvPr/>
        </p:nvSpPr>
        <p:spPr bwMode="auto">
          <a:xfrm>
            <a:off x="2434855" y="4861297"/>
            <a:ext cx="304800" cy="3048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6" name="Text Box 233"/>
          <p:cNvSpPr txBox="1">
            <a:spLocks noChangeArrowheads="1"/>
          </p:cNvSpPr>
          <p:nvPr/>
        </p:nvSpPr>
        <p:spPr bwMode="auto">
          <a:xfrm>
            <a:off x="263154" y="4146477"/>
            <a:ext cx="376880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3</a:t>
            </a:r>
            <a:r>
              <a:rPr kumimoji="1" lang="zh-CN" altLang="en-US" sz="2000" dirty="0">
                <a:solidFill>
                  <a:srgbClr val="FF3300"/>
                </a:solidFill>
              </a:rPr>
              <a:t>、列出驱动</a:t>
            </a:r>
            <a:r>
              <a:rPr kumimoji="1" lang="en-US" altLang="zh-CN" sz="2000" dirty="0">
                <a:solidFill>
                  <a:srgbClr val="FF3300"/>
                </a:solidFill>
              </a:rPr>
              <a:t>/</a:t>
            </a:r>
            <a:r>
              <a:rPr kumimoji="1" lang="zh-CN" altLang="en-US" sz="2000" dirty="0">
                <a:solidFill>
                  <a:srgbClr val="FF3300"/>
                </a:solidFill>
              </a:rPr>
              <a:t>激励方程</a:t>
            </a:r>
          </a:p>
        </p:txBody>
      </p:sp>
    </p:spTree>
    <p:extLst>
      <p:ext uri="{BB962C8B-B14F-4D97-AF65-F5344CB8AC3E}">
        <p14:creationId xmlns:p14="http://schemas.microsoft.com/office/powerpoint/2010/main" val="25064488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标题 1"/>
          <p:cNvSpPr txBox="1">
            <a:spLocks/>
          </p:cNvSpPr>
          <p:nvPr/>
        </p:nvSpPr>
        <p:spPr bwMode="auto">
          <a:xfrm>
            <a:off x="0" y="6434125"/>
            <a:ext cx="9144000" cy="388120"/>
          </a:xfrm>
          <a:prstGeom prst="rect">
            <a:avLst/>
          </a:prstGeom>
          <a:extLst/>
        </p:spPr>
        <p:style>
          <a:lnRef idx="2">
            <a:schemeClr val="accent3"/>
          </a:lnRef>
          <a:fillRef idx="1">
            <a:schemeClr val="lt1"/>
          </a:fillRef>
          <a:effectRef idx="0">
            <a:schemeClr val="accent3"/>
          </a:effectRef>
          <a:fontRef idx="minor">
            <a:schemeClr val="dk1"/>
          </a:fontRef>
        </p:style>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dk1"/>
                </a:solidFill>
                <a:latin typeface="+mn-lt"/>
                <a:ea typeface="+mn-ea"/>
                <a:cs typeface="+mn-cs"/>
              </a:defRPr>
            </a:lvl1pPr>
            <a:lvl2pPr algn="l" rtl="0" eaLnBrk="0" fontAlgn="base" hangingPunct="0">
              <a:lnSpc>
                <a:spcPct val="97000"/>
              </a:lnSpc>
              <a:spcBef>
                <a:spcPct val="0"/>
              </a:spcBef>
              <a:spcAft>
                <a:spcPct val="0"/>
              </a:spcAft>
              <a:defRPr sz="2600" b="1">
                <a:solidFill>
                  <a:schemeClr val="dk1"/>
                </a:solidFill>
                <a:latin typeface="+mn-lt"/>
                <a:ea typeface="+mn-ea"/>
                <a:cs typeface="+mn-cs"/>
              </a:defRPr>
            </a:lvl2pPr>
            <a:lvl3pPr algn="l" rtl="0" eaLnBrk="0" fontAlgn="base" hangingPunct="0">
              <a:lnSpc>
                <a:spcPct val="97000"/>
              </a:lnSpc>
              <a:spcBef>
                <a:spcPct val="0"/>
              </a:spcBef>
              <a:spcAft>
                <a:spcPct val="0"/>
              </a:spcAft>
              <a:defRPr sz="2600" b="1">
                <a:solidFill>
                  <a:schemeClr val="dk1"/>
                </a:solidFill>
                <a:latin typeface="+mn-lt"/>
                <a:ea typeface="+mn-ea"/>
                <a:cs typeface="+mn-cs"/>
              </a:defRPr>
            </a:lvl3pPr>
            <a:lvl4pPr algn="l" rtl="0" eaLnBrk="0" fontAlgn="base" hangingPunct="0">
              <a:lnSpc>
                <a:spcPct val="97000"/>
              </a:lnSpc>
              <a:spcBef>
                <a:spcPct val="0"/>
              </a:spcBef>
              <a:spcAft>
                <a:spcPct val="0"/>
              </a:spcAft>
              <a:defRPr sz="2600" b="1">
                <a:solidFill>
                  <a:schemeClr val="dk1"/>
                </a:solidFill>
                <a:latin typeface="+mn-lt"/>
                <a:ea typeface="+mn-ea"/>
                <a:cs typeface="+mn-cs"/>
              </a:defRPr>
            </a:lvl4pPr>
            <a:lvl5pPr algn="l" rtl="0" eaLnBrk="0" fontAlgn="base" hangingPunct="0">
              <a:lnSpc>
                <a:spcPct val="97000"/>
              </a:lnSpc>
              <a:spcBef>
                <a:spcPct val="0"/>
              </a:spcBef>
              <a:spcAft>
                <a:spcPct val="0"/>
              </a:spcAft>
              <a:defRPr sz="2600" b="1">
                <a:solidFill>
                  <a:schemeClr val="dk1"/>
                </a:solidFill>
                <a:latin typeface="+mn-lt"/>
                <a:ea typeface="+mn-ea"/>
                <a:cs typeface="+mn-cs"/>
              </a:defRPr>
            </a:lvl5pPr>
            <a:lvl6pPr marL="457200" algn="l" rtl="0" eaLnBrk="0" fontAlgn="base" hangingPunct="0">
              <a:lnSpc>
                <a:spcPct val="97000"/>
              </a:lnSpc>
              <a:spcBef>
                <a:spcPct val="0"/>
              </a:spcBef>
              <a:spcAft>
                <a:spcPct val="0"/>
              </a:spcAft>
              <a:defRPr sz="2600" b="1">
                <a:solidFill>
                  <a:schemeClr val="dk1"/>
                </a:solidFill>
                <a:latin typeface="+mn-lt"/>
                <a:ea typeface="+mn-ea"/>
                <a:cs typeface="+mn-cs"/>
              </a:defRPr>
            </a:lvl6pPr>
            <a:lvl7pPr marL="914400" algn="l" rtl="0" eaLnBrk="0" fontAlgn="base" hangingPunct="0">
              <a:lnSpc>
                <a:spcPct val="97000"/>
              </a:lnSpc>
              <a:spcBef>
                <a:spcPct val="0"/>
              </a:spcBef>
              <a:spcAft>
                <a:spcPct val="0"/>
              </a:spcAft>
              <a:defRPr sz="2600" b="1">
                <a:solidFill>
                  <a:schemeClr val="dk1"/>
                </a:solidFill>
                <a:latin typeface="+mn-lt"/>
                <a:ea typeface="+mn-ea"/>
                <a:cs typeface="+mn-cs"/>
              </a:defRPr>
            </a:lvl7pPr>
            <a:lvl8pPr marL="1371600" algn="l" rtl="0" eaLnBrk="0" fontAlgn="base" hangingPunct="0">
              <a:lnSpc>
                <a:spcPct val="97000"/>
              </a:lnSpc>
              <a:spcBef>
                <a:spcPct val="0"/>
              </a:spcBef>
              <a:spcAft>
                <a:spcPct val="0"/>
              </a:spcAft>
              <a:defRPr sz="2600" b="1">
                <a:solidFill>
                  <a:schemeClr val="dk1"/>
                </a:solidFill>
                <a:latin typeface="+mn-lt"/>
                <a:ea typeface="+mn-ea"/>
                <a:cs typeface="+mn-cs"/>
              </a:defRPr>
            </a:lvl8pPr>
            <a:lvl9pPr marL="1828800" algn="l" rtl="0" eaLnBrk="0" fontAlgn="base" hangingPunct="0">
              <a:lnSpc>
                <a:spcPct val="97000"/>
              </a:lnSpc>
              <a:spcBef>
                <a:spcPct val="0"/>
              </a:spcBef>
              <a:spcAft>
                <a:spcPct val="0"/>
              </a:spcAft>
              <a:defRPr sz="2600" b="1">
                <a:solidFill>
                  <a:schemeClr val="dk1"/>
                </a:solidFill>
                <a:latin typeface="+mn-lt"/>
                <a:ea typeface="+mn-ea"/>
                <a:cs typeface="+mn-cs"/>
              </a:defRPr>
            </a:lvl9pPr>
          </a:lstStyle>
          <a:p>
            <a:r>
              <a:rPr lang="en-US" altLang="zh-CN"/>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grpSp>
        <p:nvGrpSpPr>
          <p:cNvPr id="177" name="Group 3"/>
          <p:cNvGrpSpPr>
            <a:grpSpLocks/>
          </p:cNvGrpSpPr>
          <p:nvPr/>
        </p:nvGrpSpPr>
        <p:grpSpPr bwMode="auto">
          <a:xfrm>
            <a:off x="0" y="415947"/>
            <a:ext cx="1066800" cy="406400"/>
            <a:chOff x="240" y="480"/>
            <a:chExt cx="1488" cy="256"/>
          </a:xfrm>
        </p:grpSpPr>
        <p:sp>
          <p:nvSpPr>
            <p:cNvPr id="180" name="Text Box 4"/>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a:t>
              </a:r>
              <a:r>
                <a:rPr kumimoji="1" lang="en-US" altLang="zh-CN" sz="2000" dirty="0">
                  <a:solidFill>
                    <a:schemeClr val="bg1"/>
                  </a:solidFill>
                </a:rPr>
                <a:t>3</a:t>
              </a:r>
            </a:p>
          </p:txBody>
        </p:sp>
        <p:sp>
          <p:nvSpPr>
            <p:cNvPr id="181" name="Line 5"/>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7" name="Text Box 7"/>
          <p:cNvSpPr txBox="1">
            <a:spLocks noChangeArrowheads="1"/>
          </p:cNvSpPr>
          <p:nvPr/>
        </p:nvSpPr>
        <p:spPr bwMode="auto">
          <a:xfrm>
            <a:off x="1151772" y="471509"/>
            <a:ext cx="4032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已知同步时序的状态转移图如下，用</a:t>
            </a:r>
            <a:r>
              <a:rPr kumimoji="1" lang="en-US" altLang="zh-CN" sz="2000" dirty="0"/>
              <a:t>JK</a:t>
            </a:r>
            <a:r>
              <a:rPr kumimoji="1" lang="zh-CN" altLang="en-US" sz="2000" dirty="0"/>
              <a:t>触发器实现其逻辑功能。</a:t>
            </a:r>
          </a:p>
        </p:txBody>
      </p:sp>
      <p:sp>
        <p:nvSpPr>
          <p:cNvPr id="53" name="Text Box 232"/>
          <p:cNvSpPr txBox="1">
            <a:spLocks noChangeArrowheads="1"/>
          </p:cNvSpPr>
          <p:nvPr/>
        </p:nvSpPr>
        <p:spPr bwMode="auto">
          <a:xfrm>
            <a:off x="161706" y="1186172"/>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1</a:t>
            </a:r>
            <a:r>
              <a:rPr kumimoji="1" lang="zh-CN" altLang="en-US" sz="2000" dirty="0">
                <a:solidFill>
                  <a:srgbClr val="FF3300"/>
                </a:solidFill>
              </a:rPr>
              <a:t>、列出状态转移表</a:t>
            </a:r>
          </a:p>
        </p:txBody>
      </p:sp>
      <p:sp>
        <p:nvSpPr>
          <p:cNvPr id="89" name="Text Box 233"/>
          <p:cNvSpPr txBox="1">
            <a:spLocks noChangeArrowheads="1"/>
          </p:cNvSpPr>
          <p:nvPr/>
        </p:nvSpPr>
        <p:spPr bwMode="auto">
          <a:xfrm>
            <a:off x="157350" y="1579607"/>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2</a:t>
            </a:r>
            <a:r>
              <a:rPr kumimoji="1" lang="zh-CN" altLang="en-US" sz="2000" dirty="0">
                <a:solidFill>
                  <a:srgbClr val="FF3300"/>
                </a:solidFill>
              </a:rPr>
              <a:t>、列出次态表达式</a:t>
            </a:r>
          </a:p>
        </p:txBody>
      </p:sp>
      <p:graphicFrame>
        <p:nvGraphicFramePr>
          <p:cNvPr id="141" name="Object 430"/>
          <p:cNvGraphicFramePr>
            <a:graphicFrameLocks noChangeAspect="1"/>
          </p:cNvGraphicFramePr>
          <p:nvPr>
            <p:extLst>
              <p:ext uri="{D42A27DB-BD31-4B8C-83A1-F6EECF244321}">
                <p14:modId xmlns:p14="http://schemas.microsoft.com/office/powerpoint/2010/main" val="3922322861"/>
              </p:ext>
            </p:extLst>
          </p:nvPr>
        </p:nvGraphicFramePr>
        <p:xfrm>
          <a:off x="206005" y="2063771"/>
          <a:ext cx="2717800" cy="419100"/>
        </p:xfrm>
        <a:graphic>
          <a:graphicData uri="http://schemas.openxmlformats.org/presentationml/2006/ole">
            <mc:AlternateContent xmlns:mc="http://schemas.openxmlformats.org/markup-compatibility/2006">
              <mc:Choice xmlns:v="urn:schemas-microsoft-com:vml" Requires="v">
                <p:oleObj spid="_x0000_s252642" name="Equation" r:id="rId3" imgW="1396800" imgH="228600" progId="Equation.3">
                  <p:embed/>
                </p:oleObj>
              </mc:Choice>
              <mc:Fallback>
                <p:oleObj name="Equation" r:id="rId3" imgW="1396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05" y="2063771"/>
                        <a:ext cx="2717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 name="Object 431"/>
          <p:cNvGraphicFramePr>
            <a:graphicFrameLocks noChangeAspect="1"/>
          </p:cNvGraphicFramePr>
          <p:nvPr>
            <p:extLst>
              <p:ext uri="{D42A27DB-BD31-4B8C-83A1-F6EECF244321}">
                <p14:modId xmlns:p14="http://schemas.microsoft.com/office/powerpoint/2010/main" val="917268143"/>
              </p:ext>
            </p:extLst>
          </p:nvPr>
        </p:nvGraphicFramePr>
        <p:xfrm>
          <a:off x="203286" y="2490808"/>
          <a:ext cx="2184400" cy="419100"/>
        </p:xfrm>
        <a:graphic>
          <a:graphicData uri="http://schemas.openxmlformats.org/presentationml/2006/ole">
            <mc:AlternateContent xmlns:mc="http://schemas.openxmlformats.org/markup-compatibility/2006">
              <mc:Choice xmlns:v="urn:schemas-microsoft-com:vml" Requires="v">
                <p:oleObj spid="_x0000_s252643" name="Equation" r:id="rId5" imgW="1231560" imgH="228600" progId="Equation.3">
                  <p:embed/>
                </p:oleObj>
              </mc:Choice>
              <mc:Fallback>
                <p:oleObj name="Equation" r:id="rId5" imgW="12315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86" y="2490808"/>
                        <a:ext cx="2184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 name="Object 432"/>
          <p:cNvGraphicFramePr>
            <a:graphicFrameLocks noChangeAspect="1"/>
          </p:cNvGraphicFramePr>
          <p:nvPr>
            <p:extLst>
              <p:ext uri="{D42A27DB-BD31-4B8C-83A1-F6EECF244321}">
                <p14:modId xmlns:p14="http://schemas.microsoft.com/office/powerpoint/2010/main" val="3394372821"/>
              </p:ext>
            </p:extLst>
          </p:nvPr>
        </p:nvGraphicFramePr>
        <p:xfrm>
          <a:off x="256845" y="3009921"/>
          <a:ext cx="1890713" cy="419100"/>
        </p:xfrm>
        <a:graphic>
          <a:graphicData uri="http://schemas.openxmlformats.org/presentationml/2006/ole">
            <mc:AlternateContent xmlns:mc="http://schemas.openxmlformats.org/markup-compatibility/2006">
              <mc:Choice xmlns:v="urn:schemas-microsoft-com:vml" Requires="v">
                <p:oleObj spid="_x0000_s252644" name="Equation" r:id="rId7" imgW="1066680" imgH="228600" progId="Equation.3">
                  <p:embed/>
                </p:oleObj>
              </mc:Choice>
              <mc:Fallback>
                <p:oleObj name="Equation" r:id="rId7" imgW="10666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845" y="3009921"/>
                        <a:ext cx="1890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731847848"/>
              </p:ext>
            </p:extLst>
          </p:nvPr>
        </p:nvGraphicFramePr>
        <p:xfrm>
          <a:off x="161706" y="3619521"/>
          <a:ext cx="2100262" cy="419100"/>
        </p:xfrm>
        <a:graphic>
          <a:graphicData uri="http://schemas.openxmlformats.org/presentationml/2006/ole">
            <mc:AlternateContent xmlns:mc="http://schemas.openxmlformats.org/markup-compatibility/2006">
              <mc:Choice xmlns:v="urn:schemas-microsoft-com:vml" Requires="v">
                <p:oleObj spid="_x0000_s252645" name="Equation" r:id="rId9" imgW="1066770" imgH="219165" progId="Equation.3">
                  <p:embed/>
                </p:oleObj>
              </mc:Choice>
              <mc:Fallback>
                <p:oleObj name="Equation" r:id="rId9" imgW="1066770" imgH="21916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706" y="3619521"/>
                        <a:ext cx="2100262" cy="4191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 name="Text Box 108"/>
          <p:cNvSpPr txBox="1">
            <a:spLocks noChangeArrowheads="1"/>
          </p:cNvSpPr>
          <p:nvPr/>
        </p:nvSpPr>
        <p:spPr bwMode="auto">
          <a:xfrm>
            <a:off x="2291597" y="3456962"/>
            <a:ext cx="1752600" cy="710067"/>
          </a:xfrm>
          <a:prstGeom prst="rect">
            <a:avLst/>
          </a:prstGeom>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bg1"/>
                </a:solidFill>
              </a:rPr>
              <a:t>JK</a:t>
            </a:r>
            <a:r>
              <a:rPr kumimoji="1" lang="zh-CN" altLang="en-US" sz="2000" dirty="0">
                <a:solidFill>
                  <a:schemeClr val="bg1"/>
                </a:solidFill>
              </a:rPr>
              <a:t>触发器的状态方程</a:t>
            </a:r>
          </a:p>
        </p:txBody>
      </p:sp>
      <p:graphicFrame>
        <p:nvGraphicFramePr>
          <p:cNvPr id="148" name="Object 4"/>
          <p:cNvGraphicFramePr>
            <a:graphicFrameLocks noChangeAspect="1"/>
          </p:cNvGraphicFramePr>
          <p:nvPr>
            <p:extLst>
              <p:ext uri="{D42A27DB-BD31-4B8C-83A1-F6EECF244321}">
                <p14:modId xmlns:p14="http://schemas.microsoft.com/office/powerpoint/2010/main" val="1718370619"/>
              </p:ext>
            </p:extLst>
          </p:nvPr>
        </p:nvGraphicFramePr>
        <p:xfrm>
          <a:off x="315543" y="4708897"/>
          <a:ext cx="2717800" cy="419100"/>
        </p:xfrm>
        <a:graphic>
          <a:graphicData uri="http://schemas.openxmlformats.org/presentationml/2006/ole">
            <mc:AlternateContent xmlns:mc="http://schemas.openxmlformats.org/markup-compatibility/2006">
              <mc:Choice xmlns:v="urn:schemas-microsoft-com:vml" Requires="v">
                <p:oleObj spid="_x0000_s252646" name="Equation" r:id="rId11" imgW="1396800" imgH="228600" progId="Equation.3">
                  <p:embed/>
                </p:oleObj>
              </mc:Choice>
              <mc:Fallback>
                <p:oleObj name="Equation" r:id="rId11" imgW="13968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5543" y="4708897"/>
                        <a:ext cx="2717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 name="Object 5"/>
          <p:cNvGraphicFramePr>
            <a:graphicFrameLocks noChangeAspect="1"/>
          </p:cNvGraphicFramePr>
          <p:nvPr>
            <p:extLst>
              <p:ext uri="{D42A27DB-BD31-4B8C-83A1-F6EECF244321}">
                <p14:modId xmlns:p14="http://schemas.microsoft.com/office/powerpoint/2010/main" val="4167871527"/>
              </p:ext>
            </p:extLst>
          </p:nvPr>
        </p:nvGraphicFramePr>
        <p:xfrm>
          <a:off x="4055693" y="4785097"/>
          <a:ext cx="2184400" cy="419100"/>
        </p:xfrm>
        <a:graphic>
          <a:graphicData uri="http://schemas.openxmlformats.org/presentationml/2006/ole">
            <mc:AlternateContent xmlns:mc="http://schemas.openxmlformats.org/markup-compatibility/2006">
              <mc:Choice xmlns:v="urn:schemas-microsoft-com:vml" Requires="v">
                <p:oleObj spid="_x0000_s252647" name="Equation" r:id="rId13" imgW="1231560" imgH="228600" progId="Equation.3">
                  <p:embed/>
                </p:oleObj>
              </mc:Choice>
              <mc:Fallback>
                <p:oleObj name="Equation" r:id="rId13" imgW="123156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55693" y="4785097"/>
                        <a:ext cx="2184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 name="Object 6"/>
          <p:cNvGraphicFramePr>
            <a:graphicFrameLocks noChangeAspect="1"/>
          </p:cNvGraphicFramePr>
          <p:nvPr>
            <p:extLst>
              <p:ext uri="{D42A27DB-BD31-4B8C-83A1-F6EECF244321}">
                <p14:modId xmlns:p14="http://schemas.microsoft.com/office/powerpoint/2010/main" val="3674818971"/>
              </p:ext>
            </p:extLst>
          </p:nvPr>
        </p:nvGraphicFramePr>
        <p:xfrm>
          <a:off x="6962405" y="4708897"/>
          <a:ext cx="1892300" cy="419100"/>
        </p:xfrm>
        <a:graphic>
          <a:graphicData uri="http://schemas.openxmlformats.org/presentationml/2006/ole">
            <mc:AlternateContent xmlns:mc="http://schemas.openxmlformats.org/markup-compatibility/2006">
              <mc:Choice xmlns:v="urn:schemas-microsoft-com:vml" Requires="v">
                <p:oleObj spid="_x0000_s252648" name="Equation" r:id="rId15" imgW="1066680" imgH="228600" progId="Equation.3">
                  <p:embed/>
                </p:oleObj>
              </mc:Choice>
              <mc:Fallback>
                <p:oleObj name="Equation" r:id="rId15" imgW="106668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62405" y="4708897"/>
                        <a:ext cx="1892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 name="Freeform 10"/>
          <p:cNvSpPr>
            <a:spLocks/>
          </p:cNvSpPr>
          <p:nvPr/>
        </p:nvSpPr>
        <p:spPr bwMode="auto">
          <a:xfrm>
            <a:off x="1147393" y="5583610"/>
            <a:ext cx="417512" cy="109537"/>
          </a:xfrm>
          <a:custGeom>
            <a:avLst/>
            <a:gdLst>
              <a:gd name="T0" fmla="*/ 0 w 480"/>
              <a:gd name="T1" fmla="*/ 2147483647 h 96"/>
              <a:gd name="T2" fmla="*/ 2147483647 w 480"/>
              <a:gd name="T3" fmla="*/ 0 h 96"/>
              <a:gd name="T4" fmla="*/ 2147483647 w 480"/>
              <a:gd name="T5" fmla="*/ 2147483647 h 96"/>
              <a:gd name="T6" fmla="*/ 2147483647 w 480"/>
              <a:gd name="T7" fmla="*/ 0 h 96"/>
              <a:gd name="T8" fmla="*/ 2147483647 w 480"/>
              <a:gd name="T9" fmla="*/ 2147483647 h 96"/>
              <a:gd name="T10" fmla="*/ 2147483647 w 480"/>
              <a:gd name="T11" fmla="*/ 0 h 96"/>
              <a:gd name="T12" fmla="*/ 2147483647 w 480"/>
              <a:gd name="T13" fmla="*/ 2147483647 h 96"/>
              <a:gd name="T14" fmla="*/ 2147483647 w 480"/>
              <a:gd name="T15" fmla="*/ 0 h 96"/>
              <a:gd name="T16" fmla="*/ 2147483647 w 480"/>
              <a:gd name="T17" fmla="*/ 2147483647 h 96"/>
              <a:gd name="T18" fmla="*/ 2147483647 w 480"/>
              <a:gd name="T19" fmla="*/ 0 h 96"/>
              <a:gd name="T20" fmla="*/ 2147483647 w 480"/>
              <a:gd name="T21" fmla="*/ 214748364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0"/>
              <a:gd name="T34" fmla="*/ 0 h 96"/>
              <a:gd name="T35" fmla="*/ 480 w 480"/>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0"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72" y="80"/>
                  <a:pt x="480"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2" name="Freeform 11"/>
          <p:cNvSpPr>
            <a:spLocks/>
          </p:cNvSpPr>
          <p:nvPr/>
        </p:nvSpPr>
        <p:spPr bwMode="auto">
          <a:xfrm>
            <a:off x="2047505" y="5567735"/>
            <a:ext cx="493713" cy="76200"/>
          </a:xfrm>
          <a:custGeom>
            <a:avLst/>
            <a:gdLst>
              <a:gd name="T0" fmla="*/ 0 w 480"/>
              <a:gd name="T1" fmla="*/ 2147483647 h 96"/>
              <a:gd name="T2" fmla="*/ 2147483647 w 480"/>
              <a:gd name="T3" fmla="*/ 0 h 96"/>
              <a:gd name="T4" fmla="*/ 2147483647 w 480"/>
              <a:gd name="T5" fmla="*/ 2147483647 h 96"/>
              <a:gd name="T6" fmla="*/ 2147483647 w 480"/>
              <a:gd name="T7" fmla="*/ 0 h 96"/>
              <a:gd name="T8" fmla="*/ 2147483647 w 480"/>
              <a:gd name="T9" fmla="*/ 2147483647 h 96"/>
              <a:gd name="T10" fmla="*/ 2147483647 w 480"/>
              <a:gd name="T11" fmla="*/ 0 h 96"/>
              <a:gd name="T12" fmla="*/ 2147483647 w 480"/>
              <a:gd name="T13" fmla="*/ 2147483647 h 96"/>
              <a:gd name="T14" fmla="*/ 2147483647 w 480"/>
              <a:gd name="T15" fmla="*/ 0 h 96"/>
              <a:gd name="T16" fmla="*/ 2147483647 w 480"/>
              <a:gd name="T17" fmla="*/ 2147483647 h 96"/>
              <a:gd name="T18" fmla="*/ 2147483647 w 480"/>
              <a:gd name="T19" fmla="*/ 0 h 96"/>
              <a:gd name="T20" fmla="*/ 2147483647 w 480"/>
              <a:gd name="T21" fmla="*/ 214748364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0"/>
              <a:gd name="T34" fmla="*/ 0 h 96"/>
              <a:gd name="T35" fmla="*/ 480 w 480"/>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0"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72" y="80"/>
                  <a:pt x="480"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aphicFrame>
        <p:nvGraphicFramePr>
          <p:cNvPr id="153" name="Object 12"/>
          <p:cNvGraphicFramePr>
            <a:graphicFrameLocks noChangeAspect="1"/>
          </p:cNvGraphicFramePr>
          <p:nvPr>
            <p:extLst>
              <p:ext uri="{D42A27DB-BD31-4B8C-83A1-F6EECF244321}">
                <p14:modId xmlns:p14="http://schemas.microsoft.com/office/powerpoint/2010/main" val="4155891505"/>
              </p:ext>
            </p:extLst>
          </p:nvPr>
        </p:nvGraphicFramePr>
        <p:xfrm>
          <a:off x="315543" y="5166097"/>
          <a:ext cx="2717800" cy="419100"/>
        </p:xfrm>
        <a:graphic>
          <a:graphicData uri="http://schemas.openxmlformats.org/presentationml/2006/ole">
            <mc:AlternateContent xmlns:mc="http://schemas.openxmlformats.org/markup-compatibility/2006">
              <mc:Choice xmlns:v="urn:schemas-microsoft-com:vml" Requires="v">
                <p:oleObj spid="_x0000_s252649" name="Equation" r:id="rId17" imgW="1396800" imgH="228600" progId="Equation.3">
                  <p:embed/>
                </p:oleObj>
              </mc:Choice>
              <mc:Fallback>
                <p:oleObj name="Equation" r:id="rId17" imgW="13968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5543" y="5166097"/>
                        <a:ext cx="2717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 name="Text Box 13"/>
          <p:cNvSpPr txBox="1">
            <a:spLocks noChangeArrowheads="1"/>
          </p:cNvSpPr>
          <p:nvPr/>
        </p:nvSpPr>
        <p:spPr bwMode="auto">
          <a:xfrm>
            <a:off x="1139455" y="5699497"/>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r>
              <a:rPr kumimoji="1" lang="en-US" altLang="zh-CN" sz="2000" baseline="-25000"/>
              <a:t>2</a:t>
            </a:r>
            <a:endParaRPr kumimoji="1" lang="en-US" altLang="zh-CN" sz="2000"/>
          </a:p>
        </p:txBody>
      </p:sp>
      <p:graphicFrame>
        <p:nvGraphicFramePr>
          <p:cNvPr id="155" name="Object 16"/>
          <p:cNvGraphicFramePr>
            <a:graphicFrameLocks noChangeAspect="1"/>
          </p:cNvGraphicFramePr>
          <p:nvPr>
            <p:extLst>
              <p:ext uri="{D42A27DB-BD31-4B8C-83A1-F6EECF244321}">
                <p14:modId xmlns:p14="http://schemas.microsoft.com/office/powerpoint/2010/main" val="700406496"/>
              </p:ext>
            </p:extLst>
          </p:nvPr>
        </p:nvGraphicFramePr>
        <p:xfrm>
          <a:off x="2053855" y="5699497"/>
          <a:ext cx="420688" cy="419100"/>
        </p:xfrm>
        <a:graphic>
          <a:graphicData uri="http://schemas.openxmlformats.org/presentationml/2006/ole">
            <mc:AlternateContent xmlns:mc="http://schemas.openxmlformats.org/markup-compatibility/2006">
              <mc:Choice xmlns:v="urn:schemas-microsoft-com:vml" Requires="v">
                <p:oleObj spid="_x0000_s252650" name="Equation" r:id="rId19" imgW="215640" imgH="228600" progId="Equation.3">
                  <p:embed/>
                </p:oleObj>
              </mc:Choice>
              <mc:Fallback>
                <p:oleObj name="Equation" r:id="rId19" imgW="2156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53855" y="5699497"/>
                        <a:ext cx="42068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 name="Object 17"/>
          <p:cNvGraphicFramePr>
            <a:graphicFrameLocks noChangeAspect="1"/>
          </p:cNvGraphicFramePr>
          <p:nvPr>
            <p:extLst>
              <p:ext uri="{D42A27DB-BD31-4B8C-83A1-F6EECF244321}">
                <p14:modId xmlns:p14="http://schemas.microsoft.com/office/powerpoint/2010/main" val="2680721423"/>
              </p:ext>
            </p:extLst>
          </p:nvPr>
        </p:nvGraphicFramePr>
        <p:xfrm>
          <a:off x="518743" y="6080497"/>
          <a:ext cx="1077912" cy="431800"/>
        </p:xfrm>
        <a:graphic>
          <a:graphicData uri="http://schemas.openxmlformats.org/presentationml/2006/ole">
            <mc:AlternateContent xmlns:mc="http://schemas.openxmlformats.org/markup-compatibility/2006">
              <mc:Choice xmlns:v="urn:schemas-microsoft-com:vml" Requires="v">
                <p:oleObj spid="_x0000_s252651" name="Equation" r:id="rId21" imgW="507960" imgH="215640" progId="Equation.3">
                  <p:embed/>
                </p:oleObj>
              </mc:Choice>
              <mc:Fallback>
                <p:oleObj name="Equation" r:id="rId21" imgW="50796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8743" y="6080497"/>
                        <a:ext cx="1077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7" name="Object 18"/>
          <p:cNvGraphicFramePr>
            <a:graphicFrameLocks noChangeAspect="1"/>
          </p:cNvGraphicFramePr>
          <p:nvPr>
            <p:extLst>
              <p:ext uri="{D42A27DB-BD31-4B8C-83A1-F6EECF244321}">
                <p14:modId xmlns:p14="http://schemas.microsoft.com/office/powerpoint/2010/main" val="446281249"/>
              </p:ext>
            </p:extLst>
          </p:nvPr>
        </p:nvGraphicFramePr>
        <p:xfrm>
          <a:off x="1647455" y="6080497"/>
          <a:ext cx="1311275" cy="465138"/>
        </p:xfrm>
        <a:graphic>
          <a:graphicData uri="http://schemas.openxmlformats.org/presentationml/2006/ole">
            <mc:AlternateContent xmlns:mc="http://schemas.openxmlformats.org/markup-compatibility/2006">
              <mc:Choice xmlns:v="urn:schemas-microsoft-com:vml" Requires="v">
                <p:oleObj spid="_x0000_s252652" name="Equation" r:id="rId23" imgW="672840" imgH="253800" progId="Equation.3">
                  <p:embed/>
                </p:oleObj>
              </mc:Choice>
              <mc:Fallback>
                <p:oleObj name="Equation" r:id="rId23" imgW="672840" imgH="2538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47455" y="6080497"/>
                        <a:ext cx="1311275"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 name="Object 19"/>
          <p:cNvGraphicFramePr>
            <a:graphicFrameLocks noChangeAspect="1"/>
          </p:cNvGraphicFramePr>
          <p:nvPr>
            <p:extLst>
              <p:ext uri="{D42A27DB-BD31-4B8C-83A1-F6EECF244321}">
                <p14:modId xmlns:p14="http://schemas.microsoft.com/office/powerpoint/2010/main" val="2282087757"/>
              </p:ext>
            </p:extLst>
          </p:nvPr>
        </p:nvGraphicFramePr>
        <p:xfrm>
          <a:off x="3990605" y="5242297"/>
          <a:ext cx="2184400" cy="419100"/>
        </p:xfrm>
        <a:graphic>
          <a:graphicData uri="http://schemas.openxmlformats.org/presentationml/2006/ole">
            <mc:AlternateContent xmlns:mc="http://schemas.openxmlformats.org/markup-compatibility/2006">
              <mc:Choice xmlns:v="urn:schemas-microsoft-com:vml" Requires="v">
                <p:oleObj spid="_x0000_s252653" name="Equation" r:id="rId25" imgW="1231560" imgH="228600" progId="Equation.3">
                  <p:embed/>
                </p:oleObj>
              </mc:Choice>
              <mc:Fallback>
                <p:oleObj name="Equation" r:id="rId25" imgW="123156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90605" y="5242297"/>
                        <a:ext cx="2184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 name="Freeform 20"/>
          <p:cNvSpPr>
            <a:spLocks/>
          </p:cNvSpPr>
          <p:nvPr/>
        </p:nvSpPr>
        <p:spPr bwMode="auto">
          <a:xfrm>
            <a:off x="4873255" y="5699497"/>
            <a:ext cx="776288" cy="74613"/>
          </a:xfrm>
          <a:custGeom>
            <a:avLst/>
            <a:gdLst>
              <a:gd name="T0" fmla="*/ 0 w 480"/>
              <a:gd name="T1" fmla="*/ 2147483647 h 96"/>
              <a:gd name="T2" fmla="*/ 2147483647 w 480"/>
              <a:gd name="T3" fmla="*/ 0 h 96"/>
              <a:gd name="T4" fmla="*/ 2147483647 w 480"/>
              <a:gd name="T5" fmla="*/ 2147483647 h 96"/>
              <a:gd name="T6" fmla="*/ 2147483647 w 480"/>
              <a:gd name="T7" fmla="*/ 0 h 96"/>
              <a:gd name="T8" fmla="*/ 2147483647 w 480"/>
              <a:gd name="T9" fmla="*/ 2147483647 h 96"/>
              <a:gd name="T10" fmla="*/ 2147483647 w 480"/>
              <a:gd name="T11" fmla="*/ 0 h 96"/>
              <a:gd name="T12" fmla="*/ 2147483647 w 480"/>
              <a:gd name="T13" fmla="*/ 2147483647 h 96"/>
              <a:gd name="T14" fmla="*/ 2147483647 w 480"/>
              <a:gd name="T15" fmla="*/ 0 h 96"/>
              <a:gd name="T16" fmla="*/ 2147483647 w 480"/>
              <a:gd name="T17" fmla="*/ 2147483647 h 96"/>
              <a:gd name="T18" fmla="*/ 2147483647 w 480"/>
              <a:gd name="T19" fmla="*/ 0 h 96"/>
              <a:gd name="T20" fmla="*/ 2147483647 w 480"/>
              <a:gd name="T21" fmla="*/ 2147483647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0"/>
              <a:gd name="T34" fmla="*/ 0 h 96"/>
              <a:gd name="T35" fmla="*/ 480 w 480"/>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0"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72" y="80"/>
                  <a:pt x="480"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0" name="Text Box 22"/>
          <p:cNvSpPr txBox="1">
            <a:spLocks noChangeArrowheads="1"/>
          </p:cNvSpPr>
          <p:nvPr/>
        </p:nvSpPr>
        <p:spPr bwMode="auto">
          <a:xfrm>
            <a:off x="5025655" y="5775697"/>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r>
              <a:rPr kumimoji="1" lang="en-US" altLang="zh-CN" sz="2000" baseline="-25000"/>
              <a:t>1</a:t>
            </a:r>
            <a:endParaRPr kumimoji="1" lang="en-US" altLang="zh-CN" sz="2000"/>
          </a:p>
        </p:txBody>
      </p:sp>
      <p:graphicFrame>
        <p:nvGraphicFramePr>
          <p:cNvPr id="161" name="Object 23"/>
          <p:cNvGraphicFramePr>
            <a:graphicFrameLocks noChangeAspect="1"/>
          </p:cNvGraphicFramePr>
          <p:nvPr>
            <p:extLst>
              <p:ext uri="{D42A27DB-BD31-4B8C-83A1-F6EECF244321}">
                <p14:modId xmlns:p14="http://schemas.microsoft.com/office/powerpoint/2010/main" val="4164654861"/>
              </p:ext>
            </p:extLst>
          </p:nvPr>
        </p:nvGraphicFramePr>
        <p:xfrm>
          <a:off x="3936630" y="6156697"/>
          <a:ext cx="1546225" cy="471488"/>
        </p:xfrm>
        <a:graphic>
          <a:graphicData uri="http://schemas.openxmlformats.org/presentationml/2006/ole">
            <mc:AlternateContent xmlns:mc="http://schemas.openxmlformats.org/markup-compatibility/2006">
              <mc:Choice xmlns:v="urn:schemas-microsoft-com:vml" Requires="v">
                <p:oleObj spid="_x0000_s252654" name="Equation" r:id="rId27" imgW="787320" imgH="228600" progId="Equation.3">
                  <p:embed/>
                </p:oleObj>
              </mc:Choice>
              <mc:Fallback>
                <p:oleObj name="Equation" r:id="rId27" imgW="78732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36630" y="6156697"/>
                        <a:ext cx="1546225"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 name="Object 24"/>
          <p:cNvGraphicFramePr>
            <a:graphicFrameLocks noChangeAspect="1"/>
          </p:cNvGraphicFramePr>
          <p:nvPr>
            <p:extLst>
              <p:ext uri="{D42A27DB-BD31-4B8C-83A1-F6EECF244321}">
                <p14:modId xmlns:p14="http://schemas.microsoft.com/office/powerpoint/2010/main" val="3757018752"/>
              </p:ext>
            </p:extLst>
          </p:nvPr>
        </p:nvGraphicFramePr>
        <p:xfrm>
          <a:off x="5711455" y="6156697"/>
          <a:ext cx="860425" cy="425450"/>
        </p:xfrm>
        <a:graphic>
          <a:graphicData uri="http://schemas.openxmlformats.org/presentationml/2006/ole">
            <mc:AlternateContent xmlns:mc="http://schemas.openxmlformats.org/markup-compatibility/2006">
              <mc:Choice xmlns:v="urn:schemas-microsoft-com:vml" Requires="v">
                <p:oleObj spid="_x0000_s252655" name="Equation" r:id="rId29" imgW="457200" imgH="215640" progId="Equation.3">
                  <p:embed/>
                </p:oleObj>
              </mc:Choice>
              <mc:Fallback>
                <p:oleObj name="Equation" r:id="rId29" imgW="457200" imgH="21564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11455" y="6156697"/>
                        <a:ext cx="86042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 name="Oval 109"/>
          <p:cNvSpPr>
            <a:spLocks noChangeArrowheads="1"/>
          </p:cNvSpPr>
          <p:nvPr/>
        </p:nvSpPr>
        <p:spPr bwMode="auto">
          <a:xfrm>
            <a:off x="529855" y="4861297"/>
            <a:ext cx="304800" cy="3048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4" name="Oval 110"/>
          <p:cNvSpPr>
            <a:spLocks noChangeArrowheads="1"/>
          </p:cNvSpPr>
          <p:nvPr/>
        </p:nvSpPr>
        <p:spPr bwMode="auto">
          <a:xfrm>
            <a:off x="1520455" y="4861297"/>
            <a:ext cx="304800" cy="3048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5" name="Oval 111"/>
          <p:cNvSpPr>
            <a:spLocks noChangeArrowheads="1"/>
          </p:cNvSpPr>
          <p:nvPr/>
        </p:nvSpPr>
        <p:spPr bwMode="auto">
          <a:xfrm>
            <a:off x="2434855" y="4861297"/>
            <a:ext cx="304800" cy="3048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6" name="Text Box 233"/>
          <p:cNvSpPr txBox="1">
            <a:spLocks noChangeArrowheads="1"/>
          </p:cNvSpPr>
          <p:nvPr/>
        </p:nvSpPr>
        <p:spPr bwMode="auto">
          <a:xfrm>
            <a:off x="263154" y="4146477"/>
            <a:ext cx="376880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3</a:t>
            </a:r>
            <a:r>
              <a:rPr kumimoji="1" lang="zh-CN" altLang="en-US" sz="2000" dirty="0">
                <a:solidFill>
                  <a:srgbClr val="FF3300"/>
                </a:solidFill>
              </a:rPr>
              <a:t>、列出驱动</a:t>
            </a:r>
            <a:r>
              <a:rPr kumimoji="1" lang="en-US" altLang="zh-CN" sz="2000" dirty="0">
                <a:solidFill>
                  <a:srgbClr val="FF3300"/>
                </a:solidFill>
              </a:rPr>
              <a:t>/</a:t>
            </a:r>
            <a:r>
              <a:rPr kumimoji="1" lang="zh-CN" altLang="en-US" sz="2000" dirty="0">
                <a:solidFill>
                  <a:srgbClr val="FF3300"/>
                </a:solidFill>
              </a:rPr>
              <a:t>激励方程</a:t>
            </a:r>
          </a:p>
        </p:txBody>
      </p:sp>
      <p:grpSp>
        <p:nvGrpSpPr>
          <p:cNvPr id="88" name="Group 107"/>
          <p:cNvGrpSpPr>
            <a:grpSpLocks/>
          </p:cNvGrpSpPr>
          <p:nvPr/>
        </p:nvGrpSpPr>
        <p:grpSpPr bwMode="auto">
          <a:xfrm>
            <a:off x="2541218" y="1173184"/>
            <a:ext cx="6748463" cy="3071812"/>
            <a:chOff x="432" y="1899"/>
            <a:chExt cx="4251" cy="1935"/>
          </a:xfrm>
        </p:grpSpPr>
        <p:sp>
          <p:nvSpPr>
            <p:cNvPr id="90" name="Text Box 26"/>
            <p:cNvSpPr txBox="1">
              <a:spLocks noChangeArrowheads="1"/>
            </p:cNvSpPr>
            <p:nvPr/>
          </p:nvSpPr>
          <p:spPr bwMode="auto">
            <a:xfrm>
              <a:off x="3072" y="292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91" name="Rectangle 27"/>
            <p:cNvSpPr>
              <a:spLocks noChangeArrowheads="1"/>
            </p:cNvSpPr>
            <p:nvPr/>
          </p:nvSpPr>
          <p:spPr bwMode="auto">
            <a:xfrm>
              <a:off x="1696" y="2672"/>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2" name="Rectangle 28"/>
            <p:cNvSpPr>
              <a:spLocks noChangeArrowheads="1"/>
            </p:cNvSpPr>
            <p:nvPr/>
          </p:nvSpPr>
          <p:spPr bwMode="auto">
            <a:xfrm>
              <a:off x="2962" y="267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3" name="Line 29"/>
            <p:cNvSpPr>
              <a:spLocks noChangeShapeType="1"/>
            </p:cNvSpPr>
            <p:nvPr/>
          </p:nvSpPr>
          <p:spPr bwMode="auto">
            <a:xfrm flipV="1">
              <a:off x="468" y="2236"/>
              <a:ext cx="157"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4" name="Line 30"/>
            <p:cNvSpPr>
              <a:spLocks noChangeShapeType="1"/>
            </p:cNvSpPr>
            <p:nvPr/>
          </p:nvSpPr>
          <p:spPr bwMode="auto">
            <a:xfrm flipV="1">
              <a:off x="1359" y="2344"/>
              <a:ext cx="230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5" name="Line 31"/>
            <p:cNvSpPr>
              <a:spLocks noChangeShapeType="1"/>
            </p:cNvSpPr>
            <p:nvPr/>
          </p:nvSpPr>
          <p:spPr bwMode="auto">
            <a:xfrm flipH="1">
              <a:off x="2410" y="1974"/>
              <a:ext cx="4" cy="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6" name="Oval 33"/>
            <p:cNvSpPr>
              <a:spLocks noChangeArrowheads="1"/>
            </p:cNvSpPr>
            <p:nvPr/>
          </p:nvSpPr>
          <p:spPr bwMode="auto">
            <a:xfrm>
              <a:off x="1638" y="3218"/>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7" name="Oval 34"/>
            <p:cNvSpPr>
              <a:spLocks noChangeArrowheads="1"/>
            </p:cNvSpPr>
            <p:nvPr/>
          </p:nvSpPr>
          <p:spPr bwMode="auto">
            <a:xfrm>
              <a:off x="2893" y="321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8" name="Line 35"/>
            <p:cNvSpPr>
              <a:spLocks noChangeShapeType="1"/>
            </p:cNvSpPr>
            <p:nvPr/>
          </p:nvSpPr>
          <p:spPr bwMode="auto">
            <a:xfrm>
              <a:off x="1535" y="2787"/>
              <a:ext cx="17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 name="Text Box 36"/>
            <p:cNvSpPr txBox="1">
              <a:spLocks noChangeArrowheads="1"/>
            </p:cNvSpPr>
            <p:nvPr/>
          </p:nvSpPr>
          <p:spPr bwMode="auto">
            <a:xfrm>
              <a:off x="1728" y="292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100" name="Text Box 37"/>
            <p:cNvSpPr txBox="1">
              <a:spLocks noChangeArrowheads="1"/>
            </p:cNvSpPr>
            <p:nvPr/>
          </p:nvSpPr>
          <p:spPr bwMode="auto">
            <a:xfrm>
              <a:off x="4251" y="3367"/>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101" name="Text Box 38"/>
            <p:cNvSpPr txBox="1">
              <a:spLocks noChangeArrowheads="1"/>
            </p:cNvSpPr>
            <p:nvPr/>
          </p:nvSpPr>
          <p:spPr bwMode="auto">
            <a:xfrm>
              <a:off x="2640" y="2544"/>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p>
          </p:txBody>
        </p:sp>
        <p:sp>
          <p:nvSpPr>
            <p:cNvPr id="102" name="Text Box 39"/>
            <p:cNvSpPr txBox="1">
              <a:spLocks noChangeArrowheads="1"/>
            </p:cNvSpPr>
            <p:nvPr/>
          </p:nvSpPr>
          <p:spPr bwMode="auto">
            <a:xfrm>
              <a:off x="1918" y="2709"/>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103" name="Text Box 40"/>
            <p:cNvSpPr txBox="1">
              <a:spLocks noChangeArrowheads="1"/>
            </p:cNvSpPr>
            <p:nvPr/>
          </p:nvSpPr>
          <p:spPr bwMode="auto">
            <a:xfrm>
              <a:off x="1248" y="2688"/>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p>
          </p:txBody>
        </p:sp>
        <p:sp>
          <p:nvSpPr>
            <p:cNvPr id="104" name="AutoShape 41"/>
            <p:cNvSpPr>
              <a:spLocks noChangeArrowheads="1"/>
            </p:cNvSpPr>
            <p:nvPr/>
          </p:nvSpPr>
          <p:spPr bwMode="auto">
            <a:xfrm rot="16200000" flipH="1">
              <a:off x="3341" y="3027"/>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05" name="Line 42"/>
            <p:cNvSpPr>
              <a:spLocks noChangeShapeType="1"/>
            </p:cNvSpPr>
            <p:nvPr/>
          </p:nvSpPr>
          <p:spPr bwMode="auto">
            <a:xfrm flipH="1" flipV="1">
              <a:off x="3490" y="3081"/>
              <a:ext cx="139"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6" name="Line 43"/>
            <p:cNvSpPr>
              <a:spLocks noChangeShapeType="1"/>
            </p:cNvSpPr>
            <p:nvPr/>
          </p:nvSpPr>
          <p:spPr bwMode="auto">
            <a:xfrm flipH="1">
              <a:off x="3630" y="3084"/>
              <a:ext cx="0" cy="5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7" name="AutoShape 44"/>
            <p:cNvSpPr>
              <a:spLocks noChangeArrowheads="1"/>
            </p:cNvSpPr>
            <p:nvPr/>
          </p:nvSpPr>
          <p:spPr bwMode="auto">
            <a:xfrm rot="16200000" flipH="1">
              <a:off x="2075" y="3033"/>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08" name="Line 45"/>
            <p:cNvSpPr>
              <a:spLocks noChangeShapeType="1"/>
            </p:cNvSpPr>
            <p:nvPr/>
          </p:nvSpPr>
          <p:spPr bwMode="auto">
            <a:xfrm flipH="1">
              <a:off x="2239" y="3081"/>
              <a:ext cx="9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9" name="Line 46"/>
            <p:cNvSpPr>
              <a:spLocks noChangeShapeType="1"/>
            </p:cNvSpPr>
            <p:nvPr/>
          </p:nvSpPr>
          <p:spPr bwMode="auto">
            <a:xfrm>
              <a:off x="2332" y="3092"/>
              <a:ext cx="4" cy="5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0" name="Line 47"/>
            <p:cNvSpPr>
              <a:spLocks noChangeShapeType="1"/>
            </p:cNvSpPr>
            <p:nvPr/>
          </p:nvSpPr>
          <p:spPr bwMode="auto">
            <a:xfrm flipV="1">
              <a:off x="2338" y="3593"/>
              <a:ext cx="210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1" name="Oval 48"/>
            <p:cNvSpPr>
              <a:spLocks noChangeArrowheads="1"/>
            </p:cNvSpPr>
            <p:nvPr/>
          </p:nvSpPr>
          <p:spPr bwMode="auto">
            <a:xfrm flipH="1">
              <a:off x="3611" y="3565"/>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12" name="Text Box 49"/>
            <p:cNvSpPr txBox="1">
              <a:spLocks noChangeArrowheads="1"/>
            </p:cNvSpPr>
            <p:nvPr/>
          </p:nvSpPr>
          <p:spPr bwMode="auto">
            <a:xfrm>
              <a:off x="3216" y="27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113" name="Line 52"/>
            <p:cNvSpPr>
              <a:spLocks noChangeShapeType="1"/>
            </p:cNvSpPr>
            <p:nvPr/>
          </p:nvSpPr>
          <p:spPr bwMode="auto">
            <a:xfrm flipH="1">
              <a:off x="2832" y="3406"/>
              <a:ext cx="6" cy="4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4" name="Line 54"/>
            <p:cNvSpPr>
              <a:spLocks noChangeShapeType="1"/>
            </p:cNvSpPr>
            <p:nvPr/>
          </p:nvSpPr>
          <p:spPr bwMode="auto">
            <a:xfrm>
              <a:off x="2182" y="2824"/>
              <a:ext cx="7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5" name="Line 57"/>
            <p:cNvSpPr>
              <a:spLocks noChangeShapeType="1"/>
            </p:cNvSpPr>
            <p:nvPr/>
          </p:nvSpPr>
          <p:spPr bwMode="auto">
            <a:xfrm flipH="1">
              <a:off x="1476" y="3256"/>
              <a:ext cx="0" cy="4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6" name="Line 59"/>
            <p:cNvSpPr>
              <a:spLocks noChangeShapeType="1"/>
            </p:cNvSpPr>
            <p:nvPr/>
          </p:nvSpPr>
          <p:spPr bwMode="auto">
            <a:xfrm flipH="1">
              <a:off x="1374" y="1973"/>
              <a:ext cx="1051"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7" name="Line 60"/>
            <p:cNvSpPr>
              <a:spLocks noChangeShapeType="1"/>
            </p:cNvSpPr>
            <p:nvPr/>
          </p:nvSpPr>
          <p:spPr bwMode="auto">
            <a:xfrm flipH="1" flipV="1">
              <a:off x="1378" y="2485"/>
              <a:ext cx="155"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8" name="Line 61"/>
            <p:cNvSpPr>
              <a:spLocks noChangeShapeType="1"/>
            </p:cNvSpPr>
            <p:nvPr/>
          </p:nvSpPr>
          <p:spPr bwMode="auto">
            <a:xfrm flipH="1" flipV="1">
              <a:off x="863" y="2411"/>
              <a:ext cx="285"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9" name="Text Box 62"/>
            <p:cNvSpPr txBox="1">
              <a:spLocks noChangeArrowheads="1"/>
            </p:cNvSpPr>
            <p:nvPr/>
          </p:nvSpPr>
          <p:spPr bwMode="auto">
            <a:xfrm>
              <a:off x="432" y="1927"/>
              <a:ext cx="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Z</a:t>
              </a:r>
            </a:p>
          </p:txBody>
        </p:sp>
        <p:sp>
          <p:nvSpPr>
            <p:cNvPr id="120" name="Text Box 63"/>
            <p:cNvSpPr txBox="1">
              <a:spLocks noChangeArrowheads="1"/>
            </p:cNvSpPr>
            <p:nvPr/>
          </p:nvSpPr>
          <p:spPr bwMode="auto">
            <a:xfrm>
              <a:off x="4224" y="254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p>
          </p:txBody>
        </p:sp>
        <p:sp>
          <p:nvSpPr>
            <p:cNvPr id="121" name="Oval 64"/>
            <p:cNvSpPr>
              <a:spLocks noChangeArrowheads="1"/>
            </p:cNvSpPr>
            <p:nvPr/>
          </p:nvSpPr>
          <p:spPr bwMode="auto">
            <a:xfrm>
              <a:off x="4057" y="2649"/>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22" name="Oval 65"/>
            <p:cNvSpPr>
              <a:spLocks noChangeArrowheads="1"/>
            </p:cNvSpPr>
            <p:nvPr/>
          </p:nvSpPr>
          <p:spPr bwMode="auto">
            <a:xfrm>
              <a:off x="1510" y="2465"/>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23" name="Oval 66"/>
            <p:cNvSpPr>
              <a:spLocks noChangeArrowheads="1"/>
            </p:cNvSpPr>
            <p:nvPr/>
          </p:nvSpPr>
          <p:spPr bwMode="auto">
            <a:xfrm>
              <a:off x="2389" y="280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24" name="Text Box 67"/>
            <p:cNvSpPr txBox="1">
              <a:spLocks noChangeArrowheads="1"/>
            </p:cNvSpPr>
            <p:nvPr/>
          </p:nvSpPr>
          <p:spPr bwMode="auto">
            <a:xfrm>
              <a:off x="1936" y="316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125" name="Text Box 68"/>
            <p:cNvSpPr txBox="1">
              <a:spLocks noChangeArrowheads="1"/>
            </p:cNvSpPr>
            <p:nvPr/>
          </p:nvSpPr>
          <p:spPr bwMode="auto">
            <a:xfrm>
              <a:off x="3216" y="316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126" name="Line 69"/>
            <p:cNvSpPr>
              <a:spLocks noChangeShapeType="1"/>
            </p:cNvSpPr>
            <p:nvPr/>
          </p:nvSpPr>
          <p:spPr bwMode="auto">
            <a:xfrm>
              <a:off x="3822" y="2843"/>
              <a:ext cx="203"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7" name="AutoShape 70"/>
            <p:cNvSpPr>
              <a:spLocks noChangeArrowheads="1"/>
            </p:cNvSpPr>
            <p:nvPr/>
          </p:nvSpPr>
          <p:spPr bwMode="auto">
            <a:xfrm rot="-5400000">
              <a:off x="3747" y="2256"/>
              <a:ext cx="192" cy="192"/>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8" name="Oval 71"/>
            <p:cNvSpPr>
              <a:spLocks noChangeArrowheads="1"/>
            </p:cNvSpPr>
            <p:nvPr/>
          </p:nvSpPr>
          <p:spPr bwMode="auto">
            <a:xfrm>
              <a:off x="3640" y="2304"/>
              <a:ext cx="81" cy="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9" name="Line 72"/>
            <p:cNvSpPr>
              <a:spLocks noChangeShapeType="1"/>
            </p:cNvSpPr>
            <p:nvPr/>
          </p:nvSpPr>
          <p:spPr bwMode="auto">
            <a:xfrm>
              <a:off x="3803" y="2688"/>
              <a:ext cx="3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0" name="Line 73"/>
            <p:cNvSpPr>
              <a:spLocks noChangeShapeType="1"/>
            </p:cNvSpPr>
            <p:nvPr/>
          </p:nvSpPr>
          <p:spPr bwMode="auto">
            <a:xfrm>
              <a:off x="3456" y="2768"/>
              <a:ext cx="16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1" name="Line 76"/>
            <p:cNvSpPr>
              <a:spLocks noChangeShapeType="1"/>
            </p:cNvSpPr>
            <p:nvPr/>
          </p:nvSpPr>
          <p:spPr bwMode="auto">
            <a:xfrm flipV="1">
              <a:off x="2836" y="3812"/>
              <a:ext cx="1251"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2" name="Line 77"/>
            <p:cNvSpPr>
              <a:spLocks noChangeShapeType="1"/>
            </p:cNvSpPr>
            <p:nvPr/>
          </p:nvSpPr>
          <p:spPr bwMode="auto">
            <a:xfrm flipV="1">
              <a:off x="2176" y="3312"/>
              <a:ext cx="2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3" name="Line 79"/>
            <p:cNvSpPr>
              <a:spLocks noChangeShapeType="1"/>
            </p:cNvSpPr>
            <p:nvPr/>
          </p:nvSpPr>
          <p:spPr bwMode="auto">
            <a:xfrm flipV="1">
              <a:off x="1473" y="3696"/>
              <a:ext cx="254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4" name="Line 80"/>
            <p:cNvSpPr>
              <a:spLocks noChangeShapeType="1"/>
            </p:cNvSpPr>
            <p:nvPr/>
          </p:nvSpPr>
          <p:spPr bwMode="auto">
            <a:xfrm flipH="1">
              <a:off x="1474" y="3252"/>
              <a:ext cx="174"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5" name="Line 81"/>
            <p:cNvSpPr>
              <a:spLocks noChangeShapeType="1"/>
            </p:cNvSpPr>
            <p:nvPr/>
          </p:nvSpPr>
          <p:spPr bwMode="auto">
            <a:xfrm flipH="1">
              <a:off x="1532" y="2123"/>
              <a:ext cx="4" cy="6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6" name="Line 82"/>
            <p:cNvSpPr>
              <a:spLocks noChangeShapeType="1"/>
            </p:cNvSpPr>
            <p:nvPr/>
          </p:nvSpPr>
          <p:spPr bwMode="auto">
            <a:xfrm flipH="1">
              <a:off x="2745" y="3234"/>
              <a:ext cx="155"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7" name="Line 83"/>
            <p:cNvSpPr>
              <a:spLocks noChangeShapeType="1"/>
            </p:cNvSpPr>
            <p:nvPr/>
          </p:nvSpPr>
          <p:spPr bwMode="auto">
            <a:xfrm>
              <a:off x="4015" y="2846"/>
              <a:ext cx="3" cy="8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8" name="Oval 84"/>
            <p:cNvSpPr>
              <a:spLocks noChangeArrowheads="1"/>
            </p:cNvSpPr>
            <p:nvPr/>
          </p:nvSpPr>
          <p:spPr bwMode="auto">
            <a:xfrm>
              <a:off x="3447" y="3053"/>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39" name="Oval 85"/>
            <p:cNvSpPr>
              <a:spLocks noChangeArrowheads="1"/>
            </p:cNvSpPr>
            <p:nvPr/>
          </p:nvSpPr>
          <p:spPr bwMode="auto">
            <a:xfrm>
              <a:off x="2185" y="3044"/>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nvGrpSpPr>
            <p:cNvPr id="140" name="Group 86"/>
            <p:cNvGrpSpPr>
              <a:grpSpLocks/>
            </p:cNvGrpSpPr>
            <p:nvPr/>
          </p:nvGrpSpPr>
          <p:grpSpPr bwMode="auto">
            <a:xfrm flipH="1">
              <a:off x="3600" y="2592"/>
              <a:ext cx="240" cy="337"/>
              <a:chOff x="4656" y="3263"/>
              <a:chExt cx="296" cy="457"/>
            </a:xfrm>
          </p:grpSpPr>
          <p:sp>
            <p:nvSpPr>
              <p:cNvPr id="182" name="Freeform 87"/>
              <p:cNvSpPr>
                <a:spLocks/>
              </p:cNvSpPr>
              <p:nvPr/>
            </p:nvSpPr>
            <p:spPr bwMode="auto">
              <a:xfrm>
                <a:off x="4664" y="3263"/>
                <a:ext cx="59" cy="449"/>
              </a:xfrm>
              <a:custGeom>
                <a:avLst/>
                <a:gdLst>
                  <a:gd name="T0" fmla="*/ 1 w 85"/>
                  <a:gd name="T1" fmla="*/ 0 h 306"/>
                  <a:gd name="T2" fmla="*/ 1 w 85"/>
                  <a:gd name="T3" fmla="*/ 5934 h 306"/>
                  <a:gd name="T4" fmla="*/ 1 w 85"/>
                  <a:gd name="T5" fmla="*/ 15226 h 306"/>
                  <a:gd name="T6" fmla="*/ 0 w 85"/>
                  <a:gd name="T7" fmla="*/ 20782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83" name="Freeform 88"/>
              <p:cNvSpPr>
                <a:spLocks/>
              </p:cNvSpPr>
              <p:nvPr/>
            </p:nvSpPr>
            <p:spPr bwMode="auto">
              <a:xfrm>
                <a:off x="4666" y="3506"/>
                <a:ext cx="286" cy="214"/>
              </a:xfrm>
              <a:custGeom>
                <a:avLst/>
                <a:gdLst>
                  <a:gd name="T0" fmla="*/ 0 w 384"/>
                  <a:gd name="T1" fmla="*/ 632 h 192"/>
                  <a:gd name="T2" fmla="*/ 7 w 384"/>
                  <a:gd name="T3" fmla="*/ 486 h 192"/>
                  <a:gd name="T4" fmla="*/ 12 w 384"/>
                  <a:gd name="T5" fmla="*/ 280 h 192"/>
                  <a:gd name="T6" fmla="*/ 15 w 384"/>
                  <a:gd name="T7" fmla="*/ 0 h 192"/>
                  <a:gd name="T8" fmla="*/ 0 60000 65536"/>
                  <a:gd name="T9" fmla="*/ 0 60000 65536"/>
                  <a:gd name="T10" fmla="*/ 0 60000 65536"/>
                  <a:gd name="T11" fmla="*/ 0 60000 65536"/>
                  <a:gd name="T12" fmla="*/ 0 w 384"/>
                  <a:gd name="T13" fmla="*/ 0 h 192"/>
                  <a:gd name="T14" fmla="*/ 384 w 384"/>
                  <a:gd name="T15" fmla="*/ 192 h 192"/>
                </a:gdLst>
                <a:ahLst/>
                <a:cxnLst>
                  <a:cxn ang="T8">
                    <a:pos x="T0" y="T1"/>
                  </a:cxn>
                  <a:cxn ang="T9">
                    <a:pos x="T2" y="T3"/>
                  </a:cxn>
                  <a:cxn ang="T10">
                    <a:pos x="T4" y="T5"/>
                  </a:cxn>
                  <a:cxn ang="T11">
                    <a:pos x="T6" y="T7"/>
                  </a:cxn>
                </a:cxnLst>
                <a:rect l="T12" t="T13" r="T14" b="T15"/>
                <a:pathLst>
                  <a:path w="384" h="192">
                    <a:moveTo>
                      <a:pt x="0" y="192"/>
                    </a:moveTo>
                    <a:cubicBezTo>
                      <a:pt x="28" y="185"/>
                      <a:pt x="119" y="166"/>
                      <a:pt x="168" y="148"/>
                    </a:cubicBezTo>
                    <a:cubicBezTo>
                      <a:pt x="217" y="130"/>
                      <a:pt x="260" y="109"/>
                      <a:pt x="296" y="84"/>
                    </a:cubicBezTo>
                    <a:cubicBezTo>
                      <a:pt x="332" y="59"/>
                      <a:pt x="366" y="18"/>
                      <a:pt x="384" y="0"/>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84" name="Freeform 89"/>
              <p:cNvSpPr>
                <a:spLocks/>
              </p:cNvSpPr>
              <p:nvPr/>
            </p:nvSpPr>
            <p:spPr bwMode="auto">
              <a:xfrm>
                <a:off x="4656" y="3264"/>
                <a:ext cx="286" cy="243"/>
              </a:xfrm>
              <a:custGeom>
                <a:avLst/>
                <a:gdLst>
                  <a:gd name="T0" fmla="*/ 0 w 240"/>
                  <a:gd name="T1" fmla="*/ 0 h 96"/>
                  <a:gd name="T2" fmla="*/ 1318 w 240"/>
                  <a:gd name="T3" fmla="*/ 1317543 h 96"/>
                  <a:gd name="T4" fmla="*/ 1653 w 240"/>
                  <a:gd name="T5" fmla="*/ 2624040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cubicBezTo>
                      <a:pt x="76" y="16"/>
                      <a:pt x="152" y="32"/>
                      <a:pt x="192" y="48"/>
                    </a:cubicBezTo>
                    <a:cubicBezTo>
                      <a:pt x="232" y="64"/>
                      <a:pt x="232" y="88"/>
                      <a:pt x="240" y="96"/>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sp>
          <p:nvSpPr>
            <p:cNvPr id="145" name="Line 91"/>
            <p:cNvSpPr>
              <a:spLocks noChangeShapeType="1"/>
            </p:cNvSpPr>
            <p:nvPr/>
          </p:nvSpPr>
          <p:spPr bwMode="auto">
            <a:xfrm flipH="1">
              <a:off x="3949" y="2352"/>
              <a:ext cx="134"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 name="Line 92"/>
            <p:cNvSpPr>
              <a:spLocks noChangeShapeType="1"/>
            </p:cNvSpPr>
            <p:nvPr/>
          </p:nvSpPr>
          <p:spPr bwMode="auto">
            <a:xfrm flipH="1">
              <a:off x="4080" y="2352"/>
              <a:ext cx="0" cy="14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67" name="Group 94"/>
            <p:cNvGrpSpPr>
              <a:grpSpLocks/>
            </p:cNvGrpSpPr>
            <p:nvPr/>
          </p:nvGrpSpPr>
          <p:grpSpPr bwMode="auto">
            <a:xfrm>
              <a:off x="2457" y="3187"/>
              <a:ext cx="288" cy="283"/>
              <a:chOff x="729" y="3113"/>
              <a:chExt cx="288" cy="283"/>
            </a:xfrm>
          </p:grpSpPr>
          <p:sp>
            <p:nvSpPr>
              <p:cNvPr id="178" name="AutoShape 56"/>
              <p:cNvSpPr>
                <a:spLocks noChangeArrowheads="1"/>
              </p:cNvSpPr>
              <p:nvPr/>
            </p:nvSpPr>
            <p:spPr bwMode="auto">
              <a:xfrm flipH="1">
                <a:off x="788" y="3113"/>
                <a:ext cx="229" cy="283"/>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79" name="Oval 93"/>
              <p:cNvSpPr>
                <a:spLocks noChangeArrowheads="1"/>
              </p:cNvSpPr>
              <p:nvPr/>
            </p:nvSpPr>
            <p:spPr bwMode="auto">
              <a:xfrm>
                <a:off x="729"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sp>
          <p:nvSpPr>
            <p:cNvPr id="168" name="Line 95"/>
            <p:cNvSpPr>
              <a:spLocks noChangeShapeType="1"/>
            </p:cNvSpPr>
            <p:nvPr/>
          </p:nvSpPr>
          <p:spPr bwMode="auto">
            <a:xfrm>
              <a:off x="2736" y="3408"/>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9" name="AutoShape 98"/>
            <p:cNvSpPr>
              <a:spLocks noChangeArrowheads="1"/>
            </p:cNvSpPr>
            <p:nvPr/>
          </p:nvSpPr>
          <p:spPr bwMode="auto">
            <a:xfrm flipH="1">
              <a:off x="1135" y="2272"/>
              <a:ext cx="229" cy="283"/>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70" name="AutoShape 100"/>
            <p:cNvSpPr>
              <a:spLocks noChangeArrowheads="1"/>
            </p:cNvSpPr>
            <p:nvPr/>
          </p:nvSpPr>
          <p:spPr bwMode="auto">
            <a:xfrm flipH="1">
              <a:off x="1131" y="1899"/>
              <a:ext cx="229" cy="283"/>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71" name="Line 101"/>
            <p:cNvSpPr>
              <a:spLocks noChangeShapeType="1"/>
            </p:cNvSpPr>
            <p:nvPr/>
          </p:nvSpPr>
          <p:spPr bwMode="auto">
            <a:xfrm flipH="1">
              <a:off x="1380" y="2126"/>
              <a:ext cx="155"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2" name="Line 102"/>
            <p:cNvSpPr>
              <a:spLocks noChangeShapeType="1"/>
            </p:cNvSpPr>
            <p:nvPr/>
          </p:nvSpPr>
          <p:spPr bwMode="auto">
            <a:xfrm flipH="1">
              <a:off x="864" y="2016"/>
              <a:ext cx="25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73" name="Group 103"/>
            <p:cNvGrpSpPr>
              <a:grpSpLocks/>
            </p:cNvGrpSpPr>
            <p:nvPr/>
          </p:nvGrpSpPr>
          <p:grpSpPr bwMode="auto">
            <a:xfrm flipH="1">
              <a:off x="624" y="1920"/>
              <a:ext cx="240" cy="577"/>
              <a:chOff x="4656" y="3263"/>
              <a:chExt cx="296" cy="457"/>
            </a:xfrm>
          </p:grpSpPr>
          <p:sp>
            <p:nvSpPr>
              <p:cNvPr id="174" name="Freeform 104"/>
              <p:cNvSpPr>
                <a:spLocks/>
              </p:cNvSpPr>
              <p:nvPr/>
            </p:nvSpPr>
            <p:spPr bwMode="auto">
              <a:xfrm>
                <a:off x="4664" y="3263"/>
                <a:ext cx="59" cy="449"/>
              </a:xfrm>
              <a:custGeom>
                <a:avLst/>
                <a:gdLst>
                  <a:gd name="T0" fmla="*/ 1 w 85"/>
                  <a:gd name="T1" fmla="*/ 0 h 306"/>
                  <a:gd name="T2" fmla="*/ 1 w 85"/>
                  <a:gd name="T3" fmla="*/ 5934 h 306"/>
                  <a:gd name="T4" fmla="*/ 1 w 85"/>
                  <a:gd name="T5" fmla="*/ 15226 h 306"/>
                  <a:gd name="T6" fmla="*/ 0 w 85"/>
                  <a:gd name="T7" fmla="*/ 20782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75" name="Freeform 105"/>
              <p:cNvSpPr>
                <a:spLocks/>
              </p:cNvSpPr>
              <p:nvPr/>
            </p:nvSpPr>
            <p:spPr bwMode="auto">
              <a:xfrm>
                <a:off x="4666" y="3506"/>
                <a:ext cx="286" cy="214"/>
              </a:xfrm>
              <a:custGeom>
                <a:avLst/>
                <a:gdLst>
                  <a:gd name="T0" fmla="*/ 0 w 384"/>
                  <a:gd name="T1" fmla="*/ 632 h 192"/>
                  <a:gd name="T2" fmla="*/ 7 w 384"/>
                  <a:gd name="T3" fmla="*/ 486 h 192"/>
                  <a:gd name="T4" fmla="*/ 12 w 384"/>
                  <a:gd name="T5" fmla="*/ 280 h 192"/>
                  <a:gd name="T6" fmla="*/ 15 w 384"/>
                  <a:gd name="T7" fmla="*/ 0 h 192"/>
                  <a:gd name="T8" fmla="*/ 0 60000 65536"/>
                  <a:gd name="T9" fmla="*/ 0 60000 65536"/>
                  <a:gd name="T10" fmla="*/ 0 60000 65536"/>
                  <a:gd name="T11" fmla="*/ 0 60000 65536"/>
                  <a:gd name="T12" fmla="*/ 0 w 384"/>
                  <a:gd name="T13" fmla="*/ 0 h 192"/>
                  <a:gd name="T14" fmla="*/ 384 w 384"/>
                  <a:gd name="T15" fmla="*/ 192 h 192"/>
                </a:gdLst>
                <a:ahLst/>
                <a:cxnLst>
                  <a:cxn ang="T8">
                    <a:pos x="T0" y="T1"/>
                  </a:cxn>
                  <a:cxn ang="T9">
                    <a:pos x="T2" y="T3"/>
                  </a:cxn>
                  <a:cxn ang="T10">
                    <a:pos x="T4" y="T5"/>
                  </a:cxn>
                  <a:cxn ang="T11">
                    <a:pos x="T6" y="T7"/>
                  </a:cxn>
                </a:cxnLst>
                <a:rect l="T12" t="T13" r="T14" b="T15"/>
                <a:pathLst>
                  <a:path w="384" h="192">
                    <a:moveTo>
                      <a:pt x="0" y="192"/>
                    </a:moveTo>
                    <a:cubicBezTo>
                      <a:pt x="28" y="185"/>
                      <a:pt x="119" y="166"/>
                      <a:pt x="168" y="148"/>
                    </a:cubicBezTo>
                    <a:cubicBezTo>
                      <a:pt x="217" y="130"/>
                      <a:pt x="260" y="109"/>
                      <a:pt x="296" y="84"/>
                    </a:cubicBezTo>
                    <a:cubicBezTo>
                      <a:pt x="332" y="59"/>
                      <a:pt x="366" y="18"/>
                      <a:pt x="384" y="0"/>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76" name="Freeform 106"/>
              <p:cNvSpPr>
                <a:spLocks/>
              </p:cNvSpPr>
              <p:nvPr/>
            </p:nvSpPr>
            <p:spPr bwMode="auto">
              <a:xfrm>
                <a:off x="4656" y="3264"/>
                <a:ext cx="286" cy="243"/>
              </a:xfrm>
              <a:custGeom>
                <a:avLst/>
                <a:gdLst>
                  <a:gd name="T0" fmla="*/ 0 w 240"/>
                  <a:gd name="T1" fmla="*/ 0 h 96"/>
                  <a:gd name="T2" fmla="*/ 1318 w 240"/>
                  <a:gd name="T3" fmla="*/ 1317543 h 96"/>
                  <a:gd name="T4" fmla="*/ 1653 w 240"/>
                  <a:gd name="T5" fmla="*/ 2624040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cubicBezTo>
                      <a:pt x="76" y="16"/>
                      <a:pt x="152" y="32"/>
                      <a:pt x="192" y="48"/>
                    </a:cubicBezTo>
                    <a:cubicBezTo>
                      <a:pt x="232" y="64"/>
                      <a:pt x="232" y="88"/>
                      <a:pt x="240" y="96"/>
                    </a:cubicBezTo>
                  </a:path>
                </a:pathLst>
              </a:custGeom>
              <a:noFill/>
              <a:ln w="2857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grpSp>
    </p:spTree>
    <p:extLst>
      <p:ext uri="{BB962C8B-B14F-4D97-AF65-F5344CB8AC3E}">
        <p14:creationId xmlns:p14="http://schemas.microsoft.com/office/powerpoint/2010/main" val="41981417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 Box 16"/>
          <p:cNvSpPr txBox="1">
            <a:spLocks noChangeArrowheads="1"/>
          </p:cNvSpPr>
          <p:nvPr/>
        </p:nvSpPr>
        <p:spPr bwMode="auto">
          <a:xfrm>
            <a:off x="0" y="6396334"/>
            <a:ext cx="9143999" cy="402291"/>
          </a:xfrm>
          <a:prstGeom prst="rect">
            <a:avLst/>
          </a:prstGeom>
          <a:ln/>
          <a:extLst/>
        </p:spPr>
        <p:style>
          <a:lnRef idx="2">
            <a:schemeClr val="accent3"/>
          </a:lnRef>
          <a:fillRef idx="1">
            <a:schemeClr val="lt1"/>
          </a:fillRef>
          <a:effectRef idx="0">
            <a:schemeClr val="accent3"/>
          </a:effectRef>
          <a:fontRef idx="minor">
            <a:schemeClr val="dk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grpSp>
        <p:nvGrpSpPr>
          <p:cNvPr id="216" name="Group 25"/>
          <p:cNvGrpSpPr>
            <a:grpSpLocks/>
          </p:cNvGrpSpPr>
          <p:nvPr/>
        </p:nvGrpSpPr>
        <p:grpSpPr bwMode="auto">
          <a:xfrm>
            <a:off x="1505341" y="1443945"/>
            <a:ext cx="5691188" cy="2628900"/>
            <a:chOff x="850" y="720"/>
            <a:chExt cx="3585" cy="1656"/>
          </a:xfrm>
        </p:grpSpPr>
        <p:pic>
          <p:nvPicPr>
            <p:cNvPr id="259" name="图片 2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 y="720"/>
              <a:ext cx="3571" cy="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0" name="Rectangle 18"/>
            <p:cNvSpPr>
              <a:spLocks noChangeArrowheads="1"/>
            </p:cNvSpPr>
            <p:nvPr/>
          </p:nvSpPr>
          <p:spPr bwMode="auto">
            <a:xfrm>
              <a:off x="850" y="2084"/>
              <a:ext cx="3575" cy="288"/>
            </a:xfrm>
            <a:prstGeom prst="rect">
              <a:avLst/>
            </a:prstGeom>
            <a:solidFill>
              <a:schemeClr val="bg1"/>
            </a:solidFill>
            <a:ln w="19050">
              <a:solidFill>
                <a:schemeClr val="bg1"/>
              </a:solidFill>
              <a:miter lim="800000"/>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217" name="Group 5"/>
          <p:cNvGrpSpPr>
            <a:grpSpLocks/>
          </p:cNvGrpSpPr>
          <p:nvPr/>
        </p:nvGrpSpPr>
        <p:grpSpPr bwMode="auto">
          <a:xfrm>
            <a:off x="2183244" y="1615847"/>
            <a:ext cx="3648840" cy="1958835"/>
            <a:chOff x="2697" y="759"/>
            <a:chExt cx="2176" cy="1065"/>
          </a:xfrm>
        </p:grpSpPr>
        <p:sp>
          <p:nvSpPr>
            <p:cNvPr id="251" name="Line 6"/>
            <p:cNvSpPr>
              <a:spLocks noChangeShapeType="1"/>
            </p:cNvSpPr>
            <p:nvPr/>
          </p:nvSpPr>
          <p:spPr bwMode="auto">
            <a:xfrm>
              <a:off x="2697" y="768"/>
              <a:ext cx="0" cy="1008"/>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2" name="Line 7"/>
            <p:cNvSpPr>
              <a:spLocks noChangeShapeType="1"/>
            </p:cNvSpPr>
            <p:nvPr/>
          </p:nvSpPr>
          <p:spPr bwMode="auto">
            <a:xfrm>
              <a:off x="3330" y="768"/>
              <a:ext cx="0" cy="1008"/>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3" name="Line 8"/>
            <p:cNvSpPr>
              <a:spLocks noChangeShapeType="1"/>
            </p:cNvSpPr>
            <p:nvPr/>
          </p:nvSpPr>
          <p:spPr bwMode="auto">
            <a:xfrm>
              <a:off x="3015" y="768"/>
              <a:ext cx="0" cy="1008"/>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4" name="Line 9"/>
            <p:cNvSpPr>
              <a:spLocks noChangeShapeType="1"/>
            </p:cNvSpPr>
            <p:nvPr/>
          </p:nvSpPr>
          <p:spPr bwMode="auto">
            <a:xfrm>
              <a:off x="3630" y="768"/>
              <a:ext cx="0" cy="1008"/>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5" name="Line 10"/>
            <p:cNvSpPr>
              <a:spLocks noChangeShapeType="1"/>
            </p:cNvSpPr>
            <p:nvPr/>
          </p:nvSpPr>
          <p:spPr bwMode="auto">
            <a:xfrm>
              <a:off x="3936" y="768"/>
              <a:ext cx="0" cy="1008"/>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6" name="Line 11"/>
            <p:cNvSpPr>
              <a:spLocks noChangeShapeType="1"/>
            </p:cNvSpPr>
            <p:nvPr/>
          </p:nvSpPr>
          <p:spPr bwMode="auto">
            <a:xfrm>
              <a:off x="4873" y="759"/>
              <a:ext cx="0" cy="1008"/>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7" name="Line 12"/>
            <p:cNvSpPr>
              <a:spLocks noChangeShapeType="1"/>
            </p:cNvSpPr>
            <p:nvPr/>
          </p:nvSpPr>
          <p:spPr bwMode="auto">
            <a:xfrm>
              <a:off x="4262" y="806"/>
              <a:ext cx="0" cy="1008"/>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8" name="Line 13"/>
            <p:cNvSpPr>
              <a:spLocks noChangeShapeType="1"/>
            </p:cNvSpPr>
            <p:nvPr/>
          </p:nvSpPr>
          <p:spPr bwMode="auto">
            <a:xfrm>
              <a:off x="4572" y="816"/>
              <a:ext cx="0" cy="1008"/>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218" name="Text Box 14"/>
          <p:cNvSpPr txBox="1">
            <a:spLocks noChangeArrowheads="1"/>
          </p:cNvSpPr>
          <p:nvPr/>
        </p:nvSpPr>
        <p:spPr bwMode="auto">
          <a:xfrm>
            <a:off x="1233879" y="591458"/>
            <a:ext cx="7772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r>
              <a:rPr kumimoji="1" lang="zh-CN" altLang="en-US" sz="2000">
                <a:latin typeface="宋体" pitchFamily="2" charset="-122"/>
              </a:rPr>
              <a:t>某计数器的输出波形如图，试确定该循环中有几个状态？列出状态转移表，画出状态转移图。若使用</a:t>
            </a:r>
            <a:r>
              <a:rPr kumimoji="1" lang="en-US" altLang="zh-CN" sz="2000">
                <a:latin typeface="宋体" pitchFamily="2" charset="-122"/>
              </a:rPr>
              <a:t>D</a:t>
            </a:r>
            <a:r>
              <a:rPr kumimoji="1" lang="zh-CN" altLang="en-US" sz="2000">
                <a:latin typeface="宋体" pitchFamily="2" charset="-122"/>
              </a:rPr>
              <a:t>触发器，写出激励方程表达式。</a:t>
            </a:r>
          </a:p>
        </p:txBody>
      </p:sp>
      <p:sp>
        <p:nvSpPr>
          <p:cNvPr id="220" name="Text Box 21"/>
          <p:cNvSpPr txBox="1">
            <a:spLocks noChangeArrowheads="1"/>
          </p:cNvSpPr>
          <p:nvPr/>
        </p:nvSpPr>
        <p:spPr bwMode="auto">
          <a:xfrm>
            <a:off x="460766" y="369343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解：</a:t>
            </a:r>
          </a:p>
        </p:txBody>
      </p:sp>
      <p:grpSp>
        <p:nvGrpSpPr>
          <p:cNvPr id="221" name="Group 26"/>
          <p:cNvGrpSpPr>
            <a:grpSpLocks/>
          </p:cNvGrpSpPr>
          <p:nvPr/>
        </p:nvGrpSpPr>
        <p:grpSpPr bwMode="auto">
          <a:xfrm>
            <a:off x="1146566" y="2891745"/>
            <a:ext cx="1447800" cy="1217613"/>
            <a:chOff x="624" y="1632"/>
            <a:chExt cx="912" cy="767"/>
          </a:xfrm>
        </p:grpSpPr>
        <p:sp>
          <p:nvSpPr>
            <p:cNvPr id="247" name="Text Box 22"/>
            <p:cNvSpPr txBox="1">
              <a:spLocks noChangeArrowheads="1"/>
            </p:cNvSpPr>
            <p:nvPr/>
          </p:nvSpPr>
          <p:spPr bwMode="auto">
            <a:xfrm>
              <a:off x="624" y="2137"/>
              <a:ext cx="912" cy="262"/>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启始状态</a:t>
              </a:r>
            </a:p>
          </p:txBody>
        </p:sp>
        <p:sp>
          <p:nvSpPr>
            <p:cNvPr id="248" name="Line 23"/>
            <p:cNvSpPr>
              <a:spLocks noChangeShapeType="1"/>
            </p:cNvSpPr>
            <p:nvPr/>
          </p:nvSpPr>
          <p:spPr bwMode="auto">
            <a:xfrm flipV="1">
              <a:off x="1008" y="1632"/>
              <a:ext cx="144" cy="52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222" name="Text Box 24"/>
          <p:cNvSpPr txBox="1">
            <a:spLocks noChangeArrowheads="1"/>
          </p:cNvSpPr>
          <p:nvPr/>
        </p:nvSpPr>
        <p:spPr bwMode="auto">
          <a:xfrm>
            <a:off x="2746766" y="3693433"/>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25000"/>
              <a:t>3</a:t>
            </a:r>
            <a:r>
              <a:rPr kumimoji="1" lang="en-US" altLang="zh-CN" sz="2000"/>
              <a:t>Q</a:t>
            </a:r>
            <a:r>
              <a:rPr kumimoji="1" lang="en-US" altLang="zh-CN" sz="2000" baseline="-25000"/>
              <a:t>2</a:t>
            </a:r>
            <a:r>
              <a:rPr kumimoji="1" lang="en-US" altLang="zh-CN" sz="2000"/>
              <a:t>Q</a:t>
            </a:r>
            <a:r>
              <a:rPr kumimoji="1" lang="en-US" altLang="zh-CN" sz="2000" baseline="-25000"/>
              <a:t>1</a:t>
            </a:r>
            <a:r>
              <a:rPr kumimoji="1" lang="en-US" altLang="zh-CN" sz="2000"/>
              <a:t>=010</a:t>
            </a:r>
          </a:p>
        </p:txBody>
      </p:sp>
      <p:pic>
        <p:nvPicPr>
          <p:cNvPr id="223" name="table"/>
          <p:cNvPicPr>
            <a:picLocks noChangeAspect="1"/>
          </p:cNvPicPr>
          <p:nvPr/>
        </p:nvPicPr>
        <p:blipFill>
          <a:blip r:embed="rId3"/>
          <a:stretch>
            <a:fillRect/>
          </a:stretch>
        </p:blipFill>
        <p:spPr>
          <a:xfrm>
            <a:off x="4499366" y="3806145"/>
            <a:ext cx="3886200" cy="2914650"/>
          </a:xfrm>
          <a:prstGeom prst="rect">
            <a:avLst/>
          </a:prstGeom>
        </p:spPr>
      </p:pic>
      <p:sp>
        <p:nvSpPr>
          <p:cNvPr id="224" name="Text Box 430"/>
          <p:cNvSpPr txBox="1">
            <a:spLocks noChangeArrowheads="1"/>
          </p:cNvSpPr>
          <p:nvPr/>
        </p:nvSpPr>
        <p:spPr bwMode="auto">
          <a:xfrm>
            <a:off x="6480566" y="441574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0         0        0</a:t>
            </a:r>
          </a:p>
        </p:txBody>
      </p:sp>
      <p:sp>
        <p:nvSpPr>
          <p:cNvPr id="225" name="Text Box 431"/>
          <p:cNvSpPr txBox="1">
            <a:spLocks noChangeArrowheads="1"/>
          </p:cNvSpPr>
          <p:nvPr/>
        </p:nvSpPr>
        <p:spPr bwMode="auto">
          <a:xfrm>
            <a:off x="4639066" y="4720545"/>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0         0        0 </a:t>
            </a:r>
          </a:p>
        </p:txBody>
      </p:sp>
      <p:sp>
        <p:nvSpPr>
          <p:cNvPr id="226" name="Text Box 432"/>
          <p:cNvSpPr txBox="1">
            <a:spLocks noChangeArrowheads="1"/>
          </p:cNvSpPr>
          <p:nvPr/>
        </p:nvSpPr>
        <p:spPr bwMode="auto">
          <a:xfrm>
            <a:off x="6526604" y="4763408"/>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0         0        1</a:t>
            </a:r>
          </a:p>
        </p:txBody>
      </p:sp>
      <p:sp>
        <p:nvSpPr>
          <p:cNvPr id="227" name="Text Box 433"/>
          <p:cNvSpPr txBox="1">
            <a:spLocks noChangeArrowheads="1"/>
          </p:cNvSpPr>
          <p:nvPr/>
        </p:nvSpPr>
        <p:spPr bwMode="auto">
          <a:xfrm>
            <a:off x="4651766" y="5082495"/>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0         0        1</a:t>
            </a:r>
          </a:p>
        </p:txBody>
      </p:sp>
      <p:sp>
        <p:nvSpPr>
          <p:cNvPr id="228" name="Text Box 434"/>
          <p:cNvSpPr txBox="1">
            <a:spLocks noChangeArrowheads="1"/>
          </p:cNvSpPr>
          <p:nvPr/>
        </p:nvSpPr>
        <p:spPr bwMode="auto">
          <a:xfrm>
            <a:off x="6528191" y="5128533"/>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dirty="0"/>
              <a:t>1         0        0</a:t>
            </a:r>
          </a:p>
        </p:txBody>
      </p:sp>
      <p:sp>
        <p:nvSpPr>
          <p:cNvPr id="229" name="Text Box 435"/>
          <p:cNvSpPr txBox="1">
            <a:spLocks noChangeArrowheads="1"/>
          </p:cNvSpPr>
          <p:nvPr/>
        </p:nvSpPr>
        <p:spPr bwMode="auto">
          <a:xfrm>
            <a:off x="4651766" y="5482545"/>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1         0        0</a:t>
            </a:r>
          </a:p>
        </p:txBody>
      </p:sp>
      <p:sp>
        <p:nvSpPr>
          <p:cNvPr id="230" name="Text Box 436"/>
          <p:cNvSpPr txBox="1">
            <a:spLocks noChangeArrowheads="1"/>
          </p:cNvSpPr>
          <p:nvPr/>
        </p:nvSpPr>
        <p:spPr bwMode="auto">
          <a:xfrm>
            <a:off x="6542479" y="5522233"/>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0         1        1</a:t>
            </a:r>
          </a:p>
        </p:txBody>
      </p:sp>
      <p:sp>
        <p:nvSpPr>
          <p:cNvPr id="231" name="Text Box 437"/>
          <p:cNvSpPr txBox="1">
            <a:spLocks noChangeArrowheads="1"/>
          </p:cNvSpPr>
          <p:nvPr/>
        </p:nvSpPr>
        <p:spPr bwMode="auto">
          <a:xfrm>
            <a:off x="4651766" y="5863545"/>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0         1        1</a:t>
            </a:r>
          </a:p>
        </p:txBody>
      </p:sp>
      <p:sp>
        <p:nvSpPr>
          <p:cNvPr id="232" name="Text Box 438"/>
          <p:cNvSpPr txBox="1">
            <a:spLocks noChangeArrowheads="1"/>
          </p:cNvSpPr>
          <p:nvPr/>
        </p:nvSpPr>
        <p:spPr bwMode="auto">
          <a:xfrm>
            <a:off x="6558354" y="5907995"/>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1         0        1</a:t>
            </a:r>
          </a:p>
        </p:txBody>
      </p:sp>
      <p:sp>
        <p:nvSpPr>
          <p:cNvPr id="233" name="Text Box 439"/>
          <p:cNvSpPr txBox="1">
            <a:spLocks noChangeArrowheads="1"/>
          </p:cNvSpPr>
          <p:nvPr/>
        </p:nvSpPr>
        <p:spPr bwMode="auto">
          <a:xfrm>
            <a:off x="4669229" y="6244545"/>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1         0        1</a:t>
            </a:r>
          </a:p>
        </p:txBody>
      </p:sp>
      <p:sp>
        <p:nvSpPr>
          <p:cNvPr id="234" name="Text Box 440"/>
          <p:cNvSpPr txBox="1">
            <a:spLocks noChangeArrowheads="1"/>
          </p:cNvSpPr>
          <p:nvPr/>
        </p:nvSpPr>
        <p:spPr bwMode="auto">
          <a:xfrm>
            <a:off x="6556766" y="6227083"/>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0         1        0</a:t>
            </a:r>
          </a:p>
        </p:txBody>
      </p:sp>
      <p:sp>
        <p:nvSpPr>
          <p:cNvPr id="235" name="Oval 442"/>
          <p:cNvSpPr>
            <a:spLocks noChangeArrowheads="1"/>
          </p:cNvSpPr>
          <p:nvPr/>
        </p:nvSpPr>
        <p:spPr bwMode="auto">
          <a:xfrm>
            <a:off x="994166" y="4644345"/>
            <a:ext cx="533400" cy="533400"/>
          </a:xfrm>
          <a:prstGeom prst="ellipse">
            <a:avLst/>
          </a:prstGeom>
          <a:solidFill>
            <a:srgbClr val="EAEAEA"/>
          </a:solidFill>
          <a:ln w="9525">
            <a:solidFill>
              <a:schemeClr val="hlink"/>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010</a:t>
            </a:r>
            <a:endParaRPr kumimoji="1" lang="en-US" altLang="zh-CN" sz="2000" baseline="-25000"/>
          </a:p>
        </p:txBody>
      </p:sp>
      <p:sp>
        <p:nvSpPr>
          <p:cNvPr id="236" name="Oval 443"/>
          <p:cNvSpPr>
            <a:spLocks noChangeArrowheads="1"/>
          </p:cNvSpPr>
          <p:nvPr/>
        </p:nvSpPr>
        <p:spPr bwMode="auto">
          <a:xfrm>
            <a:off x="2137166" y="4644345"/>
            <a:ext cx="533400" cy="533400"/>
          </a:xfrm>
          <a:prstGeom prst="ellipse">
            <a:avLst/>
          </a:prstGeom>
          <a:solidFill>
            <a:srgbClr val="EAEAEA"/>
          </a:solidFill>
          <a:ln w="9525">
            <a:solidFill>
              <a:schemeClr val="hlink"/>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000</a:t>
            </a:r>
            <a:endParaRPr kumimoji="1" lang="en-US" altLang="zh-CN" sz="2000" baseline="-25000"/>
          </a:p>
        </p:txBody>
      </p:sp>
      <p:sp>
        <p:nvSpPr>
          <p:cNvPr id="237" name="Oval 445"/>
          <p:cNvSpPr>
            <a:spLocks noChangeArrowheads="1"/>
          </p:cNvSpPr>
          <p:nvPr/>
        </p:nvSpPr>
        <p:spPr bwMode="auto">
          <a:xfrm>
            <a:off x="3280166" y="4644345"/>
            <a:ext cx="533400" cy="533400"/>
          </a:xfrm>
          <a:prstGeom prst="ellipse">
            <a:avLst/>
          </a:prstGeom>
          <a:solidFill>
            <a:srgbClr val="EAEAEA"/>
          </a:solidFill>
          <a:ln w="9525">
            <a:solidFill>
              <a:schemeClr val="hlink"/>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001</a:t>
            </a:r>
            <a:endParaRPr kumimoji="1" lang="en-US" altLang="zh-CN" sz="2000" baseline="-25000"/>
          </a:p>
        </p:txBody>
      </p:sp>
      <p:sp>
        <p:nvSpPr>
          <p:cNvPr id="238" name="Oval 446"/>
          <p:cNvSpPr>
            <a:spLocks noChangeArrowheads="1"/>
          </p:cNvSpPr>
          <p:nvPr/>
        </p:nvSpPr>
        <p:spPr bwMode="auto">
          <a:xfrm>
            <a:off x="994166" y="5779408"/>
            <a:ext cx="533400" cy="533400"/>
          </a:xfrm>
          <a:prstGeom prst="ellipse">
            <a:avLst/>
          </a:prstGeom>
          <a:solidFill>
            <a:srgbClr val="EAEAEA"/>
          </a:solidFill>
          <a:ln w="9525">
            <a:solidFill>
              <a:schemeClr val="hlink"/>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dirty="0"/>
              <a:t>101</a:t>
            </a:r>
            <a:endParaRPr kumimoji="1" lang="en-US" altLang="zh-CN" sz="2000" baseline="-25000" dirty="0"/>
          </a:p>
        </p:txBody>
      </p:sp>
      <p:sp>
        <p:nvSpPr>
          <p:cNvPr id="239" name="Oval 447"/>
          <p:cNvSpPr>
            <a:spLocks noChangeArrowheads="1"/>
          </p:cNvSpPr>
          <p:nvPr/>
        </p:nvSpPr>
        <p:spPr bwMode="auto">
          <a:xfrm>
            <a:off x="2162566" y="5806395"/>
            <a:ext cx="533400" cy="533400"/>
          </a:xfrm>
          <a:prstGeom prst="ellipse">
            <a:avLst/>
          </a:prstGeom>
          <a:solidFill>
            <a:srgbClr val="EAEAEA"/>
          </a:solidFill>
          <a:ln w="9525">
            <a:solidFill>
              <a:schemeClr val="hlink"/>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011</a:t>
            </a:r>
            <a:endParaRPr kumimoji="1" lang="en-US" altLang="zh-CN" sz="2000" baseline="-25000"/>
          </a:p>
        </p:txBody>
      </p:sp>
      <p:sp>
        <p:nvSpPr>
          <p:cNvPr id="240" name="Oval 449"/>
          <p:cNvSpPr>
            <a:spLocks noChangeArrowheads="1"/>
          </p:cNvSpPr>
          <p:nvPr/>
        </p:nvSpPr>
        <p:spPr bwMode="auto">
          <a:xfrm>
            <a:off x="3280166" y="5779408"/>
            <a:ext cx="533400" cy="533400"/>
          </a:xfrm>
          <a:prstGeom prst="ellipse">
            <a:avLst/>
          </a:prstGeom>
          <a:solidFill>
            <a:srgbClr val="EAEAEA"/>
          </a:solidFill>
          <a:ln w="9525">
            <a:solidFill>
              <a:schemeClr val="hlink"/>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dirty="0"/>
              <a:t>100</a:t>
            </a:r>
            <a:endParaRPr kumimoji="1" lang="en-US" altLang="zh-CN" sz="2000" baseline="-25000" dirty="0"/>
          </a:p>
        </p:txBody>
      </p:sp>
      <p:sp>
        <p:nvSpPr>
          <p:cNvPr id="241" name="Line 450"/>
          <p:cNvSpPr>
            <a:spLocks noChangeShapeType="1"/>
          </p:cNvSpPr>
          <p:nvPr/>
        </p:nvSpPr>
        <p:spPr bwMode="auto">
          <a:xfrm>
            <a:off x="1559316" y="4882470"/>
            <a:ext cx="6096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2" name="Line 451"/>
          <p:cNvSpPr>
            <a:spLocks noChangeShapeType="1"/>
          </p:cNvSpPr>
          <p:nvPr/>
        </p:nvSpPr>
        <p:spPr bwMode="auto">
          <a:xfrm>
            <a:off x="2670566" y="4872945"/>
            <a:ext cx="6096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3" name="Line 452"/>
          <p:cNvSpPr>
            <a:spLocks noChangeShapeType="1"/>
          </p:cNvSpPr>
          <p:nvPr/>
        </p:nvSpPr>
        <p:spPr bwMode="auto">
          <a:xfrm>
            <a:off x="3584966" y="5177745"/>
            <a:ext cx="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4" name="Line 453"/>
          <p:cNvSpPr>
            <a:spLocks noChangeShapeType="1"/>
          </p:cNvSpPr>
          <p:nvPr/>
        </p:nvSpPr>
        <p:spPr bwMode="auto">
          <a:xfrm flipH="1">
            <a:off x="2746766" y="6092145"/>
            <a:ext cx="5334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5" name="Line 454"/>
          <p:cNvSpPr>
            <a:spLocks noChangeShapeType="1"/>
          </p:cNvSpPr>
          <p:nvPr/>
        </p:nvSpPr>
        <p:spPr bwMode="auto">
          <a:xfrm flipH="1">
            <a:off x="1527566" y="6015945"/>
            <a:ext cx="6096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6" name="Line 456"/>
          <p:cNvSpPr>
            <a:spLocks noChangeShapeType="1"/>
          </p:cNvSpPr>
          <p:nvPr/>
        </p:nvSpPr>
        <p:spPr bwMode="auto">
          <a:xfrm flipV="1">
            <a:off x="1222766" y="5177745"/>
            <a:ext cx="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nvGrpSpPr>
          <p:cNvPr id="49" name="Group 3"/>
          <p:cNvGrpSpPr>
            <a:grpSpLocks/>
          </p:cNvGrpSpPr>
          <p:nvPr/>
        </p:nvGrpSpPr>
        <p:grpSpPr bwMode="auto">
          <a:xfrm>
            <a:off x="114300" y="602230"/>
            <a:ext cx="1066800" cy="406400"/>
            <a:chOff x="240" y="480"/>
            <a:chExt cx="1488" cy="256"/>
          </a:xfrm>
        </p:grpSpPr>
        <p:sp>
          <p:nvSpPr>
            <p:cNvPr id="50" name="Text Box 4"/>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a:t>
              </a:r>
              <a:r>
                <a:rPr kumimoji="1" lang="en-US" altLang="zh-CN" sz="2000" dirty="0">
                  <a:solidFill>
                    <a:schemeClr val="bg1"/>
                  </a:solidFill>
                </a:rPr>
                <a:t>5</a:t>
              </a:r>
            </a:p>
          </p:txBody>
        </p:sp>
        <p:sp>
          <p:nvSpPr>
            <p:cNvPr id="51" name="Line 5"/>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Tree>
    <p:extLst>
      <p:ext uri="{BB962C8B-B14F-4D97-AF65-F5344CB8AC3E}">
        <p14:creationId xmlns:p14="http://schemas.microsoft.com/office/powerpoint/2010/main" val="4750968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sp>
        <p:nvSpPr>
          <p:cNvPr id="218" name="Text Box 14"/>
          <p:cNvSpPr txBox="1">
            <a:spLocks noChangeArrowheads="1"/>
          </p:cNvSpPr>
          <p:nvPr/>
        </p:nvSpPr>
        <p:spPr bwMode="auto">
          <a:xfrm>
            <a:off x="1233879" y="591458"/>
            <a:ext cx="7772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r>
              <a:rPr kumimoji="1" lang="zh-CN" altLang="en-US" sz="2000">
                <a:latin typeface="宋体" pitchFamily="2" charset="-122"/>
              </a:rPr>
              <a:t>某计数器的输出波形如图，试确定该循环中有几个状态？列出状态转移表，画出状态转移图。若使用</a:t>
            </a:r>
            <a:r>
              <a:rPr kumimoji="1" lang="en-US" altLang="zh-CN" sz="2000">
                <a:latin typeface="宋体" pitchFamily="2" charset="-122"/>
              </a:rPr>
              <a:t>D</a:t>
            </a:r>
            <a:r>
              <a:rPr kumimoji="1" lang="zh-CN" altLang="en-US" sz="2000">
                <a:latin typeface="宋体" pitchFamily="2" charset="-122"/>
              </a:rPr>
              <a:t>触发器，写出激励方程表达式。</a:t>
            </a:r>
          </a:p>
        </p:txBody>
      </p:sp>
      <p:sp>
        <p:nvSpPr>
          <p:cNvPr id="220" name="Text Box 21"/>
          <p:cNvSpPr txBox="1">
            <a:spLocks noChangeArrowheads="1"/>
          </p:cNvSpPr>
          <p:nvPr/>
        </p:nvSpPr>
        <p:spPr bwMode="auto">
          <a:xfrm>
            <a:off x="395679" y="1493871"/>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t>解：</a:t>
            </a:r>
          </a:p>
        </p:txBody>
      </p:sp>
      <p:pic>
        <p:nvPicPr>
          <p:cNvPr id="49" name="table"/>
          <p:cNvPicPr>
            <a:picLocks noChangeAspect="1"/>
          </p:cNvPicPr>
          <p:nvPr/>
        </p:nvPicPr>
        <p:blipFill>
          <a:blip r:embed="rId2"/>
          <a:stretch>
            <a:fillRect/>
          </a:stretch>
        </p:blipFill>
        <p:spPr>
          <a:xfrm>
            <a:off x="1034694" y="1681162"/>
            <a:ext cx="3886200" cy="2914650"/>
          </a:xfrm>
          <a:prstGeom prst="rect">
            <a:avLst/>
          </a:prstGeom>
        </p:spPr>
      </p:pic>
      <p:sp>
        <p:nvSpPr>
          <p:cNvPr id="50" name="Text Box 80"/>
          <p:cNvSpPr txBox="1">
            <a:spLocks noChangeArrowheads="1"/>
          </p:cNvSpPr>
          <p:nvPr/>
        </p:nvSpPr>
        <p:spPr bwMode="auto">
          <a:xfrm>
            <a:off x="3015894" y="2290762"/>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0         0        0</a:t>
            </a:r>
          </a:p>
        </p:txBody>
      </p:sp>
      <p:sp>
        <p:nvSpPr>
          <p:cNvPr id="51" name="Text Box 81"/>
          <p:cNvSpPr txBox="1">
            <a:spLocks noChangeArrowheads="1"/>
          </p:cNvSpPr>
          <p:nvPr/>
        </p:nvSpPr>
        <p:spPr bwMode="auto">
          <a:xfrm>
            <a:off x="1145819" y="260985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0         0        0 </a:t>
            </a:r>
          </a:p>
        </p:txBody>
      </p:sp>
      <p:sp>
        <p:nvSpPr>
          <p:cNvPr id="52" name="Text Box 82"/>
          <p:cNvSpPr txBox="1">
            <a:spLocks noChangeArrowheads="1"/>
          </p:cNvSpPr>
          <p:nvPr/>
        </p:nvSpPr>
        <p:spPr bwMode="auto">
          <a:xfrm>
            <a:off x="3061932" y="2638425"/>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0         0        1</a:t>
            </a:r>
          </a:p>
        </p:txBody>
      </p:sp>
      <p:sp>
        <p:nvSpPr>
          <p:cNvPr id="53" name="Text Box 83"/>
          <p:cNvSpPr txBox="1">
            <a:spLocks noChangeArrowheads="1"/>
          </p:cNvSpPr>
          <p:nvPr/>
        </p:nvSpPr>
        <p:spPr bwMode="auto">
          <a:xfrm>
            <a:off x="1187094" y="2957512"/>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0         0        1</a:t>
            </a:r>
          </a:p>
        </p:txBody>
      </p:sp>
      <p:sp>
        <p:nvSpPr>
          <p:cNvPr id="54" name="Text Box 84"/>
          <p:cNvSpPr txBox="1">
            <a:spLocks noChangeArrowheads="1"/>
          </p:cNvSpPr>
          <p:nvPr/>
        </p:nvSpPr>
        <p:spPr bwMode="auto">
          <a:xfrm>
            <a:off x="3063519" y="300355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1         0        0</a:t>
            </a:r>
          </a:p>
        </p:txBody>
      </p:sp>
      <p:sp>
        <p:nvSpPr>
          <p:cNvPr id="55" name="Text Box 85"/>
          <p:cNvSpPr txBox="1">
            <a:spLocks noChangeArrowheads="1"/>
          </p:cNvSpPr>
          <p:nvPr/>
        </p:nvSpPr>
        <p:spPr bwMode="auto">
          <a:xfrm>
            <a:off x="1187094" y="3357562"/>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1         0        0</a:t>
            </a:r>
          </a:p>
        </p:txBody>
      </p:sp>
      <p:sp>
        <p:nvSpPr>
          <p:cNvPr id="56" name="Text Box 86"/>
          <p:cNvSpPr txBox="1">
            <a:spLocks noChangeArrowheads="1"/>
          </p:cNvSpPr>
          <p:nvPr/>
        </p:nvSpPr>
        <p:spPr bwMode="auto">
          <a:xfrm>
            <a:off x="3077807" y="339725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0         1        1</a:t>
            </a:r>
          </a:p>
        </p:txBody>
      </p:sp>
      <p:sp>
        <p:nvSpPr>
          <p:cNvPr id="57" name="Text Box 87"/>
          <p:cNvSpPr txBox="1">
            <a:spLocks noChangeArrowheads="1"/>
          </p:cNvSpPr>
          <p:nvPr/>
        </p:nvSpPr>
        <p:spPr bwMode="auto">
          <a:xfrm>
            <a:off x="1187094" y="3738562"/>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0         1        1</a:t>
            </a:r>
          </a:p>
        </p:txBody>
      </p:sp>
      <p:sp>
        <p:nvSpPr>
          <p:cNvPr id="58" name="Text Box 88"/>
          <p:cNvSpPr txBox="1">
            <a:spLocks noChangeArrowheads="1"/>
          </p:cNvSpPr>
          <p:nvPr/>
        </p:nvSpPr>
        <p:spPr bwMode="auto">
          <a:xfrm>
            <a:off x="3093682" y="3783012"/>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1         0        1</a:t>
            </a:r>
          </a:p>
        </p:txBody>
      </p:sp>
      <p:sp>
        <p:nvSpPr>
          <p:cNvPr id="59" name="Text Box 89"/>
          <p:cNvSpPr txBox="1">
            <a:spLocks noChangeArrowheads="1"/>
          </p:cNvSpPr>
          <p:nvPr/>
        </p:nvSpPr>
        <p:spPr bwMode="auto">
          <a:xfrm>
            <a:off x="1204557" y="4119562"/>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1         0        1</a:t>
            </a:r>
          </a:p>
        </p:txBody>
      </p:sp>
      <p:sp>
        <p:nvSpPr>
          <p:cNvPr id="60" name="Text Box 90"/>
          <p:cNvSpPr txBox="1">
            <a:spLocks noChangeArrowheads="1"/>
          </p:cNvSpPr>
          <p:nvPr/>
        </p:nvSpPr>
        <p:spPr bwMode="auto">
          <a:xfrm>
            <a:off x="3092094" y="41021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0         1        0</a:t>
            </a:r>
          </a:p>
        </p:txBody>
      </p:sp>
      <p:pic>
        <p:nvPicPr>
          <p:cNvPr id="61" name="图片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194" y="2214562"/>
            <a:ext cx="25146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图片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894" y="2747962"/>
            <a:ext cx="25146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3" name="图片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1894" y="3281362"/>
            <a:ext cx="34925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4" name="图片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3007" y="2219325"/>
            <a:ext cx="75882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图片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457" y="2747962"/>
            <a:ext cx="77787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6" name="图片 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5294" y="3738562"/>
            <a:ext cx="175577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7" name="图片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7694" y="4348162"/>
            <a:ext cx="1098550" cy="425450"/>
          </a:xfrm>
          <a:prstGeom prst="rect">
            <a:avLst/>
          </a:prstGeom>
          <a:noFill/>
          <a:ln w="9525">
            <a:solidFill>
              <a:srgbClr val="008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8" name="图片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7694" y="4881562"/>
            <a:ext cx="1096963" cy="425450"/>
          </a:xfrm>
          <a:prstGeom prst="rect">
            <a:avLst/>
          </a:prstGeom>
          <a:noFill/>
          <a:ln w="9525">
            <a:solidFill>
              <a:srgbClr val="008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 name="图片 6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87694" y="5414962"/>
            <a:ext cx="2074863" cy="425450"/>
          </a:xfrm>
          <a:prstGeom prst="rect">
            <a:avLst/>
          </a:prstGeom>
          <a:noFill/>
          <a:ln w="9525">
            <a:solidFill>
              <a:srgbClr val="008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0" name="Group 3"/>
          <p:cNvGrpSpPr>
            <a:grpSpLocks/>
          </p:cNvGrpSpPr>
          <p:nvPr/>
        </p:nvGrpSpPr>
        <p:grpSpPr bwMode="auto">
          <a:xfrm>
            <a:off x="114300" y="602230"/>
            <a:ext cx="1066800" cy="406400"/>
            <a:chOff x="240" y="480"/>
            <a:chExt cx="1488" cy="256"/>
          </a:xfrm>
        </p:grpSpPr>
        <p:sp>
          <p:nvSpPr>
            <p:cNvPr id="31" name="Text Box 4"/>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a:t>
              </a:r>
              <a:r>
                <a:rPr kumimoji="1" lang="en-US" altLang="zh-CN" sz="2000" dirty="0">
                  <a:solidFill>
                    <a:schemeClr val="bg1"/>
                  </a:solidFill>
                </a:rPr>
                <a:t>5</a:t>
              </a:r>
            </a:p>
          </p:txBody>
        </p:sp>
        <p:sp>
          <p:nvSpPr>
            <p:cNvPr id="32" name="Line 5"/>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Tree>
    <p:extLst>
      <p:ext uri="{BB962C8B-B14F-4D97-AF65-F5344CB8AC3E}">
        <p14:creationId xmlns:p14="http://schemas.microsoft.com/office/powerpoint/2010/main" val="4541428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 Box 16"/>
          <p:cNvSpPr txBox="1">
            <a:spLocks noChangeArrowheads="1"/>
          </p:cNvSpPr>
          <p:nvPr/>
        </p:nvSpPr>
        <p:spPr bwMode="auto">
          <a:xfrm>
            <a:off x="0" y="6396334"/>
            <a:ext cx="9143999" cy="402291"/>
          </a:xfrm>
          <a:prstGeom prst="rect">
            <a:avLst/>
          </a:prstGeom>
          <a:ln/>
          <a:extLst/>
        </p:spPr>
        <p:style>
          <a:lnRef idx="2">
            <a:schemeClr val="accent3"/>
          </a:lnRef>
          <a:fillRef idx="1">
            <a:schemeClr val="lt1"/>
          </a:fillRef>
          <a:effectRef idx="0">
            <a:schemeClr val="accent3"/>
          </a:effectRef>
          <a:fontRef idx="minor">
            <a:schemeClr val="dk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grpSp>
        <p:nvGrpSpPr>
          <p:cNvPr id="30" name="Group 3"/>
          <p:cNvGrpSpPr>
            <a:grpSpLocks/>
          </p:cNvGrpSpPr>
          <p:nvPr/>
        </p:nvGrpSpPr>
        <p:grpSpPr bwMode="auto">
          <a:xfrm>
            <a:off x="114300" y="602230"/>
            <a:ext cx="1066800" cy="406400"/>
            <a:chOff x="240" y="480"/>
            <a:chExt cx="1488" cy="256"/>
          </a:xfrm>
        </p:grpSpPr>
        <p:sp>
          <p:nvSpPr>
            <p:cNvPr id="31" name="Text Box 4"/>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a:t>
              </a:r>
              <a:r>
                <a:rPr kumimoji="1" lang="en-US" altLang="zh-CN" sz="2000" dirty="0">
                  <a:solidFill>
                    <a:schemeClr val="bg1"/>
                  </a:solidFill>
                </a:rPr>
                <a:t>6</a:t>
              </a:r>
            </a:p>
          </p:txBody>
        </p:sp>
        <p:sp>
          <p:nvSpPr>
            <p:cNvPr id="32" name="Line 5"/>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9" name="Text Box 7"/>
          <p:cNvSpPr txBox="1">
            <a:spLocks noChangeArrowheads="1"/>
          </p:cNvSpPr>
          <p:nvPr/>
        </p:nvSpPr>
        <p:spPr bwMode="auto">
          <a:xfrm>
            <a:off x="1286781" y="602230"/>
            <a:ext cx="5795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用</a:t>
            </a:r>
            <a:r>
              <a:rPr kumimoji="1" lang="en-US" altLang="zh-CN" sz="2000"/>
              <a:t>JK</a:t>
            </a:r>
            <a:r>
              <a:rPr kumimoji="1" lang="zh-CN" altLang="en-US" sz="2000"/>
              <a:t>触发器设计同步五进制计数器。（自启动）</a:t>
            </a:r>
          </a:p>
        </p:txBody>
      </p:sp>
      <p:grpSp>
        <p:nvGrpSpPr>
          <p:cNvPr id="33" name="Group 486"/>
          <p:cNvGrpSpPr>
            <a:grpSpLocks/>
          </p:cNvGrpSpPr>
          <p:nvPr/>
        </p:nvGrpSpPr>
        <p:grpSpPr bwMode="auto">
          <a:xfrm>
            <a:off x="6713166" y="568975"/>
            <a:ext cx="3598863" cy="406400"/>
            <a:chOff x="4" y="133"/>
            <a:chExt cx="2267" cy="256"/>
          </a:xfrm>
        </p:grpSpPr>
        <p:sp>
          <p:nvSpPr>
            <p:cNvPr id="34" name="Text Box 5"/>
            <p:cNvSpPr txBox="1">
              <a:spLocks noChangeArrowheads="1"/>
            </p:cNvSpPr>
            <p:nvPr/>
          </p:nvSpPr>
          <p:spPr bwMode="auto">
            <a:xfrm>
              <a:off x="4" y="133"/>
              <a:ext cx="1531" cy="256"/>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a:t>
              </a:r>
              <a:r>
                <a:rPr kumimoji="1" lang="zh-CN" altLang="en-US" sz="2000" dirty="0"/>
                <a:t>题解</a:t>
              </a:r>
              <a:r>
                <a:rPr kumimoji="1" lang="en-US" altLang="zh-CN" sz="2000" dirty="0"/>
                <a:t>》P54 </a:t>
              </a:r>
              <a:r>
                <a:rPr kumimoji="1" lang="zh-CN" altLang="en-US" sz="2000" dirty="0"/>
                <a:t>设计</a:t>
              </a:r>
              <a:r>
                <a:rPr kumimoji="1" lang="en-US" altLang="zh-CN" sz="2000" dirty="0"/>
                <a:t>6</a:t>
              </a:r>
            </a:p>
          </p:txBody>
        </p:sp>
        <p:sp>
          <p:nvSpPr>
            <p:cNvPr id="35" name="Line 6"/>
            <p:cNvSpPr>
              <a:spLocks noChangeShapeType="1"/>
            </p:cNvSpPr>
            <p:nvPr/>
          </p:nvSpPr>
          <p:spPr bwMode="auto">
            <a:xfrm flipV="1">
              <a:off x="2024" y="261"/>
              <a:ext cx="247" cy="8"/>
            </a:xfrm>
            <a:prstGeom prst="line">
              <a:avLst/>
            </a:prstGeom>
            <a:noFill/>
            <a:ln w="9525">
              <a:solidFill>
                <a:srgbClr val="D60093"/>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6" name="Text Box 8"/>
          <p:cNvSpPr txBox="1">
            <a:spLocks noChangeArrowheads="1"/>
          </p:cNvSpPr>
          <p:nvPr/>
        </p:nvSpPr>
        <p:spPr bwMode="auto">
          <a:xfrm>
            <a:off x="1369467" y="1008630"/>
            <a:ext cx="678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已知状态转移编码是</a:t>
            </a:r>
            <a:r>
              <a:rPr kumimoji="1" lang="en-US" altLang="zh-CN" sz="2000" dirty="0"/>
              <a:t>110→011 →100 →001 →101 →110</a:t>
            </a:r>
          </a:p>
        </p:txBody>
      </p:sp>
      <p:graphicFrame>
        <p:nvGraphicFramePr>
          <p:cNvPr id="37" name="Group 483"/>
          <p:cNvGraphicFramePr>
            <a:graphicFrameLocks noGrp="1"/>
          </p:cNvGraphicFramePr>
          <p:nvPr>
            <p:extLst>
              <p:ext uri="{D42A27DB-BD31-4B8C-83A1-F6EECF244321}">
                <p14:modId xmlns:p14="http://schemas.microsoft.com/office/powerpoint/2010/main" val="3588159781"/>
              </p:ext>
            </p:extLst>
          </p:nvPr>
        </p:nvGraphicFramePr>
        <p:xfrm>
          <a:off x="5184875" y="1707985"/>
          <a:ext cx="3529012" cy="3547800"/>
        </p:xfrm>
        <a:graphic>
          <a:graphicData uri="http://schemas.openxmlformats.org/drawingml/2006/table">
            <a:tbl>
              <a:tblPr/>
              <a:tblGrid>
                <a:gridCol w="53657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gridCol w="455612">
                  <a:extLst>
                    <a:ext uri="{9D8B030D-6E8A-4147-A177-3AD203B41FA5}">
                      <a16:colId xmlns:a16="http://schemas.microsoft.com/office/drawing/2014/main" val="20002"/>
                    </a:ext>
                  </a:extLst>
                </a:gridCol>
                <a:gridCol w="661988">
                  <a:extLst>
                    <a:ext uri="{9D8B030D-6E8A-4147-A177-3AD203B41FA5}">
                      <a16:colId xmlns:a16="http://schemas.microsoft.com/office/drawing/2014/main" val="20003"/>
                    </a:ext>
                  </a:extLst>
                </a:gridCol>
                <a:gridCol w="666750">
                  <a:extLst>
                    <a:ext uri="{9D8B030D-6E8A-4147-A177-3AD203B41FA5}">
                      <a16:colId xmlns:a16="http://schemas.microsoft.com/office/drawing/2014/main" val="20004"/>
                    </a:ext>
                  </a:extLst>
                </a:gridCol>
                <a:gridCol w="665162">
                  <a:extLst>
                    <a:ext uri="{9D8B030D-6E8A-4147-A177-3AD203B41FA5}">
                      <a16:colId xmlns:a16="http://schemas.microsoft.com/office/drawing/2014/main" val="20005"/>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a:t>
                      </a:r>
                    </a:p>
                  </a:txBody>
                  <a:tcPr marL="36000" marR="36000" marT="36000" marB="360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a:t>
                      </a:r>
                    </a:p>
                  </a:txBody>
                  <a:tcPr marL="36000" marR="36000" marT="36000" marB="360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0</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a:t>
                      </a:r>
                    </a:p>
                  </a:txBody>
                  <a:tcPr marL="36000" marR="36000" marT="36000" marB="3600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n+1</a:t>
                      </a:r>
                    </a:p>
                  </a:txBody>
                  <a:tcPr marL="36000" marR="36000" marT="36000" marB="3600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n+1</a:t>
                      </a:r>
                    </a:p>
                  </a:txBody>
                  <a:tcPr marL="36000" marR="36000" marT="36000" marB="360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0</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n+1</a:t>
                      </a:r>
                    </a:p>
                  </a:txBody>
                  <a:tcPr marL="36000" marR="36000" marT="36000" marB="360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36000" marR="36000" marT="36000" marB="360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36000" marR="36000" marT="36000" marB="360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36000" marR="36000" marT="36000" marB="360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6"/>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36000" marR="36000" marT="36000" marB="360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36000" marR="36000" marT="36000" marB="360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36000" marR="36000" marT="36000" marB="360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36000" marR="36000" marT="36000" marB="360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36000" marR="36000" marT="36000" marB="360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36000" marR="36000" marT="36000" marB="360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36000" marR="36000" marT="36000" marB="360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36000" marR="36000" marT="36000" marB="360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38" name="Group 485"/>
          <p:cNvGraphicFramePr>
            <a:graphicFrameLocks noGrp="1"/>
          </p:cNvGraphicFramePr>
          <p:nvPr>
            <p:extLst>
              <p:ext uri="{D42A27DB-BD31-4B8C-83A1-F6EECF244321}">
                <p14:modId xmlns:p14="http://schemas.microsoft.com/office/powerpoint/2010/main" val="4165355643"/>
              </p:ext>
            </p:extLst>
          </p:nvPr>
        </p:nvGraphicFramePr>
        <p:xfrm>
          <a:off x="1108175" y="1358735"/>
          <a:ext cx="2762250" cy="1354138"/>
        </p:xfrm>
        <a:graphic>
          <a:graphicData uri="http://schemas.openxmlformats.org/drawingml/2006/table">
            <a:tbl>
              <a:tblPr/>
              <a:tblGrid>
                <a:gridCol w="552450">
                  <a:extLst>
                    <a:ext uri="{9D8B030D-6E8A-4147-A177-3AD203B41FA5}">
                      <a16:colId xmlns:a16="http://schemas.microsoft.com/office/drawing/2014/main" val="20000"/>
                    </a:ext>
                  </a:extLst>
                </a:gridCol>
                <a:gridCol w="5524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tblGrid>
              <a:tr h="465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39" name="Group 464"/>
          <p:cNvGrpSpPr>
            <a:grpSpLocks/>
          </p:cNvGrpSpPr>
          <p:nvPr/>
        </p:nvGrpSpPr>
        <p:grpSpPr bwMode="auto">
          <a:xfrm>
            <a:off x="782737" y="1206335"/>
            <a:ext cx="1401763" cy="631825"/>
            <a:chOff x="480" y="620"/>
            <a:chExt cx="883" cy="398"/>
          </a:xfrm>
        </p:grpSpPr>
        <p:sp>
          <p:nvSpPr>
            <p:cNvPr id="40" name="Line 334"/>
            <p:cNvSpPr>
              <a:spLocks noChangeShapeType="1"/>
            </p:cNvSpPr>
            <p:nvPr/>
          </p:nvSpPr>
          <p:spPr bwMode="auto">
            <a:xfrm flipH="1" flipV="1">
              <a:off x="672" y="720"/>
              <a:ext cx="338" cy="2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 name="Text Box 335"/>
            <p:cNvSpPr txBox="1">
              <a:spLocks noChangeArrowheads="1"/>
            </p:cNvSpPr>
            <p:nvPr/>
          </p:nvSpPr>
          <p:spPr bwMode="auto">
            <a:xfrm>
              <a:off x="480" y="768"/>
              <a:ext cx="4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b="0"/>
                <a:t>Q</a:t>
              </a:r>
              <a:r>
                <a:rPr kumimoji="1" lang="en-US" altLang="zh-CN" sz="2000" b="0" baseline="-25000"/>
                <a:t>0</a:t>
              </a:r>
              <a:r>
                <a:rPr kumimoji="1" lang="en-US" altLang="zh-CN" sz="2000" b="0" baseline="30000"/>
                <a:t>n</a:t>
              </a:r>
            </a:p>
          </p:txBody>
        </p:sp>
        <p:sp>
          <p:nvSpPr>
            <p:cNvPr id="42" name="Text Box 336"/>
            <p:cNvSpPr txBox="1">
              <a:spLocks noChangeArrowheads="1"/>
            </p:cNvSpPr>
            <p:nvPr/>
          </p:nvSpPr>
          <p:spPr bwMode="auto">
            <a:xfrm>
              <a:off x="623" y="620"/>
              <a:ext cx="74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b="0" dirty="0"/>
                <a:t>Q</a:t>
              </a:r>
              <a:r>
                <a:rPr kumimoji="1" lang="en-US" altLang="zh-CN" sz="1600" b="0" baseline="-25000" dirty="0"/>
                <a:t>2</a:t>
              </a:r>
              <a:r>
                <a:rPr kumimoji="1" lang="en-US" altLang="zh-CN" sz="1600" b="0" baseline="30000" dirty="0"/>
                <a:t>n</a:t>
              </a:r>
              <a:r>
                <a:rPr kumimoji="1" lang="en-US" altLang="zh-CN" sz="1600" dirty="0"/>
                <a:t> </a:t>
              </a:r>
              <a:r>
                <a:rPr kumimoji="1" lang="en-US" altLang="zh-CN" sz="1600" b="0" dirty="0"/>
                <a:t>Q</a:t>
              </a:r>
              <a:r>
                <a:rPr kumimoji="1" lang="en-US" altLang="zh-CN" sz="1600" b="0" baseline="-25000" dirty="0"/>
                <a:t>1</a:t>
              </a:r>
              <a:r>
                <a:rPr kumimoji="1" lang="en-US" altLang="zh-CN" sz="1600" b="0" baseline="30000" dirty="0"/>
                <a:t>n</a:t>
              </a:r>
            </a:p>
          </p:txBody>
        </p:sp>
      </p:grpSp>
      <p:grpSp>
        <p:nvGrpSpPr>
          <p:cNvPr id="43" name="Group 451"/>
          <p:cNvGrpSpPr>
            <a:grpSpLocks/>
          </p:cNvGrpSpPr>
          <p:nvPr/>
        </p:nvGrpSpPr>
        <p:grpSpPr bwMode="auto">
          <a:xfrm>
            <a:off x="1620937" y="1865148"/>
            <a:ext cx="2209800" cy="777875"/>
            <a:chOff x="1021" y="1024"/>
            <a:chExt cx="1392" cy="490"/>
          </a:xfrm>
        </p:grpSpPr>
        <p:sp>
          <p:nvSpPr>
            <p:cNvPr id="44" name="Text Box 337"/>
            <p:cNvSpPr txBox="1">
              <a:spLocks noChangeArrowheads="1"/>
            </p:cNvSpPr>
            <p:nvPr/>
          </p:nvSpPr>
          <p:spPr bwMode="auto">
            <a:xfrm>
              <a:off x="1405" y="126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endParaRPr kumimoji="1" lang="en-US" altLang="zh-CN" sz="2000" baseline="-25000">
                <a:solidFill>
                  <a:schemeClr val="hlink"/>
                </a:solidFill>
              </a:endParaRPr>
            </a:p>
          </p:txBody>
        </p:sp>
        <p:sp>
          <p:nvSpPr>
            <p:cNvPr id="45" name="Text Box 339"/>
            <p:cNvSpPr txBox="1">
              <a:spLocks noChangeArrowheads="1"/>
            </p:cNvSpPr>
            <p:nvPr/>
          </p:nvSpPr>
          <p:spPr bwMode="auto">
            <a:xfrm>
              <a:off x="1021" y="126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endParaRPr kumimoji="1" lang="en-US" altLang="zh-CN" sz="2000" baseline="-25000">
                <a:solidFill>
                  <a:schemeClr val="hlink"/>
                </a:solidFill>
              </a:endParaRPr>
            </a:p>
          </p:txBody>
        </p:sp>
        <p:sp>
          <p:nvSpPr>
            <p:cNvPr id="46" name="Text Box 341"/>
            <p:cNvSpPr txBox="1">
              <a:spLocks noChangeArrowheads="1"/>
            </p:cNvSpPr>
            <p:nvPr/>
          </p:nvSpPr>
          <p:spPr bwMode="auto">
            <a:xfrm>
              <a:off x="2077" y="126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endParaRPr kumimoji="1" lang="en-US" altLang="zh-CN" sz="2000" baseline="-25000">
                <a:solidFill>
                  <a:schemeClr val="hlink"/>
                </a:solidFill>
              </a:endParaRPr>
            </a:p>
          </p:txBody>
        </p:sp>
        <p:grpSp>
          <p:nvGrpSpPr>
            <p:cNvPr id="47" name="Group 450"/>
            <p:cNvGrpSpPr>
              <a:grpSpLocks/>
            </p:cNvGrpSpPr>
            <p:nvPr/>
          </p:nvGrpSpPr>
          <p:grpSpPr bwMode="auto">
            <a:xfrm>
              <a:off x="1069" y="1024"/>
              <a:ext cx="960" cy="490"/>
              <a:chOff x="1069" y="1024"/>
              <a:chExt cx="960" cy="490"/>
            </a:xfrm>
          </p:grpSpPr>
          <p:sp>
            <p:nvSpPr>
              <p:cNvPr id="48" name="Text Box 343"/>
              <p:cNvSpPr txBox="1">
                <a:spLocks noChangeArrowheads="1"/>
              </p:cNvSpPr>
              <p:nvPr/>
            </p:nvSpPr>
            <p:spPr bwMode="auto">
              <a:xfrm>
                <a:off x="1069" y="102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70" name="Text Box 344"/>
              <p:cNvSpPr txBox="1">
                <a:spLocks noChangeArrowheads="1"/>
              </p:cNvSpPr>
              <p:nvPr/>
            </p:nvSpPr>
            <p:spPr bwMode="auto">
              <a:xfrm>
                <a:off x="1741" y="126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71" name="Text Box 346"/>
              <p:cNvSpPr txBox="1">
                <a:spLocks noChangeArrowheads="1"/>
              </p:cNvSpPr>
              <p:nvPr/>
            </p:nvSpPr>
            <p:spPr bwMode="auto">
              <a:xfrm>
                <a:off x="1405" y="102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grpSp>
      </p:grpSp>
      <p:sp>
        <p:nvSpPr>
          <p:cNvPr id="72" name="AutoShape 347"/>
          <p:cNvSpPr>
            <a:spLocks noChangeArrowheads="1"/>
          </p:cNvSpPr>
          <p:nvPr/>
        </p:nvSpPr>
        <p:spPr bwMode="auto">
          <a:xfrm>
            <a:off x="2798862" y="2300123"/>
            <a:ext cx="914400" cy="304800"/>
          </a:xfrm>
          <a:prstGeom prst="roundRect">
            <a:avLst>
              <a:gd name="adj" fmla="val 16667"/>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3" name="Rectangle 348"/>
          <p:cNvSpPr>
            <a:spLocks noChangeArrowheads="1"/>
          </p:cNvSpPr>
          <p:nvPr/>
        </p:nvSpPr>
        <p:spPr bwMode="auto">
          <a:xfrm>
            <a:off x="1784450" y="1909598"/>
            <a:ext cx="838200" cy="685800"/>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4" name="Text Box 349"/>
          <p:cNvSpPr txBox="1">
            <a:spLocks noChangeArrowheads="1"/>
          </p:cNvSpPr>
          <p:nvPr/>
        </p:nvSpPr>
        <p:spPr bwMode="auto">
          <a:xfrm>
            <a:off x="20737" y="1706398"/>
            <a:ext cx="8556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Q</a:t>
            </a:r>
            <a:r>
              <a:rPr kumimoji="1" lang="en-US" altLang="zh-CN" sz="2000" baseline="-25000">
                <a:solidFill>
                  <a:schemeClr val="accent2"/>
                </a:solidFill>
              </a:rPr>
              <a:t>2</a:t>
            </a:r>
            <a:r>
              <a:rPr kumimoji="1" lang="en-US" altLang="zh-CN" sz="2000" baseline="30000">
                <a:solidFill>
                  <a:schemeClr val="accent2"/>
                </a:solidFill>
              </a:rPr>
              <a:t>n+1</a:t>
            </a:r>
          </a:p>
        </p:txBody>
      </p:sp>
      <p:graphicFrame>
        <p:nvGraphicFramePr>
          <p:cNvPr id="75" name="Object 352"/>
          <p:cNvGraphicFramePr>
            <a:graphicFrameLocks noChangeAspect="1"/>
          </p:cNvGraphicFramePr>
          <p:nvPr>
            <p:extLst>
              <p:ext uri="{D42A27DB-BD31-4B8C-83A1-F6EECF244321}">
                <p14:modId xmlns:p14="http://schemas.microsoft.com/office/powerpoint/2010/main" val="254094575"/>
              </p:ext>
            </p:extLst>
          </p:nvPr>
        </p:nvGraphicFramePr>
        <p:xfrm>
          <a:off x="1268512" y="2746210"/>
          <a:ext cx="2173288" cy="441325"/>
        </p:xfrm>
        <a:graphic>
          <a:graphicData uri="http://schemas.openxmlformats.org/presentationml/2006/ole">
            <mc:AlternateContent xmlns:mc="http://schemas.openxmlformats.org/markup-compatibility/2006">
              <mc:Choice xmlns:v="urn:schemas-microsoft-com:vml" Requires="v">
                <p:oleObj spid="_x0000_s251468" name="Equation" r:id="rId3" imgW="1117440" imgH="241200" progId="Equation.3">
                  <p:embed/>
                </p:oleObj>
              </mc:Choice>
              <mc:Fallback>
                <p:oleObj name="Equation" r:id="rId3" imgW="11174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512" y="2746210"/>
                        <a:ext cx="2173288"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Group 354"/>
          <p:cNvGraphicFramePr>
            <a:graphicFrameLocks noGrp="1"/>
          </p:cNvGraphicFramePr>
          <p:nvPr>
            <p:extLst>
              <p:ext uri="{D42A27DB-BD31-4B8C-83A1-F6EECF244321}">
                <p14:modId xmlns:p14="http://schemas.microsoft.com/office/powerpoint/2010/main" val="685452809"/>
              </p:ext>
            </p:extLst>
          </p:nvPr>
        </p:nvGraphicFramePr>
        <p:xfrm>
          <a:off x="1239937" y="3270085"/>
          <a:ext cx="2762250" cy="1346200"/>
        </p:xfrm>
        <a:graphic>
          <a:graphicData uri="http://schemas.openxmlformats.org/drawingml/2006/table">
            <a:tbl>
              <a:tblPr/>
              <a:tblGrid>
                <a:gridCol w="552450">
                  <a:extLst>
                    <a:ext uri="{9D8B030D-6E8A-4147-A177-3AD203B41FA5}">
                      <a16:colId xmlns:a16="http://schemas.microsoft.com/office/drawing/2014/main" val="20000"/>
                    </a:ext>
                  </a:extLst>
                </a:gridCol>
                <a:gridCol w="5524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77" name="Group 452"/>
          <p:cNvGrpSpPr>
            <a:grpSpLocks/>
          </p:cNvGrpSpPr>
          <p:nvPr/>
        </p:nvGrpSpPr>
        <p:grpSpPr bwMode="auto">
          <a:xfrm>
            <a:off x="1849537" y="3803485"/>
            <a:ext cx="2133600" cy="777875"/>
            <a:chOff x="1152" y="2256"/>
            <a:chExt cx="1344" cy="490"/>
          </a:xfrm>
        </p:grpSpPr>
        <p:sp>
          <p:nvSpPr>
            <p:cNvPr id="78" name="Text Box 392"/>
            <p:cNvSpPr txBox="1">
              <a:spLocks noChangeArrowheads="1"/>
            </p:cNvSpPr>
            <p:nvPr/>
          </p:nvSpPr>
          <p:spPr bwMode="auto">
            <a:xfrm>
              <a:off x="2160" y="249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endParaRPr kumimoji="1" lang="en-US" altLang="zh-CN" sz="2000" baseline="-25000">
                <a:solidFill>
                  <a:schemeClr val="hlink"/>
                </a:solidFill>
              </a:endParaRPr>
            </a:p>
          </p:txBody>
        </p:sp>
        <p:sp>
          <p:nvSpPr>
            <p:cNvPr id="79" name="Text Box 393"/>
            <p:cNvSpPr txBox="1">
              <a:spLocks noChangeArrowheads="1"/>
            </p:cNvSpPr>
            <p:nvPr/>
          </p:nvSpPr>
          <p:spPr bwMode="auto">
            <a:xfrm>
              <a:off x="1824" y="225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endParaRPr kumimoji="1" lang="en-US" altLang="zh-CN" sz="2000" baseline="-25000">
                <a:solidFill>
                  <a:schemeClr val="hlink"/>
                </a:solidFill>
              </a:endParaRPr>
            </a:p>
          </p:txBody>
        </p:sp>
        <p:sp>
          <p:nvSpPr>
            <p:cNvPr id="80" name="Text Box 394"/>
            <p:cNvSpPr txBox="1">
              <a:spLocks noChangeArrowheads="1"/>
            </p:cNvSpPr>
            <p:nvPr/>
          </p:nvSpPr>
          <p:spPr bwMode="auto">
            <a:xfrm>
              <a:off x="1152" y="225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81" name="Text Box 395"/>
            <p:cNvSpPr txBox="1">
              <a:spLocks noChangeArrowheads="1"/>
            </p:cNvSpPr>
            <p:nvPr/>
          </p:nvSpPr>
          <p:spPr bwMode="auto">
            <a:xfrm>
              <a:off x="1824" y="249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82" name="Text Box 396"/>
            <p:cNvSpPr txBox="1">
              <a:spLocks noChangeArrowheads="1"/>
            </p:cNvSpPr>
            <p:nvPr/>
          </p:nvSpPr>
          <p:spPr bwMode="auto">
            <a:xfrm>
              <a:off x="1488" y="225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grpSp>
      <p:sp>
        <p:nvSpPr>
          <p:cNvPr id="83" name="AutoShape 397"/>
          <p:cNvSpPr>
            <a:spLocks noChangeArrowheads="1"/>
          </p:cNvSpPr>
          <p:nvPr/>
        </p:nvSpPr>
        <p:spPr bwMode="auto">
          <a:xfrm>
            <a:off x="3525937" y="4184485"/>
            <a:ext cx="304800" cy="381000"/>
          </a:xfrm>
          <a:prstGeom prst="roundRect">
            <a:avLst>
              <a:gd name="adj" fmla="val 16667"/>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4" name="Rectangle 398"/>
          <p:cNvSpPr>
            <a:spLocks noChangeArrowheads="1"/>
          </p:cNvSpPr>
          <p:nvPr/>
        </p:nvSpPr>
        <p:spPr bwMode="auto">
          <a:xfrm>
            <a:off x="2992537" y="3803485"/>
            <a:ext cx="304800" cy="762000"/>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5" name="Text Box 399"/>
          <p:cNvSpPr txBox="1">
            <a:spLocks noChangeArrowheads="1"/>
          </p:cNvSpPr>
          <p:nvPr/>
        </p:nvSpPr>
        <p:spPr bwMode="auto">
          <a:xfrm>
            <a:off x="20737" y="3117685"/>
            <a:ext cx="85566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Q</a:t>
            </a:r>
            <a:r>
              <a:rPr kumimoji="1" lang="en-US" altLang="zh-CN" sz="2000" baseline="-25000">
                <a:solidFill>
                  <a:schemeClr val="accent2"/>
                </a:solidFill>
              </a:rPr>
              <a:t>1</a:t>
            </a:r>
            <a:r>
              <a:rPr kumimoji="1" lang="en-US" altLang="zh-CN" sz="2000" baseline="30000">
                <a:solidFill>
                  <a:schemeClr val="accent2"/>
                </a:solidFill>
              </a:rPr>
              <a:t>n+1</a:t>
            </a:r>
          </a:p>
        </p:txBody>
      </p:sp>
      <p:graphicFrame>
        <p:nvGraphicFramePr>
          <p:cNvPr id="86" name="Object 400"/>
          <p:cNvGraphicFramePr>
            <a:graphicFrameLocks noChangeAspect="1"/>
          </p:cNvGraphicFramePr>
          <p:nvPr>
            <p:extLst>
              <p:ext uri="{D42A27DB-BD31-4B8C-83A1-F6EECF244321}">
                <p14:modId xmlns:p14="http://schemas.microsoft.com/office/powerpoint/2010/main" val="44769975"/>
              </p:ext>
            </p:extLst>
          </p:nvPr>
        </p:nvGraphicFramePr>
        <p:xfrm>
          <a:off x="1122462" y="4641685"/>
          <a:ext cx="2792413" cy="441325"/>
        </p:xfrm>
        <a:graphic>
          <a:graphicData uri="http://schemas.openxmlformats.org/presentationml/2006/ole">
            <mc:AlternateContent xmlns:mc="http://schemas.openxmlformats.org/markup-compatibility/2006">
              <mc:Choice xmlns:v="urn:schemas-microsoft-com:vml" Requires="v">
                <p:oleObj spid="_x0000_s251469" name="Equation" r:id="rId5" imgW="1434960" imgH="241200" progId="Equation.3">
                  <p:embed/>
                </p:oleObj>
              </mc:Choice>
              <mc:Fallback>
                <p:oleObj name="Equation" r:id="rId5" imgW="143496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462" y="4641685"/>
                        <a:ext cx="2792413"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Group 476"/>
          <p:cNvGraphicFramePr>
            <a:graphicFrameLocks noGrp="1"/>
          </p:cNvGraphicFramePr>
          <p:nvPr>
            <p:extLst>
              <p:ext uri="{D42A27DB-BD31-4B8C-83A1-F6EECF244321}">
                <p14:modId xmlns:p14="http://schemas.microsoft.com/office/powerpoint/2010/main" val="2506602415"/>
              </p:ext>
            </p:extLst>
          </p:nvPr>
        </p:nvGraphicFramePr>
        <p:xfrm>
          <a:off x="1239937" y="5098885"/>
          <a:ext cx="2762250" cy="1312863"/>
        </p:xfrm>
        <a:graphic>
          <a:graphicData uri="http://schemas.openxmlformats.org/drawingml/2006/table">
            <a:tbl>
              <a:tblPr/>
              <a:tblGrid>
                <a:gridCol w="552450">
                  <a:extLst>
                    <a:ext uri="{9D8B030D-6E8A-4147-A177-3AD203B41FA5}">
                      <a16:colId xmlns:a16="http://schemas.microsoft.com/office/drawing/2014/main" val="20000"/>
                    </a:ext>
                  </a:extLst>
                </a:gridCol>
                <a:gridCol w="5524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tblGrid>
              <a:tr h="423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88" name="Group 465"/>
          <p:cNvGrpSpPr>
            <a:grpSpLocks/>
          </p:cNvGrpSpPr>
          <p:nvPr/>
        </p:nvGrpSpPr>
        <p:grpSpPr bwMode="auto">
          <a:xfrm>
            <a:off x="858937" y="4946485"/>
            <a:ext cx="1219200" cy="701675"/>
            <a:chOff x="528" y="2976"/>
            <a:chExt cx="768" cy="442"/>
          </a:xfrm>
        </p:grpSpPr>
        <p:sp>
          <p:nvSpPr>
            <p:cNvPr id="89" name="Line 435"/>
            <p:cNvSpPr>
              <a:spLocks noChangeShapeType="1"/>
            </p:cNvSpPr>
            <p:nvPr/>
          </p:nvSpPr>
          <p:spPr bwMode="auto">
            <a:xfrm flipH="1" flipV="1">
              <a:off x="672" y="3120"/>
              <a:ext cx="394" cy="2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0" name="Text Box 436"/>
            <p:cNvSpPr txBox="1">
              <a:spLocks noChangeArrowheads="1"/>
            </p:cNvSpPr>
            <p:nvPr/>
          </p:nvSpPr>
          <p:spPr bwMode="auto">
            <a:xfrm>
              <a:off x="528" y="316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b="0"/>
                <a:t>Q</a:t>
              </a:r>
              <a:r>
                <a:rPr kumimoji="1" lang="en-US" altLang="zh-CN" sz="2000" b="0" baseline="-25000"/>
                <a:t>0</a:t>
              </a:r>
              <a:r>
                <a:rPr kumimoji="1" lang="en-US" altLang="zh-CN" sz="2000" b="0" baseline="30000"/>
                <a:t>n</a:t>
              </a:r>
            </a:p>
          </p:txBody>
        </p:sp>
        <p:sp>
          <p:nvSpPr>
            <p:cNvPr id="91" name="Text Box 437"/>
            <p:cNvSpPr txBox="1">
              <a:spLocks noChangeArrowheads="1"/>
            </p:cNvSpPr>
            <p:nvPr/>
          </p:nvSpPr>
          <p:spPr bwMode="auto">
            <a:xfrm>
              <a:off x="672" y="2976"/>
              <a:ext cx="62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b="0" dirty="0"/>
                <a:t>Q</a:t>
              </a:r>
              <a:r>
                <a:rPr kumimoji="1" lang="en-US" altLang="zh-CN" sz="1600" b="0" baseline="-25000" dirty="0"/>
                <a:t>2</a:t>
              </a:r>
              <a:r>
                <a:rPr kumimoji="1" lang="en-US" altLang="zh-CN" sz="1600" b="0" baseline="30000" dirty="0"/>
                <a:t>n</a:t>
              </a:r>
              <a:r>
                <a:rPr kumimoji="1" lang="en-US" altLang="zh-CN" sz="1600" dirty="0"/>
                <a:t> </a:t>
              </a:r>
              <a:r>
                <a:rPr kumimoji="1" lang="en-US" altLang="zh-CN" sz="1600" b="0" dirty="0"/>
                <a:t>Q</a:t>
              </a:r>
              <a:r>
                <a:rPr kumimoji="1" lang="en-US" altLang="zh-CN" sz="1600" b="0" baseline="-25000" dirty="0"/>
                <a:t>1</a:t>
              </a:r>
              <a:r>
                <a:rPr kumimoji="1" lang="en-US" altLang="zh-CN" sz="1600" b="0" baseline="30000" dirty="0"/>
                <a:t>n</a:t>
              </a:r>
            </a:p>
          </p:txBody>
        </p:sp>
      </p:grpSp>
      <p:grpSp>
        <p:nvGrpSpPr>
          <p:cNvPr id="92" name="Group 453"/>
          <p:cNvGrpSpPr>
            <a:grpSpLocks/>
          </p:cNvGrpSpPr>
          <p:nvPr/>
        </p:nvGrpSpPr>
        <p:grpSpPr bwMode="auto">
          <a:xfrm>
            <a:off x="1773337" y="5632285"/>
            <a:ext cx="2209800" cy="777875"/>
            <a:chOff x="1104" y="3408"/>
            <a:chExt cx="1392" cy="490"/>
          </a:xfrm>
        </p:grpSpPr>
        <p:sp>
          <p:nvSpPr>
            <p:cNvPr id="93" name="Text Box 438"/>
            <p:cNvSpPr txBox="1">
              <a:spLocks noChangeArrowheads="1"/>
            </p:cNvSpPr>
            <p:nvPr/>
          </p:nvSpPr>
          <p:spPr bwMode="auto">
            <a:xfrm>
              <a:off x="1824" y="340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endParaRPr kumimoji="1" lang="en-US" altLang="zh-CN" sz="2000" baseline="-25000">
                <a:solidFill>
                  <a:schemeClr val="hlink"/>
                </a:solidFill>
              </a:endParaRPr>
            </a:p>
          </p:txBody>
        </p:sp>
        <p:sp>
          <p:nvSpPr>
            <p:cNvPr id="94" name="Text Box 439"/>
            <p:cNvSpPr txBox="1">
              <a:spLocks noChangeArrowheads="1"/>
            </p:cNvSpPr>
            <p:nvPr/>
          </p:nvSpPr>
          <p:spPr bwMode="auto">
            <a:xfrm>
              <a:off x="1104" y="364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endParaRPr kumimoji="1" lang="en-US" altLang="zh-CN" sz="2000" baseline="-25000">
                <a:solidFill>
                  <a:schemeClr val="hlink"/>
                </a:solidFill>
              </a:endParaRPr>
            </a:p>
          </p:txBody>
        </p:sp>
        <p:sp>
          <p:nvSpPr>
            <p:cNvPr id="95" name="Text Box 440"/>
            <p:cNvSpPr txBox="1">
              <a:spLocks noChangeArrowheads="1"/>
            </p:cNvSpPr>
            <p:nvPr/>
          </p:nvSpPr>
          <p:spPr bwMode="auto">
            <a:xfrm>
              <a:off x="2160" y="340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1</a:t>
              </a:r>
              <a:endParaRPr kumimoji="1" lang="en-US" altLang="zh-CN" sz="2000" baseline="-25000">
                <a:solidFill>
                  <a:schemeClr val="hlink"/>
                </a:solidFill>
              </a:endParaRPr>
            </a:p>
          </p:txBody>
        </p:sp>
        <p:sp>
          <p:nvSpPr>
            <p:cNvPr id="96" name="Text Box 441"/>
            <p:cNvSpPr txBox="1">
              <a:spLocks noChangeArrowheads="1"/>
            </p:cNvSpPr>
            <p:nvPr/>
          </p:nvSpPr>
          <p:spPr bwMode="auto">
            <a:xfrm>
              <a:off x="1152" y="340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97" name="Text Box 442"/>
            <p:cNvSpPr txBox="1">
              <a:spLocks noChangeArrowheads="1"/>
            </p:cNvSpPr>
            <p:nvPr/>
          </p:nvSpPr>
          <p:spPr bwMode="auto">
            <a:xfrm>
              <a:off x="1824" y="364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sp>
          <p:nvSpPr>
            <p:cNvPr id="98" name="Text Box 443"/>
            <p:cNvSpPr txBox="1">
              <a:spLocks noChangeArrowheads="1"/>
            </p:cNvSpPr>
            <p:nvPr/>
          </p:nvSpPr>
          <p:spPr bwMode="auto">
            <a:xfrm>
              <a:off x="1488" y="340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a:t>
              </a:r>
            </a:p>
          </p:txBody>
        </p:sp>
      </p:grpSp>
      <p:sp>
        <p:nvSpPr>
          <p:cNvPr id="99" name="AutoShape 444"/>
          <p:cNvSpPr>
            <a:spLocks noChangeArrowheads="1"/>
          </p:cNvSpPr>
          <p:nvPr/>
        </p:nvSpPr>
        <p:spPr bwMode="auto">
          <a:xfrm>
            <a:off x="1849537" y="5632285"/>
            <a:ext cx="2057400" cy="304800"/>
          </a:xfrm>
          <a:prstGeom prst="roundRect">
            <a:avLst>
              <a:gd name="adj" fmla="val 16667"/>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00" name="Rectangle 445"/>
          <p:cNvSpPr>
            <a:spLocks noChangeArrowheads="1"/>
          </p:cNvSpPr>
          <p:nvPr/>
        </p:nvSpPr>
        <p:spPr bwMode="auto">
          <a:xfrm>
            <a:off x="1818862" y="6089485"/>
            <a:ext cx="228600" cy="228600"/>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01" name="Text Box 446"/>
          <p:cNvSpPr txBox="1">
            <a:spLocks noChangeArrowheads="1"/>
          </p:cNvSpPr>
          <p:nvPr/>
        </p:nvSpPr>
        <p:spPr bwMode="auto">
          <a:xfrm>
            <a:off x="20737" y="4946485"/>
            <a:ext cx="85566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accent2"/>
                </a:solidFill>
              </a:rPr>
              <a:t>Q</a:t>
            </a:r>
            <a:r>
              <a:rPr kumimoji="1" lang="en-US" altLang="zh-CN" sz="2000" baseline="-25000">
                <a:solidFill>
                  <a:schemeClr val="accent2"/>
                </a:solidFill>
              </a:rPr>
              <a:t>0</a:t>
            </a:r>
            <a:r>
              <a:rPr kumimoji="1" lang="en-US" altLang="zh-CN" sz="2000" baseline="30000">
                <a:solidFill>
                  <a:schemeClr val="accent2"/>
                </a:solidFill>
              </a:rPr>
              <a:t>n+1</a:t>
            </a:r>
          </a:p>
        </p:txBody>
      </p:sp>
      <p:graphicFrame>
        <p:nvGraphicFramePr>
          <p:cNvPr id="102" name="Object 447"/>
          <p:cNvGraphicFramePr>
            <a:graphicFrameLocks noChangeAspect="1"/>
          </p:cNvGraphicFramePr>
          <p:nvPr>
            <p:extLst>
              <p:ext uri="{D42A27DB-BD31-4B8C-83A1-F6EECF244321}">
                <p14:modId xmlns:p14="http://schemas.microsoft.com/office/powerpoint/2010/main" val="2629197648"/>
              </p:ext>
            </p:extLst>
          </p:nvPr>
        </p:nvGraphicFramePr>
        <p:xfrm>
          <a:off x="1190725" y="6470485"/>
          <a:ext cx="2471737" cy="441325"/>
        </p:xfrm>
        <a:graphic>
          <a:graphicData uri="http://schemas.openxmlformats.org/presentationml/2006/ole">
            <mc:AlternateContent xmlns:mc="http://schemas.openxmlformats.org/markup-compatibility/2006">
              <mc:Choice xmlns:v="urn:schemas-microsoft-com:vml" Requires="v">
                <p:oleObj spid="_x0000_s251470" name="Equation" r:id="rId7" imgW="1269720" imgH="241200" progId="Equation.3">
                  <p:embed/>
                </p:oleObj>
              </mc:Choice>
              <mc:Fallback>
                <p:oleObj name="Equation" r:id="rId7" imgW="126972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0725" y="6470485"/>
                        <a:ext cx="2471737"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 name="Object 454"/>
          <p:cNvGraphicFramePr>
            <a:graphicFrameLocks noChangeAspect="1"/>
          </p:cNvGraphicFramePr>
          <p:nvPr>
            <p:extLst>
              <p:ext uri="{D42A27DB-BD31-4B8C-83A1-F6EECF244321}">
                <p14:modId xmlns:p14="http://schemas.microsoft.com/office/powerpoint/2010/main" val="206881844"/>
              </p:ext>
            </p:extLst>
          </p:nvPr>
        </p:nvGraphicFramePr>
        <p:xfrm>
          <a:off x="4732437" y="5479885"/>
          <a:ext cx="839788" cy="395288"/>
        </p:xfrm>
        <a:graphic>
          <a:graphicData uri="http://schemas.openxmlformats.org/presentationml/2006/ole">
            <mc:AlternateContent xmlns:mc="http://schemas.openxmlformats.org/markup-compatibility/2006">
              <mc:Choice xmlns:v="urn:schemas-microsoft-com:vml" Requires="v">
                <p:oleObj spid="_x0000_s251471" name="Equation" r:id="rId9" imgW="431640" imgH="215640" progId="Equation.3">
                  <p:embed/>
                </p:oleObj>
              </mc:Choice>
              <mc:Fallback>
                <p:oleObj name="Equation" r:id="rId9" imgW="43164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2437" y="5479885"/>
                        <a:ext cx="839788"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Object 455"/>
          <p:cNvGraphicFramePr>
            <a:graphicFrameLocks noChangeAspect="1"/>
          </p:cNvGraphicFramePr>
          <p:nvPr>
            <p:extLst>
              <p:ext uri="{D42A27DB-BD31-4B8C-83A1-F6EECF244321}">
                <p14:modId xmlns:p14="http://schemas.microsoft.com/office/powerpoint/2010/main" val="2539446455"/>
              </p:ext>
            </p:extLst>
          </p:nvPr>
        </p:nvGraphicFramePr>
        <p:xfrm>
          <a:off x="4734025" y="5860885"/>
          <a:ext cx="1062037" cy="441325"/>
        </p:xfrm>
        <a:graphic>
          <a:graphicData uri="http://schemas.openxmlformats.org/presentationml/2006/ole">
            <mc:AlternateContent xmlns:mc="http://schemas.openxmlformats.org/markup-compatibility/2006">
              <mc:Choice xmlns:v="urn:schemas-microsoft-com:vml" Requires="v">
                <p:oleObj spid="_x0000_s251472" name="Equation" r:id="rId11" imgW="545760" imgH="241200" progId="Equation.3">
                  <p:embed/>
                </p:oleObj>
              </mc:Choice>
              <mc:Fallback>
                <p:oleObj name="Equation" r:id="rId11" imgW="545760" imgH="24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4025" y="5860885"/>
                        <a:ext cx="1062037"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 name="Object 456"/>
          <p:cNvGraphicFramePr>
            <a:graphicFrameLocks noChangeAspect="1"/>
          </p:cNvGraphicFramePr>
          <p:nvPr>
            <p:extLst>
              <p:ext uri="{D42A27DB-BD31-4B8C-83A1-F6EECF244321}">
                <p14:modId xmlns:p14="http://schemas.microsoft.com/office/powerpoint/2010/main" val="3468141919"/>
              </p:ext>
            </p:extLst>
          </p:nvPr>
        </p:nvGraphicFramePr>
        <p:xfrm>
          <a:off x="5864325" y="5479885"/>
          <a:ext cx="1309687" cy="417513"/>
        </p:xfrm>
        <a:graphic>
          <a:graphicData uri="http://schemas.openxmlformats.org/presentationml/2006/ole">
            <mc:AlternateContent xmlns:mc="http://schemas.openxmlformats.org/markup-compatibility/2006">
              <mc:Choice xmlns:v="urn:schemas-microsoft-com:vml" Requires="v">
                <p:oleObj spid="_x0000_s251473" name="Equation" r:id="rId13" imgW="672840" imgH="228600" progId="Equation.3">
                  <p:embed/>
                </p:oleObj>
              </mc:Choice>
              <mc:Fallback>
                <p:oleObj name="Equation" r:id="rId13" imgW="6728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4325" y="5479885"/>
                        <a:ext cx="13096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 name="Object 457"/>
          <p:cNvGraphicFramePr>
            <a:graphicFrameLocks noChangeAspect="1"/>
          </p:cNvGraphicFramePr>
          <p:nvPr>
            <p:extLst>
              <p:ext uri="{D42A27DB-BD31-4B8C-83A1-F6EECF244321}">
                <p14:modId xmlns:p14="http://schemas.microsoft.com/office/powerpoint/2010/main" val="2932725475"/>
              </p:ext>
            </p:extLst>
          </p:nvPr>
        </p:nvGraphicFramePr>
        <p:xfrm>
          <a:off x="6016725" y="5860885"/>
          <a:ext cx="1062037" cy="417513"/>
        </p:xfrm>
        <a:graphic>
          <a:graphicData uri="http://schemas.openxmlformats.org/presentationml/2006/ole">
            <mc:AlternateContent xmlns:mc="http://schemas.openxmlformats.org/markup-compatibility/2006">
              <mc:Choice xmlns:v="urn:schemas-microsoft-com:vml" Requires="v">
                <p:oleObj spid="_x0000_s251474" name="Equation" r:id="rId15" imgW="545760" imgH="228600" progId="Equation.3">
                  <p:embed/>
                </p:oleObj>
              </mc:Choice>
              <mc:Fallback>
                <p:oleObj name="Equation" r:id="rId15" imgW="54576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16725" y="5860885"/>
                        <a:ext cx="106203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 name="Object 458"/>
          <p:cNvGraphicFramePr>
            <a:graphicFrameLocks noChangeAspect="1"/>
          </p:cNvGraphicFramePr>
          <p:nvPr>
            <p:extLst>
              <p:ext uri="{D42A27DB-BD31-4B8C-83A1-F6EECF244321}">
                <p14:modId xmlns:p14="http://schemas.microsoft.com/office/powerpoint/2010/main" val="1760272731"/>
              </p:ext>
            </p:extLst>
          </p:nvPr>
        </p:nvGraphicFramePr>
        <p:xfrm>
          <a:off x="7312125" y="5860885"/>
          <a:ext cx="1384300" cy="487363"/>
        </p:xfrm>
        <a:graphic>
          <a:graphicData uri="http://schemas.openxmlformats.org/presentationml/2006/ole">
            <mc:AlternateContent xmlns:mc="http://schemas.openxmlformats.org/markup-compatibility/2006">
              <mc:Choice xmlns:v="urn:schemas-microsoft-com:vml" Requires="v">
                <p:oleObj spid="_x0000_s251475" name="Equation" r:id="rId17" imgW="711000" imgH="266400" progId="Equation.3">
                  <p:embed/>
                </p:oleObj>
              </mc:Choice>
              <mc:Fallback>
                <p:oleObj name="Equation" r:id="rId17" imgW="711000" imgH="2664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12125" y="5860885"/>
                        <a:ext cx="138430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 name="Object 461"/>
          <p:cNvGraphicFramePr>
            <a:graphicFrameLocks noChangeAspect="1"/>
          </p:cNvGraphicFramePr>
          <p:nvPr>
            <p:extLst>
              <p:ext uri="{D42A27DB-BD31-4B8C-83A1-F6EECF244321}">
                <p14:modId xmlns:p14="http://schemas.microsoft.com/office/powerpoint/2010/main" val="925229797"/>
              </p:ext>
            </p:extLst>
          </p:nvPr>
        </p:nvGraphicFramePr>
        <p:xfrm>
          <a:off x="7418487" y="5460835"/>
          <a:ext cx="838200" cy="419100"/>
        </p:xfrm>
        <a:graphic>
          <a:graphicData uri="http://schemas.openxmlformats.org/presentationml/2006/ole">
            <mc:AlternateContent xmlns:mc="http://schemas.openxmlformats.org/markup-compatibility/2006">
              <mc:Choice xmlns:v="urn:schemas-microsoft-com:vml" Requires="v">
                <p:oleObj spid="_x0000_s251476" name="Equation" r:id="rId19" imgW="431640" imgH="228600" progId="Equation.3">
                  <p:embed/>
                </p:oleObj>
              </mc:Choice>
              <mc:Fallback>
                <p:oleObj name="Equation" r:id="rId19" imgW="4316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18487" y="5460835"/>
                        <a:ext cx="8382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 name="Group 463"/>
          <p:cNvGrpSpPr>
            <a:grpSpLocks/>
          </p:cNvGrpSpPr>
          <p:nvPr/>
        </p:nvGrpSpPr>
        <p:grpSpPr bwMode="auto">
          <a:xfrm>
            <a:off x="935137" y="3117685"/>
            <a:ext cx="1219200" cy="701675"/>
            <a:chOff x="576" y="1824"/>
            <a:chExt cx="768" cy="442"/>
          </a:xfrm>
        </p:grpSpPr>
        <p:sp>
          <p:nvSpPr>
            <p:cNvPr id="110" name="Text Box 389"/>
            <p:cNvSpPr txBox="1">
              <a:spLocks noChangeArrowheads="1"/>
            </p:cNvSpPr>
            <p:nvPr/>
          </p:nvSpPr>
          <p:spPr bwMode="auto">
            <a:xfrm>
              <a:off x="576" y="201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b="0"/>
                <a:t>Q</a:t>
              </a:r>
              <a:r>
                <a:rPr kumimoji="1" lang="en-US" altLang="zh-CN" sz="2000" b="0" baseline="-25000"/>
                <a:t>0</a:t>
              </a:r>
              <a:r>
                <a:rPr kumimoji="1" lang="en-US" altLang="zh-CN" sz="2000" b="0" baseline="30000"/>
                <a:t>n</a:t>
              </a:r>
            </a:p>
          </p:txBody>
        </p:sp>
        <p:sp>
          <p:nvSpPr>
            <p:cNvPr id="111" name="Text Box 390"/>
            <p:cNvSpPr txBox="1">
              <a:spLocks noChangeArrowheads="1"/>
            </p:cNvSpPr>
            <p:nvPr/>
          </p:nvSpPr>
          <p:spPr bwMode="auto">
            <a:xfrm>
              <a:off x="720" y="1824"/>
              <a:ext cx="62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b="0" dirty="0"/>
                <a:t>Q</a:t>
              </a:r>
              <a:r>
                <a:rPr kumimoji="1" lang="en-US" altLang="zh-CN" sz="1600" b="0" baseline="-25000" dirty="0"/>
                <a:t>2</a:t>
              </a:r>
              <a:r>
                <a:rPr kumimoji="1" lang="en-US" altLang="zh-CN" sz="1600" b="0" baseline="30000" dirty="0"/>
                <a:t>n</a:t>
              </a:r>
              <a:r>
                <a:rPr kumimoji="1" lang="en-US" altLang="zh-CN" sz="1600" dirty="0"/>
                <a:t> </a:t>
              </a:r>
              <a:r>
                <a:rPr kumimoji="1" lang="en-US" altLang="zh-CN" sz="1600" b="0" dirty="0"/>
                <a:t>Q</a:t>
              </a:r>
              <a:r>
                <a:rPr kumimoji="1" lang="en-US" altLang="zh-CN" sz="1600" b="0" baseline="-25000" dirty="0"/>
                <a:t>1</a:t>
              </a:r>
              <a:r>
                <a:rPr kumimoji="1" lang="en-US" altLang="zh-CN" sz="1600" b="0" baseline="30000" dirty="0"/>
                <a:t>n</a:t>
              </a:r>
            </a:p>
          </p:txBody>
        </p:sp>
        <p:sp>
          <p:nvSpPr>
            <p:cNvPr id="112" name="Line 462"/>
            <p:cNvSpPr>
              <a:spLocks noChangeShapeType="1"/>
            </p:cNvSpPr>
            <p:nvPr/>
          </p:nvSpPr>
          <p:spPr bwMode="auto">
            <a:xfrm flipH="1" flipV="1">
              <a:off x="720" y="1968"/>
              <a:ext cx="355"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13" name="Text Box 469"/>
          <p:cNvSpPr txBox="1">
            <a:spLocks noChangeArrowheads="1"/>
          </p:cNvSpPr>
          <p:nvPr/>
        </p:nvSpPr>
        <p:spPr bwMode="auto">
          <a:xfrm>
            <a:off x="5354737" y="6394285"/>
            <a:ext cx="2438400" cy="415925"/>
          </a:xfrm>
          <a:prstGeom prst="rect">
            <a:avLst/>
          </a:prstGeom>
          <a:noFill/>
          <a:ln w="19050">
            <a:solidFill>
              <a:srgbClr val="CC3399"/>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注意：自启动能力</a:t>
            </a:r>
          </a:p>
        </p:txBody>
      </p:sp>
      <p:grpSp>
        <p:nvGrpSpPr>
          <p:cNvPr id="114" name="Group 475"/>
          <p:cNvGrpSpPr>
            <a:grpSpLocks/>
          </p:cNvGrpSpPr>
          <p:nvPr/>
        </p:nvGrpSpPr>
        <p:grpSpPr bwMode="auto">
          <a:xfrm>
            <a:off x="1784450" y="1922298"/>
            <a:ext cx="3470275" cy="673100"/>
            <a:chOff x="1104" y="1056"/>
            <a:chExt cx="2186" cy="377"/>
          </a:xfrm>
        </p:grpSpPr>
        <p:sp>
          <p:nvSpPr>
            <p:cNvPr id="115" name="Rectangle 472"/>
            <p:cNvSpPr>
              <a:spLocks noChangeArrowheads="1"/>
            </p:cNvSpPr>
            <p:nvPr/>
          </p:nvSpPr>
          <p:spPr bwMode="auto">
            <a:xfrm>
              <a:off x="1104" y="1296"/>
              <a:ext cx="1237" cy="137"/>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aphicFrame>
          <p:nvGraphicFramePr>
            <p:cNvPr id="116" name="Object 473"/>
            <p:cNvGraphicFramePr>
              <a:graphicFrameLocks noChangeAspect="1"/>
            </p:cNvGraphicFramePr>
            <p:nvPr/>
          </p:nvGraphicFramePr>
          <p:xfrm>
            <a:off x="2496" y="1056"/>
            <a:ext cx="794" cy="278"/>
          </p:xfrm>
          <a:graphic>
            <a:graphicData uri="http://schemas.openxmlformats.org/presentationml/2006/ole">
              <mc:AlternateContent xmlns:mc="http://schemas.openxmlformats.org/markup-compatibility/2006">
                <mc:Choice xmlns:v="urn:schemas-microsoft-com:vml" Requires="v">
                  <p:oleObj spid="_x0000_s251477" name="Equation" r:id="rId21" imgW="647640" imgH="241200" progId="Equation.3">
                    <p:embed/>
                  </p:oleObj>
                </mc:Choice>
                <mc:Fallback>
                  <p:oleObj name="Equation" r:id="rId21" imgW="647640" imgH="2412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96" y="1056"/>
                          <a:ext cx="794" cy="278"/>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 name="Line 474"/>
            <p:cNvSpPr>
              <a:spLocks noChangeShapeType="1"/>
            </p:cNvSpPr>
            <p:nvPr/>
          </p:nvSpPr>
          <p:spPr bwMode="auto">
            <a:xfrm flipV="1">
              <a:off x="2352" y="1296"/>
              <a:ext cx="192" cy="48"/>
            </a:xfrm>
            <a:prstGeom prst="line">
              <a:avLst/>
            </a:prstGeom>
            <a:noFill/>
            <a:ln w="19050">
              <a:solidFill>
                <a:srgbClr val="33CCFF"/>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18" name="Text Box 477"/>
          <p:cNvSpPr txBox="1">
            <a:spLocks noChangeArrowheads="1"/>
          </p:cNvSpPr>
          <p:nvPr/>
        </p:nvSpPr>
        <p:spPr bwMode="auto">
          <a:xfrm>
            <a:off x="209650" y="1246023"/>
            <a:ext cx="6111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a:t>解：</a:t>
            </a:r>
          </a:p>
        </p:txBody>
      </p:sp>
      <p:sp>
        <p:nvSpPr>
          <p:cNvPr id="119" name="Text Box 484"/>
          <p:cNvSpPr txBox="1">
            <a:spLocks noChangeArrowheads="1"/>
          </p:cNvSpPr>
          <p:nvPr/>
        </p:nvSpPr>
        <p:spPr bwMode="auto">
          <a:xfrm>
            <a:off x="5240437" y="1361910"/>
            <a:ext cx="15843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a:t>状态转移表</a:t>
            </a:r>
          </a:p>
        </p:txBody>
      </p:sp>
      <p:graphicFrame>
        <p:nvGraphicFramePr>
          <p:cNvPr id="121" name="对象 120"/>
          <p:cNvGraphicFramePr>
            <a:graphicFrameLocks noChangeAspect="1"/>
          </p:cNvGraphicFramePr>
          <p:nvPr>
            <p:extLst>
              <p:ext uri="{D42A27DB-BD31-4B8C-83A1-F6EECF244321}">
                <p14:modId xmlns:p14="http://schemas.microsoft.com/office/powerpoint/2010/main" val="792098354"/>
              </p:ext>
            </p:extLst>
          </p:nvPr>
        </p:nvGraphicFramePr>
        <p:xfrm>
          <a:off x="6878266" y="1375804"/>
          <a:ext cx="2100262" cy="419100"/>
        </p:xfrm>
        <a:graphic>
          <a:graphicData uri="http://schemas.openxmlformats.org/presentationml/2006/ole">
            <mc:AlternateContent xmlns:mc="http://schemas.openxmlformats.org/markup-compatibility/2006">
              <mc:Choice xmlns:v="urn:schemas-microsoft-com:vml" Requires="v">
                <p:oleObj spid="_x0000_s251478" name="Equation" r:id="rId23" imgW="1066770" imgH="219165" progId="Equation.3">
                  <p:embed/>
                </p:oleObj>
              </mc:Choice>
              <mc:Fallback>
                <p:oleObj name="Equation" r:id="rId23" imgW="1066770" imgH="219165"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78266" y="1375804"/>
                        <a:ext cx="2100262" cy="4191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 name="Text Box 108"/>
          <p:cNvSpPr txBox="1">
            <a:spLocks noChangeArrowheads="1"/>
          </p:cNvSpPr>
          <p:nvPr/>
        </p:nvSpPr>
        <p:spPr bwMode="auto">
          <a:xfrm>
            <a:off x="7358842" y="443243"/>
            <a:ext cx="1752600" cy="710067"/>
          </a:xfrm>
          <a:prstGeom prst="rect">
            <a:avLst/>
          </a:prstGeom>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bg1"/>
                </a:solidFill>
              </a:rPr>
              <a:t>JK</a:t>
            </a:r>
            <a:r>
              <a:rPr kumimoji="1" lang="zh-CN" altLang="en-US" sz="2000" dirty="0">
                <a:solidFill>
                  <a:schemeClr val="bg1"/>
                </a:solidFill>
              </a:rPr>
              <a:t>触发器的状态方程</a:t>
            </a:r>
          </a:p>
        </p:txBody>
      </p:sp>
    </p:spTree>
    <p:extLst>
      <p:ext uri="{BB962C8B-B14F-4D97-AF65-F5344CB8AC3E}">
        <p14:creationId xmlns:p14="http://schemas.microsoft.com/office/powerpoint/2010/main" val="408217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14"/>
                                        </p:tgtEl>
                                        <p:attrNameLst>
                                          <p:attrName>style.visibility</p:attrName>
                                        </p:attrNameLst>
                                      </p:cBhvr>
                                      <p:to>
                                        <p:strVal val="visible"/>
                                      </p:to>
                                    </p:set>
                                  </p:childTnLst>
                                  <p:subTnLst>
                                    <p:set>
                                      <p:cBhvr override="childStyle">
                                        <p:cTn dur="1" fill="hold" display="0" masterRel="nextClick" afterEffect="1"/>
                                        <p:tgtEl>
                                          <p:spTgt spid="114"/>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10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7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8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8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0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499"/>
                                          </p:stCondLst>
                                        </p:cTn>
                                        <p:tgtEl>
                                          <p:spTgt spid="8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499"/>
                                          </p:stCondLst>
                                        </p:cTn>
                                        <p:tgtEl>
                                          <p:spTgt spid="8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499"/>
                                          </p:stCondLst>
                                        </p:cTn>
                                        <p:tgtEl>
                                          <p:spTgt spid="9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9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10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499"/>
                                          </p:stCondLst>
                                        </p:cTn>
                                        <p:tgtEl>
                                          <p:spTgt spid="10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499"/>
                                          </p:stCondLst>
                                        </p:cTn>
                                        <p:tgtEl>
                                          <p:spTgt spid="10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499"/>
                                          </p:stCondLst>
                                        </p:cTn>
                                        <p:tgtEl>
                                          <p:spTgt spid="10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499"/>
                                          </p:stCondLst>
                                        </p:cTn>
                                        <p:tgtEl>
                                          <p:spTgt spid="10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499"/>
                                          </p:stCondLst>
                                        </p:cTn>
                                        <p:tgtEl>
                                          <p:spTgt spid="10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499"/>
                                          </p:stCondLst>
                                        </p:cTn>
                                        <p:tgtEl>
                                          <p:spTgt spid="10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499"/>
                                          </p:stCondLst>
                                        </p:cTn>
                                        <p:tgtEl>
                                          <p:spTgt spid="10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499"/>
                                          </p:stCondLst>
                                        </p:cTn>
                                        <p:tgtEl>
                                          <p:spTgt spid="11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121"/>
                                        </p:tgtEl>
                                        <p:attrNameLst>
                                          <p:attrName>style.visibility</p:attrName>
                                        </p:attrNameLst>
                                      </p:cBhvr>
                                      <p:to>
                                        <p:strVal val="visible"/>
                                      </p:to>
                                    </p:set>
                                    <p:animEffect transition="in" filter="fade">
                                      <p:cBhvr>
                                        <p:cTn id="135" dur="1000"/>
                                        <p:tgtEl>
                                          <p:spTgt spid="121"/>
                                        </p:tgtEl>
                                      </p:cBhvr>
                                    </p:animEffect>
                                    <p:anim calcmode="lin" valueType="num">
                                      <p:cBhvr>
                                        <p:cTn id="136" dur="1000" fill="hold"/>
                                        <p:tgtEl>
                                          <p:spTgt spid="121"/>
                                        </p:tgtEl>
                                        <p:attrNameLst>
                                          <p:attrName>ppt_x</p:attrName>
                                        </p:attrNameLst>
                                      </p:cBhvr>
                                      <p:tavLst>
                                        <p:tav tm="0">
                                          <p:val>
                                            <p:strVal val="#ppt_x"/>
                                          </p:val>
                                        </p:tav>
                                        <p:tav tm="100000">
                                          <p:val>
                                            <p:strVal val="#ppt_x"/>
                                          </p:val>
                                        </p:tav>
                                      </p:tavLst>
                                    </p:anim>
                                    <p:anim calcmode="lin" valueType="num">
                                      <p:cBhvr>
                                        <p:cTn id="137" dur="1000" fill="hold"/>
                                        <p:tgtEl>
                                          <p:spTgt spid="121"/>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fade">
                                      <p:cBhvr>
                                        <p:cTn id="140" dur="1000"/>
                                        <p:tgtEl>
                                          <p:spTgt spid="122"/>
                                        </p:tgtEl>
                                      </p:cBhvr>
                                    </p:animEffect>
                                    <p:anim calcmode="lin" valueType="num">
                                      <p:cBhvr>
                                        <p:cTn id="141" dur="1000" fill="hold"/>
                                        <p:tgtEl>
                                          <p:spTgt spid="122"/>
                                        </p:tgtEl>
                                        <p:attrNameLst>
                                          <p:attrName>ppt_x</p:attrName>
                                        </p:attrNameLst>
                                      </p:cBhvr>
                                      <p:tavLst>
                                        <p:tav tm="0">
                                          <p:val>
                                            <p:strVal val="#ppt_x"/>
                                          </p:val>
                                        </p:tav>
                                        <p:tav tm="100000">
                                          <p:val>
                                            <p:strVal val="#ppt_x"/>
                                          </p:val>
                                        </p:tav>
                                      </p:tavLst>
                                    </p:anim>
                                    <p:anim calcmode="lin" valueType="num">
                                      <p:cBhvr>
                                        <p:cTn id="142"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utoUpdateAnimBg="0"/>
      <p:bldP spid="83" grpId="0" animBg="1"/>
      <p:bldP spid="84" grpId="0" animBg="1"/>
      <p:bldP spid="85" grpId="0" autoUpdateAnimBg="0"/>
      <p:bldP spid="99" grpId="0" animBg="1"/>
      <p:bldP spid="100" grpId="0" animBg="1"/>
      <p:bldP spid="101" grpId="0" autoUpdateAnimBg="0"/>
      <p:bldP spid="113" grpId="0" animBg="1" autoUpdateAnimBg="0"/>
      <p:bldP spid="118" grpId="0"/>
      <p:bldP spid="119" grpId="0"/>
      <p:bldP spid="12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 Box 16"/>
          <p:cNvSpPr txBox="1">
            <a:spLocks noChangeArrowheads="1"/>
          </p:cNvSpPr>
          <p:nvPr/>
        </p:nvSpPr>
        <p:spPr bwMode="auto">
          <a:xfrm>
            <a:off x="0" y="6396334"/>
            <a:ext cx="9143999" cy="402291"/>
          </a:xfrm>
          <a:prstGeom prst="rect">
            <a:avLst/>
          </a:prstGeom>
          <a:ln/>
          <a:extLst/>
        </p:spPr>
        <p:style>
          <a:lnRef idx="2">
            <a:schemeClr val="accent3"/>
          </a:lnRef>
          <a:fillRef idx="1">
            <a:schemeClr val="lt1"/>
          </a:fillRef>
          <a:effectRef idx="0">
            <a:schemeClr val="accent3"/>
          </a:effectRef>
          <a:fontRef idx="minor">
            <a:schemeClr val="dk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grpSp>
        <p:nvGrpSpPr>
          <p:cNvPr id="30" name="Group 3"/>
          <p:cNvGrpSpPr>
            <a:grpSpLocks/>
          </p:cNvGrpSpPr>
          <p:nvPr/>
        </p:nvGrpSpPr>
        <p:grpSpPr bwMode="auto">
          <a:xfrm>
            <a:off x="66129" y="400134"/>
            <a:ext cx="1066800" cy="406400"/>
            <a:chOff x="240" y="480"/>
            <a:chExt cx="1488" cy="256"/>
          </a:xfrm>
        </p:grpSpPr>
        <p:sp>
          <p:nvSpPr>
            <p:cNvPr id="31" name="Text Box 4"/>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a:t>
              </a:r>
              <a:r>
                <a:rPr kumimoji="1" lang="en-US" altLang="zh-CN" sz="2000" dirty="0">
                  <a:solidFill>
                    <a:schemeClr val="bg1"/>
                  </a:solidFill>
                </a:rPr>
                <a:t>6</a:t>
              </a:r>
            </a:p>
          </p:txBody>
        </p:sp>
        <p:sp>
          <p:nvSpPr>
            <p:cNvPr id="32" name="Line 5"/>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9" name="Text Box 7"/>
          <p:cNvSpPr txBox="1">
            <a:spLocks noChangeArrowheads="1"/>
          </p:cNvSpPr>
          <p:nvPr/>
        </p:nvSpPr>
        <p:spPr bwMode="auto">
          <a:xfrm>
            <a:off x="1173340" y="409659"/>
            <a:ext cx="5795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用</a:t>
            </a:r>
            <a:r>
              <a:rPr kumimoji="1" lang="en-US" altLang="zh-CN" sz="2000" dirty="0"/>
              <a:t>JK</a:t>
            </a:r>
            <a:r>
              <a:rPr kumimoji="1" lang="zh-CN" altLang="en-US" sz="2000" dirty="0"/>
              <a:t>触发器设计同步五进制计数器。（自启动）</a:t>
            </a:r>
          </a:p>
        </p:txBody>
      </p:sp>
      <p:grpSp>
        <p:nvGrpSpPr>
          <p:cNvPr id="33" name="Group 486"/>
          <p:cNvGrpSpPr>
            <a:grpSpLocks/>
          </p:cNvGrpSpPr>
          <p:nvPr/>
        </p:nvGrpSpPr>
        <p:grpSpPr bwMode="auto">
          <a:xfrm>
            <a:off x="6713166" y="411813"/>
            <a:ext cx="3598863" cy="406400"/>
            <a:chOff x="4" y="34"/>
            <a:chExt cx="2267" cy="256"/>
          </a:xfrm>
        </p:grpSpPr>
        <p:sp>
          <p:nvSpPr>
            <p:cNvPr id="34" name="Text Box 5"/>
            <p:cNvSpPr txBox="1">
              <a:spLocks noChangeArrowheads="1"/>
            </p:cNvSpPr>
            <p:nvPr/>
          </p:nvSpPr>
          <p:spPr bwMode="auto">
            <a:xfrm>
              <a:off x="4" y="34"/>
              <a:ext cx="1531" cy="256"/>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a:t>
              </a:r>
              <a:r>
                <a:rPr kumimoji="1" lang="zh-CN" altLang="en-US" sz="2000" dirty="0"/>
                <a:t>题解</a:t>
              </a:r>
              <a:r>
                <a:rPr kumimoji="1" lang="en-US" altLang="zh-CN" sz="2000" dirty="0"/>
                <a:t>》P54 </a:t>
              </a:r>
              <a:r>
                <a:rPr kumimoji="1" lang="zh-CN" altLang="en-US" sz="2000" dirty="0"/>
                <a:t>设计</a:t>
              </a:r>
              <a:r>
                <a:rPr kumimoji="1" lang="en-US" altLang="zh-CN" sz="2000" dirty="0"/>
                <a:t>6</a:t>
              </a:r>
            </a:p>
          </p:txBody>
        </p:sp>
        <p:sp>
          <p:nvSpPr>
            <p:cNvPr id="35" name="Line 6"/>
            <p:cNvSpPr>
              <a:spLocks noChangeShapeType="1"/>
            </p:cNvSpPr>
            <p:nvPr/>
          </p:nvSpPr>
          <p:spPr bwMode="auto">
            <a:xfrm flipV="1">
              <a:off x="2024" y="261"/>
              <a:ext cx="247" cy="8"/>
            </a:xfrm>
            <a:prstGeom prst="line">
              <a:avLst/>
            </a:prstGeom>
            <a:noFill/>
            <a:ln w="9525">
              <a:solidFill>
                <a:srgbClr val="D60093"/>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6" name="Text Box 8"/>
          <p:cNvSpPr txBox="1">
            <a:spLocks noChangeArrowheads="1"/>
          </p:cNvSpPr>
          <p:nvPr/>
        </p:nvSpPr>
        <p:spPr bwMode="auto">
          <a:xfrm>
            <a:off x="1215185" y="771402"/>
            <a:ext cx="678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已知状态转移编码是</a:t>
            </a:r>
            <a:r>
              <a:rPr kumimoji="1" lang="en-US" altLang="zh-CN" sz="2000" dirty="0"/>
              <a:t>110→011 →100 →001 →101 →110</a:t>
            </a:r>
          </a:p>
        </p:txBody>
      </p:sp>
      <p:graphicFrame>
        <p:nvGraphicFramePr>
          <p:cNvPr id="122" name="Group 8"/>
          <p:cNvGraphicFramePr>
            <a:graphicFrameLocks noGrp="1"/>
          </p:cNvGraphicFramePr>
          <p:nvPr>
            <p:extLst>
              <p:ext uri="{D42A27DB-BD31-4B8C-83A1-F6EECF244321}">
                <p14:modId xmlns:p14="http://schemas.microsoft.com/office/powerpoint/2010/main" val="2295402687"/>
              </p:ext>
            </p:extLst>
          </p:nvPr>
        </p:nvGraphicFramePr>
        <p:xfrm>
          <a:off x="4760367" y="1490369"/>
          <a:ext cx="4125913" cy="3796800"/>
        </p:xfrm>
        <a:graphic>
          <a:graphicData uri="http://schemas.openxmlformats.org/drawingml/2006/table">
            <a:tbl>
              <a:tblPr/>
              <a:tblGrid>
                <a:gridCol w="681038">
                  <a:extLst>
                    <a:ext uri="{9D8B030D-6E8A-4147-A177-3AD203B41FA5}">
                      <a16:colId xmlns:a16="http://schemas.microsoft.com/office/drawing/2014/main" val="20000"/>
                    </a:ext>
                  </a:extLst>
                </a:gridCol>
                <a:gridCol w="555625">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773112">
                  <a:extLst>
                    <a:ext uri="{9D8B030D-6E8A-4147-A177-3AD203B41FA5}">
                      <a16:colId xmlns:a16="http://schemas.microsoft.com/office/drawing/2014/main" val="20003"/>
                    </a:ext>
                  </a:extLst>
                </a:gridCol>
                <a:gridCol w="779463">
                  <a:extLst>
                    <a:ext uri="{9D8B030D-6E8A-4147-A177-3AD203B41FA5}">
                      <a16:colId xmlns:a16="http://schemas.microsoft.com/office/drawing/2014/main" val="20004"/>
                    </a:ext>
                  </a:extLst>
                </a:gridCol>
                <a:gridCol w="777875">
                  <a:extLst>
                    <a:ext uri="{9D8B030D-6E8A-4147-A177-3AD203B41FA5}">
                      <a16:colId xmlns:a16="http://schemas.microsoft.com/office/drawing/2014/main" val="20005"/>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Q</a:t>
                      </a:r>
                      <a:r>
                        <a:rPr kumimoji="1" lang="en-US" altLang="zh-CN" sz="2000" b="1" i="0" u="none" strike="noStrike" cap="none" normalizeH="0" baseline="-25000">
                          <a:ln>
                            <a:noFill/>
                          </a:ln>
                          <a:solidFill>
                            <a:schemeClr val="tx1"/>
                          </a:solidFill>
                          <a:effectLst/>
                          <a:latin typeface="Times New Roman" pitchFamily="18" charset="0"/>
                          <a:ea typeface="宋体" charset="-122"/>
                        </a:rPr>
                        <a:t>2</a:t>
                      </a:r>
                      <a:r>
                        <a:rPr kumimoji="1" lang="en-US" altLang="zh-CN" sz="2000" b="1" i="0" u="none" strike="noStrike" cap="none" normalizeH="0" baseline="30000">
                          <a:ln>
                            <a:noFill/>
                          </a:ln>
                          <a:solidFill>
                            <a:schemeClr val="tx1"/>
                          </a:solidFill>
                          <a:effectLst/>
                          <a:latin typeface="Times New Roman" pitchFamily="18" charset="0"/>
                          <a:ea typeface="宋体" charset="-122"/>
                        </a:rPr>
                        <a:t>n</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Q</a:t>
                      </a:r>
                      <a:r>
                        <a:rPr kumimoji="1" lang="en-US" altLang="zh-CN" sz="2000" b="1" i="0" u="none" strike="noStrike" cap="none" normalizeH="0" baseline="-25000">
                          <a:ln>
                            <a:noFill/>
                          </a:ln>
                          <a:solidFill>
                            <a:schemeClr val="tx1"/>
                          </a:solidFill>
                          <a:effectLst/>
                          <a:latin typeface="Times New Roman" pitchFamily="18" charset="0"/>
                          <a:ea typeface="宋体" charset="-122"/>
                        </a:rPr>
                        <a:t>1</a:t>
                      </a:r>
                      <a:r>
                        <a:rPr kumimoji="1" lang="en-US" altLang="zh-CN" sz="2000" b="1" i="0" u="none" strike="noStrike" cap="none" normalizeH="0" baseline="30000">
                          <a:ln>
                            <a:noFill/>
                          </a:ln>
                          <a:solidFill>
                            <a:schemeClr val="tx1"/>
                          </a:solidFill>
                          <a:effectLst/>
                          <a:latin typeface="Times New Roman" pitchFamily="18" charset="0"/>
                          <a:ea typeface="宋体" charset="-122"/>
                        </a:rPr>
                        <a:t>n</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Q</a:t>
                      </a:r>
                      <a:r>
                        <a:rPr kumimoji="1" lang="en-US" altLang="zh-CN" sz="2000" b="1" i="0" u="none" strike="noStrike" cap="none" normalizeH="0" baseline="-25000">
                          <a:ln>
                            <a:noFill/>
                          </a:ln>
                          <a:solidFill>
                            <a:schemeClr val="tx1"/>
                          </a:solidFill>
                          <a:effectLst/>
                          <a:latin typeface="Times New Roman" pitchFamily="18" charset="0"/>
                          <a:ea typeface="宋体" charset="-122"/>
                        </a:rPr>
                        <a:t>0</a:t>
                      </a:r>
                      <a:r>
                        <a:rPr kumimoji="1" lang="en-US" altLang="zh-CN" sz="2000" b="1" i="0" u="none" strike="noStrike" cap="none" normalizeH="0" baseline="30000">
                          <a:ln>
                            <a:noFill/>
                          </a:ln>
                          <a:solidFill>
                            <a:schemeClr val="tx1"/>
                          </a:solidFill>
                          <a:effectLst/>
                          <a:latin typeface="Times New Roman" pitchFamily="18" charset="0"/>
                          <a:ea typeface="宋体" charset="-122"/>
                        </a:rPr>
                        <a:t>n</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Q</a:t>
                      </a:r>
                      <a:r>
                        <a:rPr kumimoji="1" lang="en-US" altLang="zh-CN" sz="2000" b="1" i="0" u="none" strike="noStrike" cap="none" normalizeH="0" baseline="-25000">
                          <a:ln>
                            <a:noFill/>
                          </a:ln>
                          <a:solidFill>
                            <a:schemeClr val="tx1"/>
                          </a:solidFill>
                          <a:effectLst/>
                          <a:latin typeface="Times New Roman" pitchFamily="18" charset="0"/>
                          <a:ea typeface="宋体" charset="-122"/>
                        </a:rPr>
                        <a:t>2</a:t>
                      </a:r>
                      <a:r>
                        <a:rPr kumimoji="1" lang="en-US" altLang="zh-CN" sz="2000" b="1" i="0" u="none" strike="noStrike" cap="none" normalizeH="0" baseline="30000">
                          <a:ln>
                            <a:noFill/>
                          </a:ln>
                          <a:solidFill>
                            <a:schemeClr val="tx1"/>
                          </a:solidFill>
                          <a:effectLst/>
                          <a:latin typeface="Times New Roman" pitchFamily="18" charset="0"/>
                          <a:ea typeface="宋体" charset="-122"/>
                        </a:rPr>
                        <a:t>n+1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Q</a:t>
                      </a:r>
                      <a:r>
                        <a:rPr kumimoji="1" lang="en-US" altLang="zh-CN" sz="2000" b="1" i="0" u="none" strike="noStrike" cap="none" normalizeH="0" baseline="-25000">
                          <a:ln>
                            <a:noFill/>
                          </a:ln>
                          <a:solidFill>
                            <a:schemeClr val="tx1"/>
                          </a:solidFill>
                          <a:effectLst/>
                          <a:latin typeface="Times New Roman" pitchFamily="18" charset="0"/>
                          <a:ea typeface="宋体" charset="-122"/>
                        </a:rPr>
                        <a:t>1</a:t>
                      </a:r>
                      <a:r>
                        <a:rPr kumimoji="1" lang="en-US" altLang="zh-CN" sz="2000" b="1" i="0" u="none" strike="noStrike" cap="none" normalizeH="0" baseline="30000">
                          <a:ln>
                            <a:noFill/>
                          </a:ln>
                          <a:solidFill>
                            <a:schemeClr val="tx1"/>
                          </a:solidFill>
                          <a:effectLst/>
                          <a:latin typeface="Times New Roman" pitchFamily="18" charset="0"/>
                          <a:ea typeface="宋体" charset="-122"/>
                        </a:rPr>
                        <a:t>n+1</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Q</a:t>
                      </a:r>
                      <a:r>
                        <a:rPr kumimoji="1" lang="en-US" altLang="zh-CN" sz="2000" b="1" i="0" u="none" strike="noStrike" cap="none" normalizeH="0" baseline="-25000">
                          <a:ln>
                            <a:noFill/>
                          </a:ln>
                          <a:solidFill>
                            <a:schemeClr val="tx1"/>
                          </a:solidFill>
                          <a:effectLst/>
                          <a:latin typeface="Times New Roman" pitchFamily="18" charset="0"/>
                          <a:ea typeface="宋体" charset="-122"/>
                        </a:rPr>
                        <a:t>0</a:t>
                      </a:r>
                      <a:r>
                        <a:rPr kumimoji="1" lang="en-US" altLang="zh-CN" sz="2000" b="1" i="0" u="none" strike="noStrike" cap="none" normalizeH="0" baseline="30000">
                          <a:ln>
                            <a:noFill/>
                          </a:ln>
                          <a:solidFill>
                            <a:schemeClr val="tx1"/>
                          </a:solidFill>
                          <a:effectLst/>
                          <a:latin typeface="Times New Roman" pitchFamily="18" charset="0"/>
                          <a:ea typeface="宋体" charset="-122"/>
                        </a:rPr>
                        <a:t>n+1</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6"/>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123" name="Group 251"/>
          <p:cNvGraphicFramePr>
            <a:graphicFrameLocks noGrp="1"/>
          </p:cNvGraphicFramePr>
          <p:nvPr>
            <p:extLst>
              <p:ext uri="{D42A27DB-BD31-4B8C-83A1-F6EECF244321}">
                <p14:modId xmlns:p14="http://schemas.microsoft.com/office/powerpoint/2010/main" val="4104251342"/>
              </p:ext>
            </p:extLst>
          </p:nvPr>
        </p:nvGraphicFramePr>
        <p:xfrm>
          <a:off x="1123405" y="1287169"/>
          <a:ext cx="2762250" cy="1295400"/>
        </p:xfrm>
        <a:graphic>
          <a:graphicData uri="http://schemas.openxmlformats.org/drawingml/2006/table">
            <a:tbl>
              <a:tblPr/>
              <a:tblGrid>
                <a:gridCol w="552450">
                  <a:extLst>
                    <a:ext uri="{9D8B030D-6E8A-4147-A177-3AD203B41FA5}">
                      <a16:colId xmlns:a16="http://schemas.microsoft.com/office/drawing/2014/main" val="20000"/>
                    </a:ext>
                  </a:extLst>
                </a:gridCol>
                <a:gridCol w="5524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dirty="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124" name="Group 119"/>
          <p:cNvGrpSpPr>
            <a:grpSpLocks/>
          </p:cNvGrpSpPr>
          <p:nvPr/>
        </p:nvGrpSpPr>
        <p:grpSpPr bwMode="auto">
          <a:xfrm>
            <a:off x="797967" y="1109369"/>
            <a:ext cx="1174750" cy="701675"/>
            <a:chOff x="480" y="576"/>
            <a:chExt cx="740" cy="442"/>
          </a:xfrm>
        </p:grpSpPr>
        <p:sp>
          <p:nvSpPr>
            <p:cNvPr id="125" name="Line 120"/>
            <p:cNvSpPr>
              <a:spLocks noChangeShapeType="1"/>
            </p:cNvSpPr>
            <p:nvPr/>
          </p:nvSpPr>
          <p:spPr bwMode="auto">
            <a:xfrm flipH="1" flipV="1">
              <a:off x="672" y="720"/>
              <a:ext cx="338" cy="2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6" name="Text Box 121"/>
            <p:cNvSpPr txBox="1">
              <a:spLocks noChangeArrowheads="1"/>
            </p:cNvSpPr>
            <p:nvPr/>
          </p:nvSpPr>
          <p:spPr bwMode="auto">
            <a:xfrm>
              <a:off x="480" y="768"/>
              <a:ext cx="4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b="0"/>
                <a:t>Q</a:t>
              </a:r>
              <a:r>
                <a:rPr kumimoji="1" lang="en-US" altLang="zh-CN" sz="2000" b="0" baseline="-25000"/>
                <a:t>0</a:t>
              </a:r>
              <a:r>
                <a:rPr kumimoji="1" lang="en-US" altLang="zh-CN" sz="2000" b="0" baseline="30000"/>
                <a:t>n</a:t>
              </a:r>
            </a:p>
          </p:txBody>
        </p:sp>
        <p:sp>
          <p:nvSpPr>
            <p:cNvPr id="127" name="Text Box 122"/>
            <p:cNvSpPr txBox="1">
              <a:spLocks noChangeArrowheads="1"/>
            </p:cNvSpPr>
            <p:nvPr/>
          </p:nvSpPr>
          <p:spPr bwMode="auto">
            <a:xfrm>
              <a:off x="539" y="576"/>
              <a:ext cx="68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b="0" dirty="0"/>
                <a:t>Q</a:t>
              </a:r>
              <a:r>
                <a:rPr kumimoji="1" lang="en-US" altLang="zh-CN" sz="2000" b="0" baseline="-25000" dirty="0"/>
                <a:t>2</a:t>
              </a:r>
              <a:r>
                <a:rPr kumimoji="1" lang="en-US" altLang="zh-CN" sz="2000" b="0" baseline="30000" dirty="0"/>
                <a:t>n</a:t>
              </a:r>
              <a:r>
                <a:rPr kumimoji="1" lang="en-US" altLang="zh-CN" sz="2000" dirty="0"/>
                <a:t> </a:t>
              </a:r>
              <a:r>
                <a:rPr kumimoji="1" lang="en-US" altLang="zh-CN" sz="2000" b="0" dirty="0"/>
                <a:t>Q</a:t>
              </a:r>
              <a:r>
                <a:rPr kumimoji="1" lang="en-US" altLang="zh-CN" sz="2000" b="0" baseline="-25000" dirty="0"/>
                <a:t>1</a:t>
              </a:r>
              <a:r>
                <a:rPr kumimoji="1" lang="en-US" altLang="zh-CN" sz="2000" b="0" baseline="30000" dirty="0"/>
                <a:t>n</a:t>
              </a:r>
            </a:p>
          </p:txBody>
        </p:sp>
      </p:grpSp>
      <p:grpSp>
        <p:nvGrpSpPr>
          <p:cNvPr id="128" name="Group 123"/>
          <p:cNvGrpSpPr>
            <a:grpSpLocks/>
          </p:cNvGrpSpPr>
          <p:nvPr/>
        </p:nvGrpSpPr>
        <p:grpSpPr bwMode="auto">
          <a:xfrm>
            <a:off x="1733005" y="1820569"/>
            <a:ext cx="2133600" cy="777875"/>
            <a:chOff x="1069" y="1024"/>
            <a:chExt cx="1344" cy="490"/>
          </a:xfrm>
        </p:grpSpPr>
        <p:sp>
          <p:nvSpPr>
            <p:cNvPr id="129" name="Text Box 124"/>
            <p:cNvSpPr txBox="1">
              <a:spLocks noChangeArrowheads="1"/>
            </p:cNvSpPr>
            <p:nvPr/>
          </p:nvSpPr>
          <p:spPr bwMode="auto">
            <a:xfrm>
              <a:off x="1405" y="126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1</a:t>
              </a:r>
              <a:endParaRPr kumimoji="1" lang="en-US" altLang="zh-CN" sz="2000" baseline="-25000">
                <a:solidFill>
                  <a:schemeClr val="accent2"/>
                </a:solidFill>
              </a:endParaRPr>
            </a:p>
          </p:txBody>
        </p:sp>
        <p:sp>
          <p:nvSpPr>
            <p:cNvPr id="130" name="Text Box 125"/>
            <p:cNvSpPr txBox="1">
              <a:spLocks noChangeArrowheads="1"/>
            </p:cNvSpPr>
            <p:nvPr/>
          </p:nvSpPr>
          <p:spPr bwMode="auto">
            <a:xfrm>
              <a:off x="1140" y="126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dirty="0">
                  <a:solidFill>
                    <a:schemeClr val="accent2"/>
                  </a:solidFill>
                </a:rPr>
                <a:t>1</a:t>
              </a:r>
              <a:endParaRPr kumimoji="1" lang="en-US" altLang="zh-CN" sz="2000" baseline="-25000" dirty="0">
                <a:solidFill>
                  <a:schemeClr val="accent2"/>
                </a:solidFill>
              </a:endParaRPr>
            </a:p>
          </p:txBody>
        </p:sp>
        <p:sp>
          <p:nvSpPr>
            <p:cNvPr id="131" name="Text Box 126"/>
            <p:cNvSpPr txBox="1">
              <a:spLocks noChangeArrowheads="1"/>
            </p:cNvSpPr>
            <p:nvPr/>
          </p:nvSpPr>
          <p:spPr bwMode="auto">
            <a:xfrm>
              <a:off x="2077" y="126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1</a:t>
              </a:r>
              <a:endParaRPr kumimoji="1" lang="en-US" altLang="zh-CN" sz="2000" baseline="-25000">
                <a:solidFill>
                  <a:schemeClr val="accent2"/>
                </a:solidFill>
              </a:endParaRPr>
            </a:p>
          </p:txBody>
        </p:sp>
        <p:grpSp>
          <p:nvGrpSpPr>
            <p:cNvPr id="132" name="Group 127"/>
            <p:cNvGrpSpPr>
              <a:grpSpLocks/>
            </p:cNvGrpSpPr>
            <p:nvPr/>
          </p:nvGrpSpPr>
          <p:grpSpPr bwMode="auto">
            <a:xfrm>
              <a:off x="1069" y="1024"/>
              <a:ext cx="960" cy="490"/>
              <a:chOff x="1069" y="1024"/>
              <a:chExt cx="960" cy="490"/>
            </a:xfrm>
          </p:grpSpPr>
          <p:sp>
            <p:nvSpPr>
              <p:cNvPr id="133" name="Text Box 128"/>
              <p:cNvSpPr txBox="1">
                <a:spLocks noChangeArrowheads="1"/>
              </p:cNvSpPr>
              <p:nvPr/>
            </p:nvSpPr>
            <p:spPr bwMode="auto">
              <a:xfrm>
                <a:off x="1069" y="102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a:t>
                </a:r>
              </a:p>
            </p:txBody>
          </p:sp>
          <p:sp>
            <p:nvSpPr>
              <p:cNvPr id="134" name="Text Box 129"/>
              <p:cNvSpPr txBox="1">
                <a:spLocks noChangeArrowheads="1"/>
              </p:cNvSpPr>
              <p:nvPr/>
            </p:nvSpPr>
            <p:spPr bwMode="auto">
              <a:xfrm>
                <a:off x="1741" y="126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a:t>
                </a:r>
              </a:p>
            </p:txBody>
          </p:sp>
          <p:sp>
            <p:nvSpPr>
              <p:cNvPr id="135" name="Text Box 130"/>
              <p:cNvSpPr txBox="1">
                <a:spLocks noChangeArrowheads="1"/>
              </p:cNvSpPr>
              <p:nvPr/>
            </p:nvSpPr>
            <p:spPr bwMode="auto">
              <a:xfrm>
                <a:off x="1405" y="102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a:t>
                </a:r>
              </a:p>
            </p:txBody>
          </p:sp>
        </p:grpSp>
      </p:grpSp>
      <p:sp>
        <p:nvSpPr>
          <p:cNvPr id="136" name="AutoShape 131"/>
          <p:cNvSpPr>
            <a:spLocks noChangeArrowheads="1"/>
          </p:cNvSpPr>
          <p:nvPr/>
        </p:nvSpPr>
        <p:spPr bwMode="auto">
          <a:xfrm>
            <a:off x="2807742" y="2066632"/>
            <a:ext cx="1011238" cy="533400"/>
          </a:xfrm>
          <a:prstGeom prst="roundRect">
            <a:avLst>
              <a:gd name="adj" fmla="val 16667"/>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37" name="Rectangle 132"/>
          <p:cNvSpPr>
            <a:spLocks noChangeArrowheads="1"/>
          </p:cNvSpPr>
          <p:nvPr/>
        </p:nvSpPr>
        <p:spPr bwMode="auto">
          <a:xfrm>
            <a:off x="1799680" y="1777707"/>
            <a:ext cx="838200" cy="787400"/>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38" name="Text Box 133"/>
          <p:cNvSpPr txBox="1">
            <a:spLocks noChangeArrowheads="1"/>
          </p:cNvSpPr>
          <p:nvPr/>
        </p:nvSpPr>
        <p:spPr bwMode="auto">
          <a:xfrm>
            <a:off x="35967" y="1414169"/>
            <a:ext cx="85566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Q</a:t>
            </a:r>
            <a:r>
              <a:rPr kumimoji="1" lang="en-US" altLang="zh-CN" sz="2000" baseline="-25000">
                <a:solidFill>
                  <a:schemeClr val="accent2"/>
                </a:solidFill>
              </a:rPr>
              <a:t>2</a:t>
            </a:r>
            <a:r>
              <a:rPr kumimoji="1" lang="en-US" altLang="zh-CN" sz="2000" baseline="30000">
                <a:solidFill>
                  <a:schemeClr val="accent2"/>
                </a:solidFill>
              </a:rPr>
              <a:t>n+1</a:t>
            </a:r>
          </a:p>
        </p:txBody>
      </p:sp>
      <p:graphicFrame>
        <p:nvGraphicFramePr>
          <p:cNvPr id="139" name="Object 134"/>
          <p:cNvGraphicFramePr>
            <a:graphicFrameLocks noChangeAspect="1"/>
          </p:cNvGraphicFramePr>
          <p:nvPr>
            <p:extLst>
              <p:ext uri="{D42A27DB-BD31-4B8C-83A1-F6EECF244321}">
                <p14:modId xmlns:p14="http://schemas.microsoft.com/office/powerpoint/2010/main" val="4088496536"/>
              </p:ext>
            </p:extLst>
          </p:nvPr>
        </p:nvGraphicFramePr>
        <p:xfrm>
          <a:off x="1239292" y="2658769"/>
          <a:ext cx="2173288" cy="441325"/>
        </p:xfrm>
        <a:graphic>
          <a:graphicData uri="http://schemas.openxmlformats.org/presentationml/2006/ole">
            <mc:AlternateContent xmlns:mc="http://schemas.openxmlformats.org/markup-compatibility/2006">
              <mc:Choice xmlns:v="urn:schemas-microsoft-com:vml" Requires="v">
                <p:oleObj spid="_x0000_s261387" name="Equation" r:id="rId3" imgW="1117440" imgH="241200" progId="Equation.3">
                  <p:embed/>
                </p:oleObj>
              </mc:Choice>
              <mc:Fallback>
                <p:oleObj name="Equation" r:id="rId3" imgW="11174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292" y="2658769"/>
                        <a:ext cx="2173288"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 name="Group 135"/>
          <p:cNvGraphicFramePr>
            <a:graphicFrameLocks noGrp="1"/>
          </p:cNvGraphicFramePr>
          <p:nvPr>
            <p:extLst>
              <p:ext uri="{D42A27DB-BD31-4B8C-83A1-F6EECF244321}">
                <p14:modId xmlns:p14="http://schemas.microsoft.com/office/powerpoint/2010/main" val="1019069202"/>
              </p:ext>
            </p:extLst>
          </p:nvPr>
        </p:nvGraphicFramePr>
        <p:xfrm>
          <a:off x="1255167" y="3242969"/>
          <a:ext cx="2762250" cy="1346200"/>
        </p:xfrm>
        <a:graphic>
          <a:graphicData uri="http://schemas.openxmlformats.org/drawingml/2006/table">
            <a:tbl>
              <a:tblPr/>
              <a:tblGrid>
                <a:gridCol w="552450">
                  <a:extLst>
                    <a:ext uri="{9D8B030D-6E8A-4147-A177-3AD203B41FA5}">
                      <a16:colId xmlns:a16="http://schemas.microsoft.com/office/drawing/2014/main" val="20000"/>
                    </a:ext>
                  </a:extLst>
                </a:gridCol>
                <a:gridCol w="5524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141" name="Group 168"/>
          <p:cNvGrpSpPr>
            <a:grpSpLocks/>
          </p:cNvGrpSpPr>
          <p:nvPr/>
        </p:nvGrpSpPr>
        <p:grpSpPr bwMode="auto">
          <a:xfrm>
            <a:off x="1864767" y="3776369"/>
            <a:ext cx="2133600" cy="777875"/>
            <a:chOff x="1152" y="2256"/>
            <a:chExt cx="1344" cy="490"/>
          </a:xfrm>
        </p:grpSpPr>
        <p:sp>
          <p:nvSpPr>
            <p:cNvPr id="142" name="Text Box 169"/>
            <p:cNvSpPr txBox="1">
              <a:spLocks noChangeArrowheads="1"/>
            </p:cNvSpPr>
            <p:nvPr/>
          </p:nvSpPr>
          <p:spPr bwMode="auto">
            <a:xfrm>
              <a:off x="2160" y="249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1</a:t>
              </a:r>
              <a:endParaRPr kumimoji="1" lang="en-US" altLang="zh-CN" sz="2000" baseline="-25000">
                <a:solidFill>
                  <a:schemeClr val="accent2"/>
                </a:solidFill>
              </a:endParaRPr>
            </a:p>
          </p:txBody>
        </p:sp>
        <p:sp>
          <p:nvSpPr>
            <p:cNvPr id="143" name="Text Box 170"/>
            <p:cNvSpPr txBox="1">
              <a:spLocks noChangeArrowheads="1"/>
            </p:cNvSpPr>
            <p:nvPr/>
          </p:nvSpPr>
          <p:spPr bwMode="auto">
            <a:xfrm>
              <a:off x="1824" y="225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1</a:t>
              </a:r>
              <a:endParaRPr kumimoji="1" lang="en-US" altLang="zh-CN" sz="2000" baseline="-25000">
                <a:solidFill>
                  <a:schemeClr val="accent2"/>
                </a:solidFill>
              </a:endParaRPr>
            </a:p>
          </p:txBody>
        </p:sp>
        <p:sp>
          <p:nvSpPr>
            <p:cNvPr id="144" name="Text Box 171"/>
            <p:cNvSpPr txBox="1">
              <a:spLocks noChangeArrowheads="1"/>
            </p:cNvSpPr>
            <p:nvPr/>
          </p:nvSpPr>
          <p:spPr bwMode="auto">
            <a:xfrm>
              <a:off x="1152" y="225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a:t>
              </a:r>
            </a:p>
          </p:txBody>
        </p:sp>
        <p:sp>
          <p:nvSpPr>
            <p:cNvPr id="145" name="Text Box 172"/>
            <p:cNvSpPr txBox="1">
              <a:spLocks noChangeArrowheads="1"/>
            </p:cNvSpPr>
            <p:nvPr/>
          </p:nvSpPr>
          <p:spPr bwMode="auto">
            <a:xfrm>
              <a:off x="1824" y="249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a:t>
              </a:r>
            </a:p>
          </p:txBody>
        </p:sp>
        <p:sp>
          <p:nvSpPr>
            <p:cNvPr id="146" name="Text Box 173"/>
            <p:cNvSpPr txBox="1">
              <a:spLocks noChangeArrowheads="1"/>
            </p:cNvSpPr>
            <p:nvPr/>
          </p:nvSpPr>
          <p:spPr bwMode="auto">
            <a:xfrm>
              <a:off x="1488" y="225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a:t>
              </a:r>
            </a:p>
          </p:txBody>
        </p:sp>
      </p:grpSp>
      <p:sp>
        <p:nvSpPr>
          <p:cNvPr id="147" name="AutoShape 174"/>
          <p:cNvSpPr>
            <a:spLocks noChangeArrowheads="1"/>
          </p:cNvSpPr>
          <p:nvPr/>
        </p:nvSpPr>
        <p:spPr bwMode="auto">
          <a:xfrm>
            <a:off x="3541167" y="4157369"/>
            <a:ext cx="304800" cy="381000"/>
          </a:xfrm>
          <a:prstGeom prst="roundRect">
            <a:avLst>
              <a:gd name="adj" fmla="val 16667"/>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48" name="Text Box 176"/>
          <p:cNvSpPr txBox="1">
            <a:spLocks noChangeArrowheads="1"/>
          </p:cNvSpPr>
          <p:nvPr/>
        </p:nvSpPr>
        <p:spPr bwMode="auto">
          <a:xfrm>
            <a:off x="35967" y="3090569"/>
            <a:ext cx="85566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Q</a:t>
            </a:r>
            <a:r>
              <a:rPr kumimoji="1" lang="en-US" altLang="zh-CN" sz="2000" baseline="-25000">
                <a:solidFill>
                  <a:schemeClr val="accent2"/>
                </a:solidFill>
              </a:rPr>
              <a:t>1</a:t>
            </a:r>
            <a:r>
              <a:rPr kumimoji="1" lang="en-US" altLang="zh-CN" sz="2000" baseline="30000">
                <a:solidFill>
                  <a:schemeClr val="accent2"/>
                </a:solidFill>
              </a:rPr>
              <a:t>n+1</a:t>
            </a:r>
          </a:p>
        </p:txBody>
      </p:sp>
      <p:graphicFrame>
        <p:nvGraphicFramePr>
          <p:cNvPr id="149" name="Object 177"/>
          <p:cNvGraphicFramePr>
            <a:graphicFrameLocks noChangeAspect="1"/>
          </p:cNvGraphicFramePr>
          <p:nvPr>
            <p:extLst>
              <p:ext uri="{D42A27DB-BD31-4B8C-83A1-F6EECF244321}">
                <p14:modId xmlns:p14="http://schemas.microsoft.com/office/powerpoint/2010/main" val="1977736595"/>
              </p:ext>
            </p:extLst>
          </p:nvPr>
        </p:nvGraphicFramePr>
        <p:xfrm>
          <a:off x="1137692" y="4614569"/>
          <a:ext cx="2792413" cy="441325"/>
        </p:xfrm>
        <a:graphic>
          <a:graphicData uri="http://schemas.openxmlformats.org/presentationml/2006/ole">
            <mc:AlternateContent xmlns:mc="http://schemas.openxmlformats.org/markup-compatibility/2006">
              <mc:Choice xmlns:v="urn:schemas-microsoft-com:vml" Requires="v">
                <p:oleObj spid="_x0000_s261388" name="Equation" r:id="rId5" imgW="1434960" imgH="241200" progId="Equation.3">
                  <p:embed/>
                </p:oleObj>
              </mc:Choice>
              <mc:Fallback>
                <p:oleObj name="Equation" r:id="rId5" imgW="143496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7692" y="4614569"/>
                        <a:ext cx="2792413"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 name="Group 252"/>
          <p:cNvGraphicFramePr>
            <a:graphicFrameLocks noGrp="1"/>
          </p:cNvGraphicFramePr>
          <p:nvPr>
            <p:extLst>
              <p:ext uri="{D42A27DB-BD31-4B8C-83A1-F6EECF244321}">
                <p14:modId xmlns:p14="http://schemas.microsoft.com/office/powerpoint/2010/main" val="3866031904"/>
              </p:ext>
            </p:extLst>
          </p:nvPr>
        </p:nvGraphicFramePr>
        <p:xfrm>
          <a:off x="1255167" y="5071769"/>
          <a:ext cx="2762250" cy="1314451"/>
        </p:xfrm>
        <a:graphic>
          <a:graphicData uri="http://schemas.openxmlformats.org/drawingml/2006/table">
            <a:tbl>
              <a:tblPr/>
              <a:tblGrid>
                <a:gridCol w="552450">
                  <a:extLst>
                    <a:ext uri="{9D8B030D-6E8A-4147-A177-3AD203B41FA5}">
                      <a16:colId xmlns:a16="http://schemas.microsoft.com/office/drawing/2014/main" val="20000"/>
                    </a:ext>
                  </a:extLst>
                </a:gridCol>
                <a:gridCol w="5524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52450">
                  <a:extLst>
                    <a:ext uri="{9D8B030D-6E8A-4147-A177-3AD203B41FA5}">
                      <a16:colId xmlns:a16="http://schemas.microsoft.com/office/drawing/2014/main" val="20004"/>
                    </a:ext>
                  </a:extLst>
                </a:gridCol>
              </a:tblGrid>
              <a:tr h="423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11</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10</a:t>
                      </a:r>
                    </a:p>
                  </a:txBody>
                  <a:tcPr marL="90000" marR="90000" marT="46800" marB="4680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0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151" name="Group 211"/>
          <p:cNvGrpSpPr>
            <a:grpSpLocks/>
          </p:cNvGrpSpPr>
          <p:nvPr/>
        </p:nvGrpSpPr>
        <p:grpSpPr bwMode="auto">
          <a:xfrm>
            <a:off x="874167" y="4919369"/>
            <a:ext cx="1219200" cy="701675"/>
            <a:chOff x="528" y="2976"/>
            <a:chExt cx="768" cy="442"/>
          </a:xfrm>
        </p:grpSpPr>
        <p:sp>
          <p:nvSpPr>
            <p:cNvPr id="152" name="Line 212"/>
            <p:cNvSpPr>
              <a:spLocks noChangeShapeType="1"/>
            </p:cNvSpPr>
            <p:nvPr/>
          </p:nvSpPr>
          <p:spPr bwMode="auto">
            <a:xfrm flipH="1" flipV="1">
              <a:off x="672" y="3120"/>
              <a:ext cx="394" cy="26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3" name="Text Box 213"/>
            <p:cNvSpPr txBox="1">
              <a:spLocks noChangeArrowheads="1"/>
            </p:cNvSpPr>
            <p:nvPr/>
          </p:nvSpPr>
          <p:spPr bwMode="auto">
            <a:xfrm>
              <a:off x="528" y="316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b="0"/>
                <a:t>Q</a:t>
              </a:r>
              <a:r>
                <a:rPr kumimoji="1" lang="en-US" altLang="zh-CN" sz="2000" b="0" baseline="-25000"/>
                <a:t>0</a:t>
              </a:r>
              <a:r>
                <a:rPr kumimoji="1" lang="en-US" altLang="zh-CN" sz="2000" b="0" baseline="30000"/>
                <a:t>n</a:t>
              </a:r>
            </a:p>
          </p:txBody>
        </p:sp>
        <p:sp>
          <p:nvSpPr>
            <p:cNvPr id="154" name="Text Box 214"/>
            <p:cNvSpPr txBox="1">
              <a:spLocks noChangeArrowheads="1"/>
            </p:cNvSpPr>
            <p:nvPr/>
          </p:nvSpPr>
          <p:spPr bwMode="auto">
            <a:xfrm>
              <a:off x="672" y="297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b="0"/>
                <a:t>Q</a:t>
              </a:r>
              <a:r>
                <a:rPr kumimoji="1" lang="en-US" altLang="zh-CN" sz="2000" b="0" baseline="-25000"/>
                <a:t>2</a:t>
              </a:r>
              <a:r>
                <a:rPr kumimoji="1" lang="en-US" altLang="zh-CN" sz="2000" b="0" baseline="30000"/>
                <a:t>n</a:t>
              </a:r>
              <a:r>
                <a:rPr kumimoji="1" lang="en-US" altLang="zh-CN" sz="2000"/>
                <a:t> </a:t>
              </a:r>
              <a:r>
                <a:rPr kumimoji="1" lang="en-US" altLang="zh-CN" sz="2000" b="0"/>
                <a:t>Q</a:t>
              </a:r>
              <a:r>
                <a:rPr kumimoji="1" lang="en-US" altLang="zh-CN" sz="2000" b="0" baseline="-25000"/>
                <a:t>1</a:t>
              </a:r>
              <a:r>
                <a:rPr kumimoji="1" lang="en-US" altLang="zh-CN" sz="2000" b="0" baseline="30000"/>
                <a:t>n</a:t>
              </a:r>
            </a:p>
          </p:txBody>
        </p:sp>
      </p:grpSp>
      <p:grpSp>
        <p:nvGrpSpPr>
          <p:cNvPr id="155" name="Group 215"/>
          <p:cNvGrpSpPr>
            <a:grpSpLocks/>
          </p:cNvGrpSpPr>
          <p:nvPr/>
        </p:nvGrpSpPr>
        <p:grpSpPr bwMode="auto">
          <a:xfrm>
            <a:off x="1788567" y="5605169"/>
            <a:ext cx="2209800" cy="777875"/>
            <a:chOff x="1104" y="3408"/>
            <a:chExt cx="1392" cy="490"/>
          </a:xfrm>
        </p:grpSpPr>
        <p:sp>
          <p:nvSpPr>
            <p:cNvPr id="156" name="Text Box 216"/>
            <p:cNvSpPr txBox="1">
              <a:spLocks noChangeArrowheads="1"/>
            </p:cNvSpPr>
            <p:nvPr/>
          </p:nvSpPr>
          <p:spPr bwMode="auto">
            <a:xfrm>
              <a:off x="1824" y="340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1</a:t>
              </a:r>
              <a:endParaRPr kumimoji="1" lang="en-US" altLang="zh-CN" sz="2000" baseline="-25000">
                <a:solidFill>
                  <a:schemeClr val="accent2"/>
                </a:solidFill>
              </a:endParaRPr>
            </a:p>
          </p:txBody>
        </p:sp>
        <p:sp>
          <p:nvSpPr>
            <p:cNvPr id="157" name="Text Box 217"/>
            <p:cNvSpPr txBox="1">
              <a:spLocks noChangeArrowheads="1"/>
            </p:cNvSpPr>
            <p:nvPr/>
          </p:nvSpPr>
          <p:spPr bwMode="auto">
            <a:xfrm>
              <a:off x="1104" y="364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1</a:t>
              </a:r>
              <a:endParaRPr kumimoji="1" lang="en-US" altLang="zh-CN" sz="2000" baseline="-25000">
                <a:solidFill>
                  <a:schemeClr val="accent2"/>
                </a:solidFill>
              </a:endParaRPr>
            </a:p>
          </p:txBody>
        </p:sp>
        <p:sp>
          <p:nvSpPr>
            <p:cNvPr id="158" name="Text Box 218"/>
            <p:cNvSpPr txBox="1">
              <a:spLocks noChangeArrowheads="1"/>
            </p:cNvSpPr>
            <p:nvPr/>
          </p:nvSpPr>
          <p:spPr bwMode="auto">
            <a:xfrm>
              <a:off x="2160" y="340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1</a:t>
              </a:r>
              <a:endParaRPr kumimoji="1" lang="en-US" altLang="zh-CN" sz="2000" baseline="-25000">
                <a:solidFill>
                  <a:schemeClr val="accent2"/>
                </a:solidFill>
              </a:endParaRPr>
            </a:p>
          </p:txBody>
        </p:sp>
        <p:sp>
          <p:nvSpPr>
            <p:cNvPr id="159" name="Text Box 219"/>
            <p:cNvSpPr txBox="1">
              <a:spLocks noChangeArrowheads="1"/>
            </p:cNvSpPr>
            <p:nvPr/>
          </p:nvSpPr>
          <p:spPr bwMode="auto">
            <a:xfrm>
              <a:off x="1152" y="340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a:t>
              </a:r>
            </a:p>
          </p:txBody>
        </p:sp>
        <p:sp>
          <p:nvSpPr>
            <p:cNvPr id="160" name="Text Box 220"/>
            <p:cNvSpPr txBox="1">
              <a:spLocks noChangeArrowheads="1"/>
            </p:cNvSpPr>
            <p:nvPr/>
          </p:nvSpPr>
          <p:spPr bwMode="auto">
            <a:xfrm>
              <a:off x="1824" y="364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bg1"/>
                  </a:solidFill>
                </a:rPr>
                <a:t>×</a:t>
              </a:r>
            </a:p>
          </p:txBody>
        </p:sp>
        <p:sp>
          <p:nvSpPr>
            <p:cNvPr id="161" name="Text Box 221"/>
            <p:cNvSpPr txBox="1">
              <a:spLocks noChangeArrowheads="1"/>
            </p:cNvSpPr>
            <p:nvPr/>
          </p:nvSpPr>
          <p:spPr bwMode="auto">
            <a:xfrm>
              <a:off x="1488" y="340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a:t>
              </a:r>
            </a:p>
          </p:txBody>
        </p:sp>
      </p:grpSp>
      <p:sp>
        <p:nvSpPr>
          <p:cNvPr id="162" name="Rectangle 223"/>
          <p:cNvSpPr>
            <a:spLocks noChangeArrowheads="1"/>
          </p:cNvSpPr>
          <p:nvPr/>
        </p:nvSpPr>
        <p:spPr bwMode="auto">
          <a:xfrm>
            <a:off x="1845967" y="6062369"/>
            <a:ext cx="228600" cy="228600"/>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3" name="Text Box 224"/>
          <p:cNvSpPr txBox="1">
            <a:spLocks noChangeArrowheads="1"/>
          </p:cNvSpPr>
          <p:nvPr/>
        </p:nvSpPr>
        <p:spPr bwMode="auto">
          <a:xfrm>
            <a:off x="35967" y="4919369"/>
            <a:ext cx="85566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Q</a:t>
            </a:r>
            <a:r>
              <a:rPr kumimoji="1" lang="en-US" altLang="zh-CN" sz="2000" baseline="-25000">
                <a:solidFill>
                  <a:schemeClr val="accent2"/>
                </a:solidFill>
              </a:rPr>
              <a:t>0</a:t>
            </a:r>
            <a:r>
              <a:rPr kumimoji="1" lang="en-US" altLang="zh-CN" sz="2000" baseline="30000">
                <a:solidFill>
                  <a:schemeClr val="accent2"/>
                </a:solidFill>
              </a:rPr>
              <a:t>n+1</a:t>
            </a:r>
          </a:p>
        </p:txBody>
      </p:sp>
      <p:graphicFrame>
        <p:nvGraphicFramePr>
          <p:cNvPr id="164" name="Object 225"/>
          <p:cNvGraphicFramePr>
            <a:graphicFrameLocks noChangeAspect="1"/>
          </p:cNvGraphicFramePr>
          <p:nvPr>
            <p:extLst>
              <p:ext uri="{D42A27DB-BD31-4B8C-83A1-F6EECF244321}">
                <p14:modId xmlns:p14="http://schemas.microsoft.com/office/powerpoint/2010/main" val="2869406830"/>
              </p:ext>
            </p:extLst>
          </p:nvPr>
        </p:nvGraphicFramePr>
        <p:xfrm>
          <a:off x="1205955" y="6443369"/>
          <a:ext cx="2471737" cy="441325"/>
        </p:xfrm>
        <a:graphic>
          <a:graphicData uri="http://schemas.openxmlformats.org/presentationml/2006/ole">
            <mc:AlternateContent xmlns:mc="http://schemas.openxmlformats.org/markup-compatibility/2006">
              <mc:Choice xmlns:v="urn:schemas-microsoft-com:vml" Requires="v">
                <p:oleObj spid="_x0000_s261389" name="Equation" r:id="rId7" imgW="1269720" imgH="241200" progId="Equation.3">
                  <p:embed/>
                </p:oleObj>
              </mc:Choice>
              <mc:Fallback>
                <p:oleObj name="Equation" r:id="rId7" imgW="126972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5955" y="6443369"/>
                        <a:ext cx="2471737"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 name="Object 226"/>
          <p:cNvGraphicFramePr>
            <a:graphicFrameLocks noChangeAspect="1"/>
          </p:cNvGraphicFramePr>
          <p:nvPr>
            <p:extLst>
              <p:ext uri="{D42A27DB-BD31-4B8C-83A1-F6EECF244321}">
                <p14:modId xmlns:p14="http://schemas.microsoft.com/office/powerpoint/2010/main" val="2574575823"/>
              </p:ext>
            </p:extLst>
          </p:nvPr>
        </p:nvGraphicFramePr>
        <p:xfrm>
          <a:off x="4747667" y="5452769"/>
          <a:ext cx="839788" cy="395288"/>
        </p:xfrm>
        <a:graphic>
          <a:graphicData uri="http://schemas.openxmlformats.org/presentationml/2006/ole">
            <mc:AlternateContent xmlns:mc="http://schemas.openxmlformats.org/markup-compatibility/2006">
              <mc:Choice xmlns:v="urn:schemas-microsoft-com:vml" Requires="v">
                <p:oleObj spid="_x0000_s261390" name="Equation" r:id="rId9" imgW="431640" imgH="215640" progId="Equation.3">
                  <p:embed/>
                </p:oleObj>
              </mc:Choice>
              <mc:Fallback>
                <p:oleObj name="Equation" r:id="rId9" imgW="43164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7667" y="5452769"/>
                        <a:ext cx="839788"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 name="Object 227"/>
          <p:cNvGraphicFramePr>
            <a:graphicFrameLocks noChangeAspect="1"/>
          </p:cNvGraphicFramePr>
          <p:nvPr>
            <p:extLst>
              <p:ext uri="{D42A27DB-BD31-4B8C-83A1-F6EECF244321}">
                <p14:modId xmlns:p14="http://schemas.microsoft.com/office/powerpoint/2010/main" val="3357071038"/>
              </p:ext>
            </p:extLst>
          </p:nvPr>
        </p:nvGraphicFramePr>
        <p:xfrm>
          <a:off x="4749255" y="5833769"/>
          <a:ext cx="1062037" cy="441325"/>
        </p:xfrm>
        <a:graphic>
          <a:graphicData uri="http://schemas.openxmlformats.org/presentationml/2006/ole">
            <mc:AlternateContent xmlns:mc="http://schemas.openxmlformats.org/markup-compatibility/2006">
              <mc:Choice xmlns:v="urn:schemas-microsoft-com:vml" Requires="v">
                <p:oleObj spid="_x0000_s261391" name="Equation" r:id="rId11" imgW="545760" imgH="241200" progId="Equation.3">
                  <p:embed/>
                </p:oleObj>
              </mc:Choice>
              <mc:Fallback>
                <p:oleObj name="Equation" r:id="rId11" imgW="545760" imgH="24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9255" y="5833769"/>
                        <a:ext cx="1062037"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 name="Object 228"/>
          <p:cNvGraphicFramePr>
            <a:graphicFrameLocks noChangeAspect="1"/>
          </p:cNvGraphicFramePr>
          <p:nvPr>
            <p:extLst>
              <p:ext uri="{D42A27DB-BD31-4B8C-83A1-F6EECF244321}">
                <p14:modId xmlns:p14="http://schemas.microsoft.com/office/powerpoint/2010/main" val="158477464"/>
              </p:ext>
            </p:extLst>
          </p:nvPr>
        </p:nvGraphicFramePr>
        <p:xfrm>
          <a:off x="5879555" y="5452769"/>
          <a:ext cx="1309687" cy="417513"/>
        </p:xfrm>
        <a:graphic>
          <a:graphicData uri="http://schemas.openxmlformats.org/presentationml/2006/ole">
            <mc:AlternateContent xmlns:mc="http://schemas.openxmlformats.org/markup-compatibility/2006">
              <mc:Choice xmlns:v="urn:schemas-microsoft-com:vml" Requires="v">
                <p:oleObj spid="_x0000_s261392" name="Equation" r:id="rId13" imgW="672840" imgH="228600" progId="Equation.3">
                  <p:embed/>
                </p:oleObj>
              </mc:Choice>
              <mc:Fallback>
                <p:oleObj name="Equation" r:id="rId13" imgW="6728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79555" y="5452769"/>
                        <a:ext cx="13096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 name="Object 229"/>
          <p:cNvGraphicFramePr>
            <a:graphicFrameLocks noChangeAspect="1"/>
          </p:cNvGraphicFramePr>
          <p:nvPr>
            <p:extLst>
              <p:ext uri="{D42A27DB-BD31-4B8C-83A1-F6EECF244321}">
                <p14:modId xmlns:p14="http://schemas.microsoft.com/office/powerpoint/2010/main" val="2958607640"/>
              </p:ext>
            </p:extLst>
          </p:nvPr>
        </p:nvGraphicFramePr>
        <p:xfrm>
          <a:off x="6031955" y="5833769"/>
          <a:ext cx="1062037" cy="417513"/>
        </p:xfrm>
        <a:graphic>
          <a:graphicData uri="http://schemas.openxmlformats.org/presentationml/2006/ole">
            <mc:AlternateContent xmlns:mc="http://schemas.openxmlformats.org/markup-compatibility/2006">
              <mc:Choice xmlns:v="urn:schemas-microsoft-com:vml" Requires="v">
                <p:oleObj spid="_x0000_s261393" name="Equation" r:id="rId15" imgW="545760" imgH="228600" progId="Equation.3">
                  <p:embed/>
                </p:oleObj>
              </mc:Choice>
              <mc:Fallback>
                <p:oleObj name="Equation" r:id="rId15" imgW="54576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31955" y="5833769"/>
                        <a:ext cx="106203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 name="Object 230"/>
          <p:cNvGraphicFramePr>
            <a:graphicFrameLocks noChangeAspect="1"/>
          </p:cNvGraphicFramePr>
          <p:nvPr>
            <p:extLst>
              <p:ext uri="{D42A27DB-BD31-4B8C-83A1-F6EECF244321}">
                <p14:modId xmlns:p14="http://schemas.microsoft.com/office/powerpoint/2010/main" val="3572117166"/>
              </p:ext>
            </p:extLst>
          </p:nvPr>
        </p:nvGraphicFramePr>
        <p:xfrm>
          <a:off x="7327355" y="5833769"/>
          <a:ext cx="1384300" cy="487363"/>
        </p:xfrm>
        <a:graphic>
          <a:graphicData uri="http://schemas.openxmlformats.org/presentationml/2006/ole">
            <mc:AlternateContent xmlns:mc="http://schemas.openxmlformats.org/markup-compatibility/2006">
              <mc:Choice xmlns:v="urn:schemas-microsoft-com:vml" Requires="v">
                <p:oleObj spid="_x0000_s261394" name="Equation" r:id="rId17" imgW="711000" imgH="266400" progId="Equation.3">
                  <p:embed/>
                </p:oleObj>
              </mc:Choice>
              <mc:Fallback>
                <p:oleObj name="Equation" r:id="rId17" imgW="711000" imgH="2664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27355" y="5833769"/>
                        <a:ext cx="138430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0" name="Object 231"/>
          <p:cNvGraphicFramePr>
            <a:graphicFrameLocks noChangeAspect="1"/>
          </p:cNvGraphicFramePr>
          <p:nvPr>
            <p:extLst>
              <p:ext uri="{D42A27DB-BD31-4B8C-83A1-F6EECF244321}">
                <p14:modId xmlns:p14="http://schemas.microsoft.com/office/powerpoint/2010/main" val="3483976375"/>
              </p:ext>
            </p:extLst>
          </p:nvPr>
        </p:nvGraphicFramePr>
        <p:xfrm>
          <a:off x="7433717" y="5433719"/>
          <a:ext cx="838200" cy="419100"/>
        </p:xfrm>
        <a:graphic>
          <a:graphicData uri="http://schemas.openxmlformats.org/presentationml/2006/ole">
            <mc:AlternateContent xmlns:mc="http://schemas.openxmlformats.org/markup-compatibility/2006">
              <mc:Choice xmlns:v="urn:schemas-microsoft-com:vml" Requires="v">
                <p:oleObj spid="_x0000_s261395" name="Equation" r:id="rId19" imgW="431640" imgH="228600" progId="Equation.3">
                  <p:embed/>
                </p:oleObj>
              </mc:Choice>
              <mc:Fallback>
                <p:oleObj name="Equation" r:id="rId19" imgW="4316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33717" y="5433719"/>
                        <a:ext cx="8382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1" name="Group 232"/>
          <p:cNvGrpSpPr>
            <a:grpSpLocks/>
          </p:cNvGrpSpPr>
          <p:nvPr/>
        </p:nvGrpSpPr>
        <p:grpSpPr bwMode="auto">
          <a:xfrm>
            <a:off x="950367" y="3090569"/>
            <a:ext cx="1219200" cy="701675"/>
            <a:chOff x="576" y="1824"/>
            <a:chExt cx="768" cy="442"/>
          </a:xfrm>
        </p:grpSpPr>
        <p:sp>
          <p:nvSpPr>
            <p:cNvPr id="172" name="Text Box 233"/>
            <p:cNvSpPr txBox="1">
              <a:spLocks noChangeArrowheads="1"/>
            </p:cNvSpPr>
            <p:nvPr/>
          </p:nvSpPr>
          <p:spPr bwMode="auto">
            <a:xfrm>
              <a:off x="576" y="201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b="0"/>
                <a:t>Q</a:t>
              </a:r>
              <a:r>
                <a:rPr kumimoji="1" lang="en-US" altLang="zh-CN" sz="2000" b="0" baseline="-25000"/>
                <a:t>0</a:t>
              </a:r>
              <a:r>
                <a:rPr kumimoji="1" lang="en-US" altLang="zh-CN" sz="2000" b="0" baseline="30000"/>
                <a:t>n</a:t>
              </a:r>
            </a:p>
          </p:txBody>
        </p:sp>
        <p:sp>
          <p:nvSpPr>
            <p:cNvPr id="173" name="Text Box 234"/>
            <p:cNvSpPr txBox="1">
              <a:spLocks noChangeArrowheads="1"/>
            </p:cNvSpPr>
            <p:nvPr/>
          </p:nvSpPr>
          <p:spPr bwMode="auto">
            <a:xfrm>
              <a:off x="720" y="1824"/>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b="0"/>
                <a:t>Q</a:t>
              </a:r>
              <a:r>
                <a:rPr kumimoji="1" lang="en-US" altLang="zh-CN" sz="2000" b="0" baseline="-25000"/>
                <a:t>2</a:t>
              </a:r>
              <a:r>
                <a:rPr kumimoji="1" lang="en-US" altLang="zh-CN" sz="2000" b="0" baseline="30000"/>
                <a:t>n</a:t>
              </a:r>
              <a:r>
                <a:rPr kumimoji="1" lang="en-US" altLang="zh-CN" sz="2000"/>
                <a:t> </a:t>
              </a:r>
              <a:r>
                <a:rPr kumimoji="1" lang="en-US" altLang="zh-CN" sz="2000" b="0"/>
                <a:t>Q</a:t>
              </a:r>
              <a:r>
                <a:rPr kumimoji="1" lang="en-US" altLang="zh-CN" sz="2000" b="0" baseline="-25000"/>
                <a:t>1</a:t>
              </a:r>
              <a:r>
                <a:rPr kumimoji="1" lang="en-US" altLang="zh-CN" sz="2000" b="0" baseline="30000"/>
                <a:t>n</a:t>
              </a:r>
            </a:p>
          </p:txBody>
        </p:sp>
        <p:sp>
          <p:nvSpPr>
            <p:cNvPr id="174" name="Line 235"/>
            <p:cNvSpPr>
              <a:spLocks noChangeShapeType="1"/>
            </p:cNvSpPr>
            <p:nvPr/>
          </p:nvSpPr>
          <p:spPr bwMode="auto">
            <a:xfrm flipH="1" flipV="1">
              <a:off x="720" y="1968"/>
              <a:ext cx="355"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75" name="Text Box 236"/>
          <p:cNvSpPr txBox="1">
            <a:spLocks noChangeArrowheads="1"/>
          </p:cNvSpPr>
          <p:nvPr/>
        </p:nvSpPr>
        <p:spPr bwMode="auto">
          <a:xfrm>
            <a:off x="6738392" y="4200232"/>
            <a:ext cx="468313" cy="1006475"/>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1          1         1</a:t>
            </a:r>
          </a:p>
        </p:txBody>
      </p:sp>
      <p:sp>
        <p:nvSpPr>
          <p:cNvPr id="176" name="Text Box 237"/>
          <p:cNvSpPr txBox="1">
            <a:spLocks noChangeArrowheads="1"/>
          </p:cNvSpPr>
          <p:nvPr/>
        </p:nvSpPr>
        <p:spPr bwMode="auto">
          <a:xfrm>
            <a:off x="7498805" y="4187532"/>
            <a:ext cx="457200" cy="1006475"/>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X          X         1</a:t>
            </a:r>
          </a:p>
        </p:txBody>
      </p:sp>
      <p:sp>
        <p:nvSpPr>
          <p:cNvPr id="177" name="Text Box 238"/>
          <p:cNvSpPr txBox="1">
            <a:spLocks noChangeArrowheads="1"/>
          </p:cNvSpPr>
          <p:nvPr/>
        </p:nvSpPr>
        <p:spPr bwMode="auto">
          <a:xfrm>
            <a:off x="8305255" y="4200232"/>
            <a:ext cx="390525" cy="1006475"/>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chemeClr val="accent2"/>
                </a:solidFill>
              </a:rPr>
              <a:t>1          1         X</a:t>
            </a:r>
          </a:p>
        </p:txBody>
      </p:sp>
      <p:sp>
        <p:nvSpPr>
          <p:cNvPr id="178" name="Text Box 239"/>
          <p:cNvSpPr txBox="1">
            <a:spLocks noChangeArrowheads="1"/>
          </p:cNvSpPr>
          <p:nvPr/>
        </p:nvSpPr>
        <p:spPr bwMode="auto">
          <a:xfrm>
            <a:off x="1848892" y="1771357"/>
            <a:ext cx="344488" cy="396875"/>
          </a:xfrm>
          <a:prstGeom prst="rect">
            <a:avLst/>
          </a:prstGeom>
          <a:solidFill>
            <a:srgbClr val="CDCDCD"/>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rgbClr val="FF3300"/>
                </a:solidFill>
              </a:rPr>
              <a:t>1</a:t>
            </a:r>
          </a:p>
        </p:txBody>
      </p:sp>
      <p:sp>
        <p:nvSpPr>
          <p:cNvPr id="179" name="Text Box 240"/>
          <p:cNvSpPr txBox="1">
            <a:spLocks noChangeArrowheads="1"/>
          </p:cNvSpPr>
          <p:nvPr/>
        </p:nvSpPr>
        <p:spPr bwMode="auto">
          <a:xfrm>
            <a:off x="2280692" y="1771357"/>
            <a:ext cx="344488" cy="396875"/>
          </a:xfrm>
          <a:prstGeom prst="rect">
            <a:avLst/>
          </a:prstGeom>
          <a:solidFill>
            <a:srgbClr val="CDCDCD"/>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rgbClr val="FF3300"/>
                </a:solidFill>
              </a:rPr>
              <a:t>1</a:t>
            </a:r>
          </a:p>
        </p:txBody>
      </p:sp>
      <p:sp>
        <p:nvSpPr>
          <p:cNvPr id="180" name="Text Box 241"/>
          <p:cNvSpPr txBox="1">
            <a:spLocks noChangeArrowheads="1"/>
          </p:cNvSpPr>
          <p:nvPr/>
        </p:nvSpPr>
        <p:spPr bwMode="auto">
          <a:xfrm>
            <a:off x="2882355" y="2192044"/>
            <a:ext cx="344487" cy="396875"/>
          </a:xfrm>
          <a:prstGeom prst="rect">
            <a:avLst/>
          </a:prstGeom>
          <a:solidFill>
            <a:srgbClr val="CDCDCD"/>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rgbClr val="FF3300"/>
                </a:solidFill>
              </a:rPr>
              <a:t>1</a:t>
            </a:r>
          </a:p>
        </p:txBody>
      </p:sp>
      <p:sp>
        <p:nvSpPr>
          <p:cNvPr id="181" name="Text Box 244"/>
          <p:cNvSpPr txBox="1">
            <a:spLocks noChangeArrowheads="1"/>
          </p:cNvSpPr>
          <p:nvPr/>
        </p:nvSpPr>
        <p:spPr bwMode="auto">
          <a:xfrm>
            <a:off x="3023642" y="4154194"/>
            <a:ext cx="344488" cy="396875"/>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rgbClr val="FF3300"/>
                </a:solidFill>
              </a:rPr>
              <a:t>1</a:t>
            </a:r>
          </a:p>
        </p:txBody>
      </p:sp>
      <p:sp>
        <p:nvSpPr>
          <p:cNvPr id="182" name="Text Box 245"/>
          <p:cNvSpPr txBox="1">
            <a:spLocks noChangeArrowheads="1"/>
          </p:cNvSpPr>
          <p:nvPr/>
        </p:nvSpPr>
        <p:spPr bwMode="auto">
          <a:xfrm>
            <a:off x="1944142" y="5535319"/>
            <a:ext cx="344488" cy="396875"/>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rgbClr val="FF3300"/>
                </a:solidFill>
              </a:rPr>
              <a:t>1</a:t>
            </a:r>
          </a:p>
        </p:txBody>
      </p:sp>
      <p:sp>
        <p:nvSpPr>
          <p:cNvPr id="183" name="Text Box 246"/>
          <p:cNvSpPr txBox="1">
            <a:spLocks noChangeArrowheads="1"/>
          </p:cNvSpPr>
          <p:nvPr/>
        </p:nvSpPr>
        <p:spPr bwMode="auto">
          <a:xfrm>
            <a:off x="2398167" y="5514682"/>
            <a:ext cx="344488" cy="396875"/>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solidFill>
                  <a:srgbClr val="FF3300"/>
                </a:solidFill>
              </a:rPr>
              <a:t>1</a:t>
            </a:r>
          </a:p>
        </p:txBody>
      </p:sp>
      <p:sp>
        <p:nvSpPr>
          <p:cNvPr id="184" name="Rectangle 175"/>
          <p:cNvSpPr>
            <a:spLocks noChangeArrowheads="1"/>
          </p:cNvSpPr>
          <p:nvPr/>
        </p:nvSpPr>
        <p:spPr bwMode="auto">
          <a:xfrm>
            <a:off x="2966492" y="3766844"/>
            <a:ext cx="457200" cy="762000"/>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85" name="AutoShape 222"/>
          <p:cNvSpPr>
            <a:spLocks noChangeArrowheads="1"/>
          </p:cNvSpPr>
          <p:nvPr/>
        </p:nvSpPr>
        <p:spPr bwMode="auto">
          <a:xfrm>
            <a:off x="1871117" y="5582944"/>
            <a:ext cx="2057400" cy="304800"/>
          </a:xfrm>
          <a:prstGeom prst="roundRect">
            <a:avLst>
              <a:gd name="adj" fmla="val 16667"/>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86" name="Text Box 250"/>
          <p:cNvSpPr txBox="1">
            <a:spLocks noChangeArrowheads="1"/>
          </p:cNvSpPr>
          <p:nvPr/>
        </p:nvSpPr>
        <p:spPr bwMode="auto">
          <a:xfrm>
            <a:off x="1802283" y="1109369"/>
            <a:ext cx="3887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r>
              <a:rPr lang="zh-CN" altLang="en-US" sz="2000" dirty="0"/>
              <a:t>考虑到自启动重新验证设计：</a:t>
            </a:r>
          </a:p>
        </p:txBody>
      </p:sp>
    </p:spTree>
    <p:extLst>
      <p:ext uri="{BB962C8B-B14F-4D97-AF65-F5344CB8AC3E}">
        <p14:creationId xmlns:p14="http://schemas.microsoft.com/office/powerpoint/2010/main" val="98465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175" grpId="0" animBg="1" autoUpdateAnimBg="0"/>
      <p:bldP spid="176" grpId="0" animBg="1" autoUpdateAnimBg="0"/>
      <p:bldP spid="177" grpId="0" animBg="1" autoUpdateAnimBg="0"/>
      <p:bldP spid="178" grpId="0" animBg="1" autoUpdateAnimBg="0"/>
      <p:bldP spid="179" grpId="0" animBg="1" autoUpdateAnimBg="0"/>
      <p:bldP spid="180" grpId="0" animBg="1" autoUpdateAnimBg="0"/>
      <p:bldP spid="181" grpId="0" animBg="1" autoUpdateAnimBg="0"/>
      <p:bldP spid="182" grpId="0" animBg="1" autoUpdateAnimBg="0"/>
      <p:bldP spid="183" grpId="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第七节  同步时序逻辑设计</a:t>
            </a:r>
          </a:p>
        </p:txBody>
      </p:sp>
      <p:grpSp>
        <p:nvGrpSpPr>
          <p:cNvPr id="30" name="Group 3"/>
          <p:cNvGrpSpPr>
            <a:grpSpLocks/>
          </p:cNvGrpSpPr>
          <p:nvPr/>
        </p:nvGrpSpPr>
        <p:grpSpPr bwMode="auto">
          <a:xfrm>
            <a:off x="66129" y="563643"/>
            <a:ext cx="1066800" cy="406400"/>
            <a:chOff x="240" y="480"/>
            <a:chExt cx="1488" cy="256"/>
          </a:xfrm>
        </p:grpSpPr>
        <p:sp>
          <p:nvSpPr>
            <p:cNvPr id="31" name="Text Box 4"/>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a:t>
              </a:r>
              <a:r>
                <a:rPr kumimoji="1" lang="en-US" altLang="zh-CN" sz="2000" dirty="0">
                  <a:solidFill>
                    <a:schemeClr val="bg1"/>
                  </a:solidFill>
                </a:rPr>
                <a:t>6</a:t>
              </a:r>
            </a:p>
          </p:txBody>
        </p:sp>
        <p:sp>
          <p:nvSpPr>
            <p:cNvPr id="32" name="Line 5"/>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9" name="Text Box 7"/>
          <p:cNvSpPr txBox="1">
            <a:spLocks noChangeArrowheads="1"/>
          </p:cNvSpPr>
          <p:nvPr/>
        </p:nvSpPr>
        <p:spPr bwMode="auto">
          <a:xfrm>
            <a:off x="1173340" y="409659"/>
            <a:ext cx="579596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用</a:t>
            </a:r>
            <a:r>
              <a:rPr kumimoji="1" lang="en-US" altLang="zh-CN" sz="2000" dirty="0"/>
              <a:t>JK</a:t>
            </a:r>
            <a:r>
              <a:rPr kumimoji="1" lang="zh-CN" altLang="en-US" sz="2000" dirty="0"/>
              <a:t>触发器设计同步五进制计数器。（自启动）</a:t>
            </a:r>
          </a:p>
        </p:txBody>
      </p:sp>
      <p:grpSp>
        <p:nvGrpSpPr>
          <p:cNvPr id="33" name="Group 486"/>
          <p:cNvGrpSpPr>
            <a:grpSpLocks/>
          </p:cNvGrpSpPr>
          <p:nvPr/>
        </p:nvGrpSpPr>
        <p:grpSpPr bwMode="auto">
          <a:xfrm>
            <a:off x="6713166" y="411813"/>
            <a:ext cx="3598863" cy="406400"/>
            <a:chOff x="4" y="34"/>
            <a:chExt cx="2267" cy="256"/>
          </a:xfrm>
        </p:grpSpPr>
        <p:sp>
          <p:nvSpPr>
            <p:cNvPr id="34" name="Text Box 5"/>
            <p:cNvSpPr txBox="1">
              <a:spLocks noChangeArrowheads="1"/>
            </p:cNvSpPr>
            <p:nvPr/>
          </p:nvSpPr>
          <p:spPr bwMode="auto">
            <a:xfrm>
              <a:off x="4" y="34"/>
              <a:ext cx="1531" cy="256"/>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a:t>
              </a:r>
              <a:r>
                <a:rPr kumimoji="1" lang="zh-CN" altLang="en-US" sz="2000" dirty="0"/>
                <a:t>题解</a:t>
              </a:r>
              <a:r>
                <a:rPr kumimoji="1" lang="en-US" altLang="zh-CN" sz="2000" dirty="0"/>
                <a:t>》P54 </a:t>
              </a:r>
              <a:r>
                <a:rPr kumimoji="1" lang="zh-CN" altLang="en-US" sz="2000" dirty="0"/>
                <a:t>设计</a:t>
              </a:r>
              <a:r>
                <a:rPr kumimoji="1" lang="en-US" altLang="zh-CN" sz="2000" dirty="0"/>
                <a:t>6</a:t>
              </a:r>
            </a:p>
          </p:txBody>
        </p:sp>
        <p:sp>
          <p:nvSpPr>
            <p:cNvPr id="35" name="Line 6"/>
            <p:cNvSpPr>
              <a:spLocks noChangeShapeType="1"/>
            </p:cNvSpPr>
            <p:nvPr/>
          </p:nvSpPr>
          <p:spPr bwMode="auto">
            <a:xfrm flipV="1">
              <a:off x="2024" y="261"/>
              <a:ext cx="247" cy="8"/>
            </a:xfrm>
            <a:prstGeom prst="line">
              <a:avLst/>
            </a:prstGeom>
            <a:noFill/>
            <a:ln w="9525">
              <a:solidFill>
                <a:srgbClr val="D60093"/>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36" name="Text Box 8"/>
          <p:cNvSpPr txBox="1">
            <a:spLocks noChangeArrowheads="1"/>
          </p:cNvSpPr>
          <p:nvPr/>
        </p:nvSpPr>
        <p:spPr bwMode="auto">
          <a:xfrm>
            <a:off x="1215185" y="771402"/>
            <a:ext cx="6781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已知状态转移编码是</a:t>
            </a:r>
            <a:r>
              <a:rPr kumimoji="1" lang="en-US" altLang="zh-CN" sz="2000" dirty="0"/>
              <a:t>110→011 →100 →001 →101 →110</a:t>
            </a:r>
          </a:p>
        </p:txBody>
      </p:sp>
      <p:graphicFrame>
        <p:nvGraphicFramePr>
          <p:cNvPr id="79" name="Group 8"/>
          <p:cNvGraphicFramePr>
            <a:graphicFrameLocks noGrp="1"/>
          </p:cNvGraphicFramePr>
          <p:nvPr>
            <p:extLst>
              <p:ext uri="{D42A27DB-BD31-4B8C-83A1-F6EECF244321}">
                <p14:modId xmlns:p14="http://schemas.microsoft.com/office/powerpoint/2010/main" val="4008055480"/>
              </p:ext>
            </p:extLst>
          </p:nvPr>
        </p:nvGraphicFramePr>
        <p:xfrm>
          <a:off x="156366" y="1409700"/>
          <a:ext cx="4038600" cy="3796800"/>
        </p:xfrm>
        <a:graphic>
          <a:graphicData uri="http://schemas.openxmlformats.org/drawingml/2006/table">
            <a:tbl>
              <a:tblPr/>
              <a:tblGrid>
                <a:gridCol w="666750">
                  <a:extLst>
                    <a:ext uri="{9D8B030D-6E8A-4147-A177-3AD203B41FA5}">
                      <a16:colId xmlns:a16="http://schemas.microsoft.com/office/drawing/2014/main" val="20000"/>
                    </a:ext>
                  </a:extLst>
                </a:gridCol>
                <a:gridCol w="544513">
                  <a:extLst>
                    <a:ext uri="{9D8B030D-6E8A-4147-A177-3AD203B41FA5}">
                      <a16:colId xmlns:a16="http://schemas.microsoft.com/office/drawing/2014/main" val="20001"/>
                    </a:ext>
                  </a:extLst>
                </a:gridCol>
                <a:gridCol w="546100">
                  <a:extLst>
                    <a:ext uri="{9D8B030D-6E8A-4147-A177-3AD203B41FA5}">
                      <a16:colId xmlns:a16="http://schemas.microsoft.com/office/drawing/2014/main" val="20002"/>
                    </a:ext>
                  </a:extLst>
                </a:gridCol>
                <a:gridCol w="757237">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Q</a:t>
                      </a:r>
                      <a:r>
                        <a:rPr kumimoji="1" lang="en-US" altLang="zh-CN" sz="2000" b="0" i="0" u="none" strike="noStrike" cap="none" normalizeH="0" baseline="-25000" dirty="0">
                          <a:ln>
                            <a:noFill/>
                          </a:ln>
                          <a:solidFill>
                            <a:schemeClr val="tx1"/>
                          </a:solidFill>
                          <a:effectLst/>
                          <a:latin typeface="Times New Roman" pitchFamily="18" charset="0"/>
                          <a:ea typeface="宋体" charset="-122"/>
                        </a:rPr>
                        <a:t>2</a:t>
                      </a:r>
                      <a:r>
                        <a:rPr kumimoji="1" lang="en-US" altLang="zh-CN" sz="2000" b="0" i="0" u="none" strike="noStrike" cap="none" normalizeH="0" baseline="30000" dirty="0">
                          <a:ln>
                            <a:noFill/>
                          </a:ln>
                          <a:solidFill>
                            <a:schemeClr val="tx1"/>
                          </a:solidFill>
                          <a:effectLst/>
                          <a:latin typeface="Times New Roman" pitchFamily="18" charset="0"/>
                          <a:ea typeface="宋体" charset="-122"/>
                        </a:rPr>
                        <a:t>n</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Q</a:t>
                      </a:r>
                      <a:r>
                        <a:rPr kumimoji="1" lang="en-US" altLang="zh-CN" sz="2000" b="0" i="0" u="none" strike="noStrike" cap="none" normalizeH="0" baseline="-25000">
                          <a:ln>
                            <a:noFill/>
                          </a:ln>
                          <a:solidFill>
                            <a:schemeClr val="tx1"/>
                          </a:solidFill>
                          <a:effectLst/>
                          <a:latin typeface="Times New Roman" pitchFamily="18" charset="0"/>
                          <a:ea typeface="宋体" charset="-122"/>
                        </a:rPr>
                        <a:t>1</a:t>
                      </a:r>
                      <a:r>
                        <a:rPr kumimoji="1" lang="en-US" altLang="zh-CN" sz="2000" b="0" i="0" u="none" strike="noStrike" cap="none" normalizeH="0" baseline="30000">
                          <a:ln>
                            <a:noFill/>
                          </a:ln>
                          <a:solidFill>
                            <a:schemeClr val="tx1"/>
                          </a:solidFill>
                          <a:effectLst/>
                          <a:latin typeface="Times New Roman" pitchFamily="18" charset="0"/>
                          <a:ea typeface="宋体" charset="-122"/>
                        </a:rPr>
                        <a:t>n</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Q</a:t>
                      </a:r>
                      <a:r>
                        <a:rPr kumimoji="1" lang="en-US" altLang="zh-CN" sz="2000" b="0" i="0" u="none" strike="noStrike" cap="none" normalizeH="0" baseline="-25000">
                          <a:ln>
                            <a:noFill/>
                          </a:ln>
                          <a:solidFill>
                            <a:schemeClr val="tx1"/>
                          </a:solidFill>
                          <a:effectLst/>
                          <a:latin typeface="Times New Roman" pitchFamily="18" charset="0"/>
                          <a:ea typeface="宋体" charset="-122"/>
                        </a:rPr>
                        <a:t>0</a:t>
                      </a:r>
                      <a:r>
                        <a:rPr kumimoji="1" lang="en-US" altLang="zh-CN" sz="2000" b="0" i="0" u="none" strike="noStrike" cap="none" normalizeH="0" baseline="30000">
                          <a:ln>
                            <a:noFill/>
                          </a:ln>
                          <a:solidFill>
                            <a:schemeClr val="tx1"/>
                          </a:solidFill>
                          <a:effectLst/>
                          <a:latin typeface="Times New Roman" pitchFamily="18" charset="0"/>
                          <a:ea typeface="宋体" charset="-122"/>
                        </a:rPr>
                        <a:t>n</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Q</a:t>
                      </a:r>
                      <a:r>
                        <a:rPr kumimoji="1" lang="en-US" altLang="zh-CN" sz="2000" b="0" i="0" u="none" strike="noStrike" cap="none" normalizeH="0" baseline="-25000">
                          <a:ln>
                            <a:noFill/>
                          </a:ln>
                          <a:solidFill>
                            <a:schemeClr val="tx1"/>
                          </a:solidFill>
                          <a:effectLst/>
                          <a:latin typeface="Times New Roman" pitchFamily="18" charset="0"/>
                          <a:ea typeface="宋体" charset="-122"/>
                        </a:rPr>
                        <a:t>2</a:t>
                      </a:r>
                      <a:r>
                        <a:rPr kumimoji="1" lang="en-US" altLang="zh-CN" sz="2000" b="0" i="0" u="none" strike="noStrike" cap="none" normalizeH="0" baseline="30000">
                          <a:ln>
                            <a:noFill/>
                          </a:ln>
                          <a:solidFill>
                            <a:schemeClr val="tx1"/>
                          </a:solidFill>
                          <a:effectLst/>
                          <a:latin typeface="Times New Roman" pitchFamily="18" charset="0"/>
                          <a:ea typeface="宋体" charset="-122"/>
                        </a:rPr>
                        <a:t>n+1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Q</a:t>
                      </a:r>
                      <a:r>
                        <a:rPr kumimoji="1" lang="en-US" altLang="zh-CN" sz="2000" b="0" i="0" u="none" strike="noStrike" cap="none" normalizeH="0" baseline="-25000" dirty="0">
                          <a:ln>
                            <a:noFill/>
                          </a:ln>
                          <a:solidFill>
                            <a:schemeClr val="tx1"/>
                          </a:solidFill>
                          <a:effectLst/>
                          <a:latin typeface="Times New Roman" pitchFamily="18" charset="0"/>
                          <a:ea typeface="宋体" charset="-122"/>
                        </a:rPr>
                        <a:t>1</a:t>
                      </a:r>
                      <a:r>
                        <a:rPr kumimoji="1" lang="en-US" altLang="zh-CN" sz="2000" b="0" i="0" u="none" strike="noStrike" cap="none" normalizeH="0" baseline="30000" dirty="0">
                          <a:ln>
                            <a:noFill/>
                          </a:ln>
                          <a:solidFill>
                            <a:schemeClr val="tx1"/>
                          </a:solidFill>
                          <a:effectLst/>
                          <a:latin typeface="Times New Roman" pitchFamily="18" charset="0"/>
                          <a:ea typeface="宋体" charset="-122"/>
                        </a:rPr>
                        <a:t>n+1</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Q</a:t>
                      </a:r>
                      <a:r>
                        <a:rPr kumimoji="1" lang="en-US" altLang="zh-CN" sz="2000" b="0" i="0" u="none" strike="noStrike" cap="none" normalizeH="0" baseline="-25000">
                          <a:ln>
                            <a:noFill/>
                          </a:ln>
                          <a:solidFill>
                            <a:schemeClr val="tx1"/>
                          </a:solidFill>
                          <a:effectLst/>
                          <a:latin typeface="Times New Roman" pitchFamily="18" charset="0"/>
                          <a:ea typeface="宋体" charset="-122"/>
                        </a:rPr>
                        <a:t>0</a:t>
                      </a:r>
                      <a:r>
                        <a:rPr kumimoji="1" lang="en-US" altLang="zh-CN" sz="2000" b="0" i="0" u="none" strike="noStrike" cap="none" normalizeH="0" baseline="30000">
                          <a:ln>
                            <a:noFill/>
                          </a:ln>
                          <a:solidFill>
                            <a:schemeClr val="tx1"/>
                          </a:solidFill>
                          <a:effectLst/>
                          <a:latin typeface="Times New Roman" pitchFamily="18" charset="0"/>
                          <a:ea typeface="宋体" charset="-122"/>
                        </a:rPr>
                        <a:t>n+1</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000066"/>
                    </a:solidFill>
                  </a:tcPr>
                </a:tc>
                <a:extLst>
                  <a:ext uri="{0D108BD9-81ED-4DB2-BD59-A6C34878D82A}">
                    <a16:rowId xmlns:a16="http://schemas.microsoft.com/office/drawing/2014/main" val="10002"/>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solidFill>
                      <a:srgbClr val="000066"/>
                    </a:solidFill>
                  </a:tcPr>
                </a:tc>
                <a:extLst>
                  <a:ext uri="{0D108BD9-81ED-4DB2-BD59-A6C34878D82A}">
                    <a16:rowId xmlns:a16="http://schemas.microsoft.com/office/drawing/2014/main" val="10003"/>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solidFill>
                      <a:srgbClr val="000066"/>
                    </a:solidFill>
                  </a:tcPr>
                </a:tc>
                <a:extLst>
                  <a:ext uri="{0D108BD9-81ED-4DB2-BD59-A6C34878D82A}">
                    <a16:rowId xmlns:a16="http://schemas.microsoft.com/office/drawing/2014/main" val="10004"/>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000066"/>
                    </a:solidFill>
                  </a:tcPr>
                </a:tc>
                <a:extLst>
                  <a:ext uri="{0D108BD9-81ED-4DB2-BD59-A6C34878D82A}">
                    <a16:rowId xmlns:a16="http://schemas.microsoft.com/office/drawing/2014/main" val="10005"/>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000066"/>
                    </a:solidFill>
                  </a:tcPr>
                </a:tc>
                <a:extLst>
                  <a:ext uri="{0D108BD9-81ED-4DB2-BD59-A6C34878D82A}">
                    <a16:rowId xmlns:a16="http://schemas.microsoft.com/office/drawing/2014/main" val="10006"/>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a:noFill/>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a:noFill/>
                    </a:lnB>
                    <a:lnTlToBr>
                      <a:noFill/>
                    </a:lnTlToBr>
                    <a:lnBlToTr>
                      <a:noFill/>
                    </a:lnBlToTr>
                    <a:solidFill>
                      <a:srgbClr val="000066"/>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0000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000066"/>
                    </a:solidFill>
                  </a:tcPr>
                </a:tc>
                <a:extLst>
                  <a:ext uri="{0D108BD9-81ED-4DB2-BD59-A6C34878D82A}">
                    <a16:rowId xmlns:a16="http://schemas.microsoft.com/office/drawing/2014/main" val="10008"/>
                  </a:ext>
                </a:extLst>
              </a:tr>
            </a:tbl>
          </a:graphicData>
        </a:graphic>
      </p:graphicFrame>
      <p:graphicFrame>
        <p:nvGraphicFramePr>
          <p:cNvPr id="80" name="Group 371"/>
          <p:cNvGraphicFramePr>
            <a:graphicFrameLocks noGrp="1"/>
          </p:cNvGraphicFramePr>
          <p:nvPr>
            <p:extLst>
              <p:ext uri="{D42A27DB-BD31-4B8C-83A1-F6EECF244321}">
                <p14:modId xmlns:p14="http://schemas.microsoft.com/office/powerpoint/2010/main" val="2389882517"/>
              </p:ext>
            </p:extLst>
          </p:nvPr>
        </p:nvGraphicFramePr>
        <p:xfrm>
          <a:off x="150652" y="1409700"/>
          <a:ext cx="4038600" cy="3772988"/>
        </p:xfrm>
        <a:graphic>
          <a:graphicData uri="http://schemas.openxmlformats.org/drawingml/2006/table">
            <a:tbl>
              <a:tblPr/>
              <a:tblGrid>
                <a:gridCol w="666750">
                  <a:extLst>
                    <a:ext uri="{9D8B030D-6E8A-4147-A177-3AD203B41FA5}">
                      <a16:colId xmlns:a16="http://schemas.microsoft.com/office/drawing/2014/main" val="20000"/>
                    </a:ext>
                  </a:extLst>
                </a:gridCol>
                <a:gridCol w="544513">
                  <a:extLst>
                    <a:ext uri="{9D8B030D-6E8A-4147-A177-3AD203B41FA5}">
                      <a16:colId xmlns:a16="http://schemas.microsoft.com/office/drawing/2014/main" val="20001"/>
                    </a:ext>
                  </a:extLst>
                </a:gridCol>
                <a:gridCol w="546100">
                  <a:extLst>
                    <a:ext uri="{9D8B030D-6E8A-4147-A177-3AD203B41FA5}">
                      <a16:colId xmlns:a16="http://schemas.microsoft.com/office/drawing/2014/main" val="20002"/>
                    </a:ext>
                  </a:extLst>
                </a:gridCol>
                <a:gridCol w="757237">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tblGrid>
              <a:tr h="585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Q</a:t>
                      </a:r>
                      <a:r>
                        <a:rPr kumimoji="1" lang="en-US" altLang="zh-CN" sz="2000" b="0" i="0" u="none" strike="noStrike" cap="none" normalizeH="0" baseline="-25000" dirty="0">
                          <a:ln>
                            <a:noFill/>
                          </a:ln>
                          <a:solidFill>
                            <a:schemeClr val="tx1"/>
                          </a:solidFill>
                          <a:effectLst/>
                          <a:latin typeface="Times New Roman" pitchFamily="18" charset="0"/>
                          <a:ea typeface="宋体" charset="-122"/>
                        </a:rPr>
                        <a:t>2</a:t>
                      </a:r>
                      <a:r>
                        <a:rPr kumimoji="1" lang="en-US" altLang="zh-CN" sz="2000" b="0" i="0" u="none" strike="noStrike" cap="none" normalizeH="0" baseline="30000" dirty="0">
                          <a:ln>
                            <a:noFill/>
                          </a:ln>
                          <a:solidFill>
                            <a:schemeClr val="tx1"/>
                          </a:solidFill>
                          <a:effectLst/>
                          <a:latin typeface="Times New Roman" pitchFamily="18" charset="0"/>
                          <a:ea typeface="宋体" charset="-122"/>
                        </a:rPr>
                        <a:t>n</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Q</a:t>
                      </a:r>
                      <a:r>
                        <a:rPr kumimoji="1" lang="en-US" altLang="zh-CN" sz="2000" b="0" i="0" u="none" strike="noStrike" cap="none" normalizeH="0" baseline="-25000" dirty="0">
                          <a:ln>
                            <a:noFill/>
                          </a:ln>
                          <a:solidFill>
                            <a:schemeClr val="tx1"/>
                          </a:solidFill>
                          <a:effectLst/>
                          <a:latin typeface="Times New Roman" pitchFamily="18" charset="0"/>
                          <a:ea typeface="宋体" charset="-122"/>
                        </a:rPr>
                        <a:t>1</a:t>
                      </a:r>
                      <a:r>
                        <a:rPr kumimoji="1" lang="en-US" altLang="zh-CN" sz="2000" b="0" i="0" u="none" strike="noStrike" cap="none" normalizeH="0" baseline="30000" dirty="0">
                          <a:ln>
                            <a:noFill/>
                          </a:ln>
                          <a:solidFill>
                            <a:schemeClr val="tx1"/>
                          </a:solidFill>
                          <a:effectLst/>
                          <a:latin typeface="Times New Roman" pitchFamily="18" charset="0"/>
                          <a:ea typeface="宋体" charset="-122"/>
                        </a:rPr>
                        <a:t>n</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Q</a:t>
                      </a:r>
                      <a:r>
                        <a:rPr kumimoji="1" lang="en-US" altLang="zh-CN" sz="2000" b="0" i="0" u="none" strike="noStrike" cap="none" normalizeH="0" baseline="-25000">
                          <a:ln>
                            <a:noFill/>
                          </a:ln>
                          <a:solidFill>
                            <a:schemeClr val="tx1"/>
                          </a:solidFill>
                          <a:effectLst/>
                          <a:latin typeface="Times New Roman" pitchFamily="18" charset="0"/>
                          <a:ea typeface="宋体" charset="-122"/>
                        </a:rPr>
                        <a:t>0</a:t>
                      </a:r>
                      <a:r>
                        <a:rPr kumimoji="1" lang="en-US" altLang="zh-CN" sz="2000" b="0" i="0" u="none" strike="noStrike" cap="none" normalizeH="0" baseline="30000">
                          <a:ln>
                            <a:noFill/>
                          </a:ln>
                          <a:solidFill>
                            <a:schemeClr val="tx1"/>
                          </a:solidFill>
                          <a:effectLst/>
                          <a:latin typeface="Times New Roman" pitchFamily="18" charset="0"/>
                          <a:ea typeface="宋体" charset="-122"/>
                        </a:rPr>
                        <a:t>n</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Q</a:t>
                      </a:r>
                      <a:r>
                        <a:rPr kumimoji="1" lang="en-US" altLang="zh-CN" sz="2000" b="0" i="0" u="none" strike="noStrike" cap="none" normalizeH="0" baseline="-25000">
                          <a:ln>
                            <a:noFill/>
                          </a:ln>
                          <a:solidFill>
                            <a:schemeClr val="tx1"/>
                          </a:solidFill>
                          <a:effectLst/>
                          <a:latin typeface="Times New Roman" pitchFamily="18" charset="0"/>
                          <a:ea typeface="宋体" charset="-122"/>
                        </a:rPr>
                        <a:t>2</a:t>
                      </a:r>
                      <a:r>
                        <a:rPr kumimoji="1" lang="en-US" altLang="zh-CN" sz="2000" b="0" i="0" u="none" strike="noStrike" cap="none" normalizeH="0" baseline="30000">
                          <a:ln>
                            <a:noFill/>
                          </a:ln>
                          <a:solidFill>
                            <a:schemeClr val="tx1"/>
                          </a:solidFill>
                          <a:effectLst/>
                          <a:latin typeface="Times New Roman" pitchFamily="18" charset="0"/>
                          <a:ea typeface="宋体" charset="-122"/>
                        </a:rPr>
                        <a:t>n+1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Q</a:t>
                      </a:r>
                      <a:r>
                        <a:rPr kumimoji="1" lang="en-US" altLang="zh-CN" sz="2000" b="0" i="0" u="none" strike="noStrike" cap="none" normalizeH="0" baseline="-25000">
                          <a:ln>
                            <a:noFill/>
                          </a:ln>
                          <a:solidFill>
                            <a:schemeClr val="tx1"/>
                          </a:solidFill>
                          <a:effectLst/>
                          <a:latin typeface="Times New Roman" pitchFamily="18" charset="0"/>
                          <a:ea typeface="宋体" charset="-122"/>
                        </a:rPr>
                        <a:t>1</a:t>
                      </a:r>
                      <a:r>
                        <a:rPr kumimoji="1" lang="en-US" altLang="zh-CN" sz="2000" b="0" i="0" u="none" strike="noStrike" cap="none" normalizeH="0" baseline="30000">
                          <a:ln>
                            <a:noFill/>
                          </a:ln>
                          <a:solidFill>
                            <a:schemeClr val="tx1"/>
                          </a:solidFill>
                          <a:effectLst/>
                          <a:latin typeface="Times New Roman" pitchFamily="18" charset="0"/>
                          <a:ea typeface="宋体" charset="-122"/>
                        </a:rPr>
                        <a:t>n+1</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Q</a:t>
                      </a:r>
                      <a:r>
                        <a:rPr kumimoji="1" lang="en-US" altLang="zh-CN" sz="2000" b="0" i="0" u="none" strike="noStrike" cap="none" normalizeH="0" baseline="-25000">
                          <a:ln>
                            <a:noFill/>
                          </a:ln>
                          <a:solidFill>
                            <a:schemeClr val="tx1"/>
                          </a:solidFill>
                          <a:effectLst/>
                          <a:latin typeface="Times New Roman" pitchFamily="18" charset="0"/>
                          <a:ea typeface="宋体" charset="-122"/>
                        </a:rPr>
                        <a:t>0</a:t>
                      </a:r>
                      <a:r>
                        <a:rPr kumimoji="1" lang="en-US" altLang="zh-CN" sz="2000" b="0" i="0" u="none" strike="noStrike" cap="none" normalizeH="0" baseline="30000">
                          <a:ln>
                            <a:noFill/>
                          </a:ln>
                          <a:solidFill>
                            <a:schemeClr val="tx1"/>
                          </a:solidFill>
                          <a:effectLst/>
                          <a:latin typeface="Times New Roman" pitchFamily="18" charset="0"/>
                          <a:ea typeface="宋体" charset="-122"/>
                        </a:rPr>
                        <a:t>n+1</a:t>
                      </a:r>
                    </a:p>
                  </a:txBody>
                  <a:tcPr marL="90000" marR="90000" marT="46800" marB="4680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EAEAEA"/>
                    </a:solidFill>
                  </a:tcPr>
                </a:tc>
                <a:extLst>
                  <a:ext uri="{0D108BD9-81ED-4DB2-BD59-A6C34878D82A}">
                    <a16:rowId xmlns:a16="http://schemas.microsoft.com/office/drawing/2014/main" val="10002"/>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solidFill>
                      <a:srgbClr val="EAEAEA"/>
                    </a:solidFill>
                  </a:tcPr>
                </a:tc>
                <a:extLst>
                  <a:ext uri="{0D108BD9-81ED-4DB2-BD59-A6C34878D82A}">
                    <a16:rowId xmlns:a16="http://schemas.microsoft.com/office/drawing/2014/main" val="10003"/>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solidFill>
                      <a:srgbClr val="EAEAEA"/>
                    </a:solidFill>
                  </a:tcPr>
                </a:tc>
                <a:extLst>
                  <a:ext uri="{0D108BD9-81ED-4DB2-BD59-A6C34878D82A}">
                    <a16:rowId xmlns:a16="http://schemas.microsoft.com/office/drawing/2014/main" val="10004"/>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5"/>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EAEAEA"/>
                    </a:solidFill>
                  </a:tcPr>
                </a:tc>
                <a:extLst>
                  <a:ext uri="{0D108BD9-81ED-4DB2-BD59-A6C34878D82A}">
                    <a16:rowId xmlns:a16="http://schemas.microsoft.com/office/drawing/2014/main" val="10006"/>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a:noFill/>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a:noFill/>
                    </a:lnB>
                    <a:lnTlToBr>
                      <a:noFill/>
                    </a:lnTlToBr>
                    <a:lnBlToTr>
                      <a:noFill/>
                    </a:lnBlToTr>
                    <a:solidFill>
                      <a:srgbClr val="EAEAEA"/>
                    </a:solidFill>
                  </a:tcPr>
                </a:tc>
                <a:extLst>
                  <a:ext uri="{0D108BD9-81ED-4DB2-BD59-A6C34878D82A}">
                    <a16:rowId xmlns:a16="http://schemas.microsoft.com/office/drawing/2014/main" val="10007"/>
                  </a:ext>
                </a:extLst>
              </a:tr>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charset="-122"/>
                        </a:rPr>
                        <a:t>×</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8"/>
                  </a:ext>
                </a:extLst>
              </a:tr>
            </a:tbl>
          </a:graphicData>
        </a:graphic>
      </p:graphicFrame>
      <p:grpSp>
        <p:nvGrpSpPr>
          <p:cNvPr id="81" name="Group 331"/>
          <p:cNvGrpSpPr>
            <a:grpSpLocks/>
          </p:cNvGrpSpPr>
          <p:nvPr/>
        </p:nvGrpSpPr>
        <p:grpSpPr bwMode="auto">
          <a:xfrm>
            <a:off x="2130795" y="4140326"/>
            <a:ext cx="1914525" cy="1018749"/>
            <a:chOff x="1440" y="1920"/>
            <a:chExt cx="1206" cy="498"/>
          </a:xfrm>
        </p:grpSpPr>
        <p:sp>
          <p:nvSpPr>
            <p:cNvPr id="82" name="Text Box 236"/>
            <p:cNvSpPr txBox="1">
              <a:spLocks noChangeArrowheads="1"/>
            </p:cNvSpPr>
            <p:nvPr/>
          </p:nvSpPr>
          <p:spPr bwMode="auto">
            <a:xfrm>
              <a:off x="1440" y="1920"/>
              <a:ext cx="295" cy="498"/>
            </a:xfrm>
            <a:prstGeom prst="rect">
              <a:avLst/>
            </a:prstGeom>
            <a:solidFill>
              <a:srgbClr val="0000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t>1          1         1</a:t>
              </a:r>
            </a:p>
          </p:txBody>
        </p:sp>
        <p:sp>
          <p:nvSpPr>
            <p:cNvPr id="83" name="Text Box 237"/>
            <p:cNvSpPr txBox="1">
              <a:spLocks noChangeArrowheads="1"/>
            </p:cNvSpPr>
            <p:nvPr/>
          </p:nvSpPr>
          <p:spPr bwMode="auto">
            <a:xfrm>
              <a:off x="1920" y="1920"/>
              <a:ext cx="288" cy="498"/>
            </a:xfrm>
            <a:prstGeom prst="rect">
              <a:avLst/>
            </a:prstGeom>
            <a:solidFill>
              <a:srgbClr val="0000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t>X          X         1</a:t>
              </a:r>
            </a:p>
          </p:txBody>
        </p:sp>
        <p:sp>
          <p:nvSpPr>
            <p:cNvPr id="84" name="Text Box 238"/>
            <p:cNvSpPr txBox="1">
              <a:spLocks noChangeArrowheads="1"/>
            </p:cNvSpPr>
            <p:nvPr/>
          </p:nvSpPr>
          <p:spPr bwMode="auto">
            <a:xfrm>
              <a:off x="2400" y="1920"/>
              <a:ext cx="246" cy="498"/>
            </a:xfrm>
            <a:prstGeom prst="rect">
              <a:avLst/>
            </a:prstGeom>
            <a:solidFill>
              <a:srgbClr val="000066"/>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t>1          1         X</a:t>
              </a:r>
            </a:p>
          </p:txBody>
        </p:sp>
        <p:sp>
          <p:nvSpPr>
            <p:cNvPr id="85" name="Text Box 324"/>
            <p:cNvSpPr txBox="1">
              <a:spLocks noChangeArrowheads="1"/>
            </p:cNvSpPr>
            <p:nvPr/>
          </p:nvSpPr>
          <p:spPr bwMode="auto">
            <a:xfrm>
              <a:off x="1440" y="1920"/>
              <a:ext cx="295" cy="498"/>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t>1          1         1</a:t>
              </a:r>
            </a:p>
          </p:txBody>
        </p:sp>
        <p:sp>
          <p:nvSpPr>
            <p:cNvPr id="86" name="Text Box 325"/>
            <p:cNvSpPr txBox="1">
              <a:spLocks noChangeArrowheads="1"/>
            </p:cNvSpPr>
            <p:nvPr/>
          </p:nvSpPr>
          <p:spPr bwMode="auto">
            <a:xfrm>
              <a:off x="1920" y="1920"/>
              <a:ext cx="288" cy="498"/>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t>X          X         1</a:t>
              </a:r>
            </a:p>
          </p:txBody>
        </p:sp>
        <p:sp>
          <p:nvSpPr>
            <p:cNvPr id="87" name="Text Box 326"/>
            <p:cNvSpPr txBox="1">
              <a:spLocks noChangeArrowheads="1"/>
            </p:cNvSpPr>
            <p:nvPr/>
          </p:nvSpPr>
          <p:spPr bwMode="auto">
            <a:xfrm>
              <a:off x="2400" y="1920"/>
              <a:ext cx="246" cy="498"/>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dirty="0"/>
                <a:t>1          1         X</a:t>
              </a:r>
            </a:p>
          </p:txBody>
        </p:sp>
      </p:grpSp>
      <p:grpSp>
        <p:nvGrpSpPr>
          <p:cNvPr id="88" name="Group 330"/>
          <p:cNvGrpSpPr>
            <a:grpSpLocks/>
          </p:cNvGrpSpPr>
          <p:nvPr/>
        </p:nvGrpSpPr>
        <p:grpSpPr bwMode="auto">
          <a:xfrm>
            <a:off x="2161550" y="4000500"/>
            <a:ext cx="2000250" cy="1158575"/>
            <a:chOff x="3552" y="1949"/>
            <a:chExt cx="1260" cy="779"/>
          </a:xfrm>
        </p:grpSpPr>
        <p:sp>
          <p:nvSpPr>
            <p:cNvPr id="89" name="Text Box 327"/>
            <p:cNvSpPr txBox="1">
              <a:spLocks noChangeArrowheads="1"/>
            </p:cNvSpPr>
            <p:nvPr/>
          </p:nvSpPr>
          <p:spPr bwMode="auto">
            <a:xfrm>
              <a:off x="3554" y="1949"/>
              <a:ext cx="1248" cy="270"/>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a:t>1          0        1</a:t>
              </a:r>
            </a:p>
          </p:txBody>
        </p:sp>
        <p:sp>
          <p:nvSpPr>
            <p:cNvPr id="90" name="Text Box 328"/>
            <p:cNvSpPr txBox="1">
              <a:spLocks noChangeArrowheads="1"/>
            </p:cNvSpPr>
            <p:nvPr/>
          </p:nvSpPr>
          <p:spPr bwMode="auto">
            <a:xfrm>
              <a:off x="3552" y="2208"/>
              <a:ext cx="1248" cy="270"/>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dirty="0"/>
                <a:t>1          0        1</a:t>
              </a:r>
            </a:p>
          </p:txBody>
        </p:sp>
        <p:sp>
          <p:nvSpPr>
            <p:cNvPr id="91" name="Text Box 329"/>
            <p:cNvSpPr txBox="1">
              <a:spLocks noChangeArrowheads="1"/>
            </p:cNvSpPr>
            <p:nvPr/>
          </p:nvSpPr>
          <p:spPr bwMode="auto">
            <a:xfrm>
              <a:off x="3564" y="2458"/>
              <a:ext cx="1248" cy="270"/>
            </a:xfrm>
            <a:prstGeom prst="rect">
              <a:avLst/>
            </a:prstGeom>
            <a:solidFill>
              <a:srgbClr val="F0F0F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charset="-122"/>
                </a:defRPr>
              </a:lvl1pPr>
              <a:lvl2pPr marL="742950" indent="-285750">
                <a:defRPr sz="2800" b="1">
                  <a:solidFill>
                    <a:schemeClr val="tx1"/>
                  </a:solidFill>
                  <a:latin typeface="Times New Roman" pitchFamily="18" charset="0"/>
                  <a:ea typeface="宋体" charset="-122"/>
                </a:defRPr>
              </a:lvl2pPr>
              <a:lvl3pPr marL="1143000" indent="-228600">
                <a:defRPr sz="2800" b="1">
                  <a:solidFill>
                    <a:schemeClr val="tx1"/>
                  </a:solidFill>
                  <a:latin typeface="Times New Roman" pitchFamily="18" charset="0"/>
                  <a:ea typeface="宋体" charset="-122"/>
                </a:defRPr>
              </a:lvl3pPr>
              <a:lvl4pPr marL="1600200" indent="-228600">
                <a:defRPr sz="2800" b="1">
                  <a:solidFill>
                    <a:schemeClr val="tx1"/>
                  </a:solidFill>
                  <a:latin typeface="Times New Roman" pitchFamily="18" charset="0"/>
                  <a:ea typeface="宋体" charset="-122"/>
                </a:defRPr>
              </a:lvl4pPr>
              <a:lvl5pPr marL="2057400" indent="-228600">
                <a:defRPr sz="2800" b="1">
                  <a:solidFill>
                    <a:schemeClr val="tx1"/>
                  </a:solidFill>
                  <a:latin typeface="Times New Roman" pitchFamily="18" charset="0"/>
                  <a:ea typeface="宋体"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charset="-122"/>
                </a:defRPr>
              </a:lvl9pPr>
            </a:lstStyle>
            <a:p>
              <a:pPr eaLnBrk="1" hangingPunct="1"/>
              <a:r>
                <a:rPr kumimoji="1" lang="en-US" altLang="zh-CN" sz="2000" dirty="0"/>
                <a:t>1          1        0</a:t>
              </a:r>
            </a:p>
          </p:txBody>
        </p:sp>
      </p:grpSp>
      <p:grpSp>
        <p:nvGrpSpPr>
          <p:cNvPr id="92" name="Group 368"/>
          <p:cNvGrpSpPr>
            <a:grpSpLocks/>
          </p:cNvGrpSpPr>
          <p:nvPr/>
        </p:nvGrpSpPr>
        <p:grpSpPr bwMode="auto">
          <a:xfrm>
            <a:off x="5715000" y="1828800"/>
            <a:ext cx="2971800" cy="2438400"/>
            <a:chOff x="3600" y="1152"/>
            <a:chExt cx="1872" cy="1536"/>
          </a:xfrm>
        </p:grpSpPr>
        <p:sp>
          <p:nvSpPr>
            <p:cNvPr id="93" name="Oval 333"/>
            <p:cNvSpPr>
              <a:spLocks noChangeArrowheads="1"/>
            </p:cNvSpPr>
            <p:nvPr/>
          </p:nvSpPr>
          <p:spPr bwMode="auto">
            <a:xfrm>
              <a:off x="4368" y="1152"/>
              <a:ext cx="336" cy="336"/>
            </a:xfrm>
            <a:prstGeom prst="ellipse">
              <a:avLst/>
            </a:prstGeom>
            <a:solidFill>
              <a:srgbClr val="F0F0F0"/>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6</a:t>
              </a:r>
              <a:endParaRPr kumimoji="1" lang="en-US" altLang="zh-CN" sz="2000" baseline="-25000">
                <a:solidFill>
                  <a:schemeClr val="tx1"/>
                </a:solidFill>
              </a:endParaRPr>
            </a:p>
          </p:txBody>
        </p:sp>
        <p:sp>
          <p:nvSpPr>
            <p:cNvPr id="94" name="Oval 334"/>
            <p:cNvSpPr>
              <a:spLocks noChangeArrowheads="1"/>
            </p:cNvSpPr>
            <p:nvPr/>
          </p:nvSpPr>
          <p:spPr bwMode="auto">
            <a:xfrm>
              <a:off x="5136" y="1584"/>
              <a:ext cx="336" cy="336"/>
            </a:xfrm>
            <a:prstGeom prst="ellipse">
              <a:avLst/>
            </a:prstGeom>
            <a:solidFill>
              <a:srgbClr val="F0F0F0"/>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3</a:t>
              </a:r>
              <a:endParaRPr kumimoji="1" lang="en-US" altLang="zh-CN" sz="2000" baseline="-25000">
                <a:solidFill>
                  <a:schemeClr val="tx1"/>
                </a:solidFill>
              </a:endParaRPr>
            </a:p>
          </p:txBody>
        </p:sp>
        <p:sp>
          <p:nvSpPr>
            <p:cNvPr id="95" name="Line 335"/>
            <p:cNvSpPr>
              <a:spLocks noChangeShapeType="1"/>
            </p:cNvSpPr>
            <p:nvPr/>
          </p:nvSpPr>
          <p:spPr bwMode="auto">
            <a:xfrm flipH="1">
              <a:off x="4224" y="2544"/>
              <a:ext cx="6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96" name="Line 337"/>
            <p:cNvSpPr>
              <a:spLocks noChangeShapeType="1"/>
            </p:cNvSpPr>
            <p:nvPr/>
          </p:nvSpPr>
          <p:spPr bwMode="auto">
            <a:xfrm flipH="1" flipV="1">
              <a:off x="3792" y="2016"/>
              <a:ext cx="144"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97" name="Oval 343"/>
            <p:cNvSpPr>
              <a:spLocks noChangeArrowheads="1"/>
            </p:cNvSpPr>
            <p:nvPr/>
          </p:nvSpPr>
          <p:spPr bwMode="auto">
            <a:xfrm>
              <a:off x="3888" y="2352"/>
              <a:ext cx="336" cy="336"/>
            </a:xfrm>
            <a:prstGeom prst="ellipse">
              <a:avLst/>
            </a:prstGeom>
            <a:solidFill>
              <a:srgbClr val="F0F0F0"/>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1</a:t>
              </a:r>
              <a:endParaRPr kumimoji="1" lang="en-US" altLang="zh-CN" sz="2000" baseline="-25000">
                <a:solidFill>
                  <a:schemeClr val="tx1"/>
                </a:solidFill>
              </a:endParaRPr>
            </a:p>
          </p:txBody>
        </p:sp>
        <p:sp>
          <p:nvSpPr>
            <p:cNvPr id="98" name="Oval 348"/>
            <p:cNvSpPr>
              <a:spLocks noChangeArrowheads="1"/>
            </p:cNvSpPr>
            <p:nvPr/>
          </p:nvSpPr>
          <p:spPr bwMode="auto">
            <a:xfrm>
              <a:off x="4848" y="2352"/>
              <a:ext cx="336" cy="336"/>
            </a:xfrm>
            <a:prstGeom prst="ellipse">
              <a:avLst/>
            </a:prstGeom>
            <a:solidFill>
              <a:srgbClr val="F0F0F0"/>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4</a:t>
              </a:r>
              <a:endParaRPr kumimoji="1" lang="en-US" altLang="zh-CN" sz="2000" baseline="-25000">
                <a:solidFill>
                  <a:schemeClr val="tx1"/>
                </a:solidFill>
              </a:endParaRPr>
            </a:p>
          </p:txBody>
        </p:sp>
        <p:sp>
          <p:nvSpPr>
            <p:cNvPr id="99" name="Line 350"/>
            <p:cNvSpPr>
              <a:spLocks noChangeShapeType="1"/>
            </p:cNvSpPr>
            <p:nvPr/>
          </p:nvSpPr>
          <p:spPr bwMode="auto">
            <a:xfrm flipV="1">
              <a:off x="3936" y="1344"/>
              <a:ext cx="432" cy="38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00" name="Oval 351"/>
            <p:cNvSpPr>
              <a:spLocks noChangeArrowheads="1"/>
            </p:cNvSpPr>
            <p:nvPr/>
          </p:nvSpPr>
          <p:spPr bwMode="auto">
            <a:xfrm>
              <a:off x="3600" y="1632"/>
              <a:ext cx="336" cy="336"/>
            </a:xfrm>
            <a:prstGeom prst="ellipse">
              <a:avLst/>
            </a:prstGeom>
            <a:solidFill>
              <a:srgbClr val="F0F0F0"/>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5</a:t>
              </a:r>
              <a:endParaRPr kumimoji="1" lang="en-US" altLang="zh-CN" sz="2000" baseline="-25000">
                <a:solidFill>
                  <a:schemeClr val="tx1"/>
                </a:solidFill>
              </a:endParaRPr>
            </a:p>
          </p:txBody>
        </p:sp>
        <p:sp>
          <p:nvSpPr>
            <p:cNvPr id="101" name="Line 352"/>
            <p:cNvSpPr>
              <a:spLocks noChangeShapeType="1"/>
            </p:cNvSpPr>
            <p:nvPr/>
          </p:nvSpPr>
          <p:spPr bwMode="auto">
            <a:xfrm>
              <a:off x="4704" y="1296"/>
              <a:ext cx="480"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02" name="Line 353"/>
            <p:cNvSpPr>
              <a:spLocks noChangeShapeType="1"/>
            </p:cNvSpPr>
            <p:nvPr/>
          </p:nvSpPr>
          <p:spPr bwMode="auto">
            <a:xfrm flipH="1">
              <a:off x="5088" y="1920"/>
              <a:ext cx="192" cy="43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103" name="Oval 362"/>
          <p:cNvSpPr>
            <a:spLocks noChangeArrowheads="1"/>
          </p:cNvSpPr>
          <p:nvPr/>
        </p:nvSpPr>
        <p:spPr bwMode="auto">
          <a:xfrm>
            <a:off x="5257800" y="1676400"/>
            <a:ext cx="533400" cy="533400"/>
          </a:xfrm>
          <a:prstGeom prst="ellipse">
            <a:avLst/>
          </a:prstGeom>
          <a:solidFill>
            <a:srgbClr val="F0F0F0"/>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0</a:t>
            </a:r>
            <a:endParaRPr kumimoji="1" lang="en-US" altLang="zh-CN" sz="2000" baseline="-25000">
              <a:solidFill>
                <a:schemeClr val="tx1"/>
              </a:solidFill>
            </a:endParaRPr>
          </a:p>
        </p:txBody>
      </p:sp>
      <p:sp>
        <p:nvSpPr>
          <p:cNvPr id="104" name="Oval 363"/>
          <p:cNvSpPr>
            <a:spLocks noChangeArrowheads="1"/>
          </p:cNvSpPr>
          <p:nvPr/>
        </p:nvSpPr>
        <p:spPr bwMode="auto">
          <a:xfrm>
            <a:off x="4572000" y="2362200"/>
            <a:ext cx="533400" cy="533400"/>
          </a:xfrm>
          <a:prstGeom prst="ellipse">
            <a:avLst/>
          </a:prstGeom>
          <a:solidFill>
            <a:srgbClr val="F0F0F0"/>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2</a:t>
            </a:r>
            <a:endParaRPr kumimoji="1" lang="en-US" altLang="zh-CN" sz="2000" baseline="-25000">
              <a:solidFill>
                <a:schemeClr val="tx1"/>
              </a:solidFill>
            </a:endParaRPr>
          </a:p>
        </p:txBody>
      </p:sp>
      <p:sp>
        <p:nvSpPr>
          <p:cNvPr id="105" name="Oval 364"/>
          <p:cNvSpPr>
            <a:spLocks noChangeArrowheads="1"/>
          </p:cNvSpPr>
          <p:nvPr/>
        </p:nvSpPr>
        <p:spPr bwMode="auto">
          <a:xfrm>
            <a:off x="7391400" y="1143000"/>
            <a:ext cx="533400" cy="533400"/>
          </a:xfrm>
          <a:prstGeom prst="ellipse">
            <a:avLst/>
          </a:prstGeom>
          <a:solidFill>
            <a:srgbClr val="F0F0F0"/>
          </a:solidFill>
          <a:ln w="9525">
            <a:solidFill>
              <a:schemeClr val="hlink"/>
            </a:solidFill>
            <a:round/>
            <a:headEnd/>
            <a:tailEnd/>
          </a:ln>
        </p:spPr>
        <p:txBody>
          <a:bodyPr wrap="none" lIns="90000" tIns="46800" rIns="90000" bIns="46800" anchor="ctr"/>
          <a:lstStyle/>
          <a:p>
            <a:pPr eaLnBrk="1" hangingPunct="1">
              <a:spcBef>
                <a:spcPct val="0"/>
              </a:spcBef>
            </a:pPr>
            <a:r>
              <a:rPr kumimoji="1" lang="en-US" altLang="zh-CN" sz="2000">
                <a:solidFill>
                  <a:schemeClr val="tx1"/>
                </a:solidFill>
              </a:rPr>
              <a:t>7</a:t>
            </a:r>
            <a:endParaRPr kumimoji="1" lang="en-US" altLang="zh-CN" sz="2000" baseline="-25000">
              <a:solidFill>
                <a:schemeClr val="tx1"/>
              </a:solidFill>
            </a:endParaRPr>
          </a:p>
        </p:txBody>
      </p:sp>
      <p:sp>
        <p:nvSpPr>
          <p:cNvPr id="106" name="Line 365"/>
          <p:cNvSpPr>
            <a:spLocks noChangeShapeType="1"/>
          </p:cNvSpPr>
          <p:nvPr/>
        </p:nvSpPr>
        <p:spPr bwMode="auto">
          <a:xfrm>
            <a:off x="5638800" y="2209800"/>
            <a:ext cx="228600" cy="457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07" name="Line 366"/>
          <p:cNvSpPr>
            <a:spLocks noChangeShapeType="1"/>
          </p:cNvSpPr>
          <p:nvPr/>
        </p:nvSpPr>
        <p:spPr bwMode="auto">
          <a:xfrm>
            <a:off x="5105400" y="2667000"/>
            <a:ext cx="60960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08" name="Line 367"/>
          <p:cNvSpPr>
            <a:spLocks noChangeShapeType="1"/>
          </p:cNvSpPr>
          <p:nvPr/>
        </p:nvSpPr>
        <p:spPr bwMode="auto">
          <a:xfrm flipH="1">
            <a:off x="7239000" y="1600200"/>
            <a:ext cx="228600" cy="304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pic>
        <p:nvPicPr>
          <p:cNvPr id="109" name="Picture 3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558" y="4464069"/>
            <a:ext cx="4809641" cy="193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524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autoUpdateAnimBg="0"/>
      <p:bldP spid="104" grpId="0" animBg="1" autoUpdateAnimBg="0"/>
      <p:bldP spid="105" grpId="0" animBg="1" autoUpdateAnimBg="0"/>
      <p:bldP spid="106" grpId="0" animBg="1"/>
      <p:bldP spid="107" grpId="0" animBg="1"/>
      <p:bldP spid="10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r>
              <a:rPr lang="en-US" altLang="zh-CN" dirty="0"/>
              <a:t>(Latch)</a:t>
            </a:r>
            <a:endParaRPr lang="zh-CN" altLang="en-US" dirty="0"/>
          </a:p>
        </p:txBody>
      </p:sp>
      <p:sp>
        <p:nvSpPr>
          <p:cNvPr id="5" name="内容占位符 4"/>
          <p:cNvSpPr>
            <a:spLocks noGrp="1"/>
          </p:cNvSpPr>
          <p:nvPr>
            <p:ph idx="1"/>
          </p:nvPr>
        </p:nvSpPr>
        <p:spPr>
          <a:xfrm>
            <a:off x="71700" y="503804"/>
            <a:ext cx="9000600" cy="5895393"/>
          </a:xfrm>
        </p:spPr>
        <p:txBody>
          <a:bodyPr/>
          <a:lstStyle/>
          <a:p>
            <a:r>
              <a:rPr kumimoji="1" lang="zh-CN" altLang="en-US" sz="2400" dirty="0"/>
              <a:t>锁存器的基本特性</a:t>
            </a:r>
            <a:endParaRPr kumimoji="1" lang="en-US" altLang="zh-CN" sz="2400" dirty="0"/>
          </a:p>
          <a:p>
            <a:r>
              <a:rPr kumimoji="1" lang="zh-CN" altLang="en-US" sz="2400" dirty="0"/>
              <a:t>基本</a:t>
            </a:r>
            <a:r>
              <a:rPr kumimoji="1" lang="en-US" altLang="zh-CN" sz="2400" dirty="0"/>
              <a:t>SR</a:t>
            </a:r>
            <a:r>
              <a:rPr kumimoji="1" lang="zh-CN" altLang="en-US" sz="2400" dirty="0"/>
              <a:t>锁存器（</a:t>
            </a:r>
            <a:r>
              <a:rPr kumimoji="1" lang="en-US" altLang="zh-CN" sz="2400" dirty="0"/>
              <a:t>Set-Reset</a:t>
            </a:r>
            <a:r>
              <a:rPr kumimoji="1" lang="zh-CN" altLang="en-US" sz="2400" dirty="0"/>
              <a:t>）</a:t>
            </a:r>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sp>
        <p:nvSpPr>
          <p:cNvPr id="106" name="Text Box 151"/>
          <p:cNvSpPr txBox="1">
            <a:spLocks noChangeArrowheads="1"/>
          </p:cNvSpPr>
          <p:nvPr/>
        </p:nvSpPr>
        <p:spPr bwMode="auto">
          <a:xfrm>
            <a:off x="221707" y="1458672"/>
            <a:ext cx="2614613" cy="385763"/>
          </a:xfrm>
          <a:prstGeom prst="rect">
            <a:avLst/>
          </a:prstGeom>
          <a:ln>
            <a:headEnd/>
            <a:tailEnd/>
          </a:ln>
          <a:extLst/>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kumimoji="1" lang="zh-CN" altLang="en-US" sz="1800" dirty="0">
                <a:latin typeface="Arial" charset="0"/>
              </a:rPr>
              <a:t>不同门构成的</a:t>
            </a:r>
            <a:r>
              <a:rPr kumimoji="1" lang="en-US" altLang="zh-CN" sz="1800" dirty="0">
                <a:latin typeface="Arial" charset="0"/>
              </a:rPr>
              <a:t>SR</a:t>
            </a:r>
            <a:r>
              <a:rPr kumimoji="1" lang="zh-CN" altLang="en-US" sz="1800" dirty="0">
                <a:latin typeface="Arial" charset="0"/>
              </a:rPr>
              <a:t>锁存器</a:t>
            </a:r>
          </a:p>
        </p:txBody>
      </p:sp>
      <p:grpSp>
        <p:nvGrpSpPr>
          <p:cNvPr id="113" name="Group 152"/>
          <p:cNvGrpSpPr>
            <a:grpSpLocks/>
          </p:cNvGrpSpPr>
          <p:nvPr/>
        </p:nvGrpSpPr>
        <p:grpSpPr bwMode="auto">
          <a:xfrm>
            <a:off x="3014542" y="1236357"/>
            <a:ext cx="1752600" cy="1785942"/>
            <a:chOff x="431" y="618"/>
            <a:chExt cx="1104" cy="1125"/>
          </a:xfrm>
        </p:grpSpPr>
        <p:sp>
          <p:nvSpPr>
            <p:cNvPr id="114" name="AutoShape 153"/>
            <p:cNvSpPr>
              <a:spLocks noChangeArrowheads="1"/>
            </p:cNvSpPr>
            <p:nvPr/>
          </p:nvSpPr>
          <p:spPr bwMode="auto">
            <a:xfrm>
              <a:off x="911" y="786"/>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5" name="Line 154"/>
            <p:cNvSpPr>
              <a:spLocks noChangeShapeType="1"/>
            </p:cNvSpPr>
            <p:nvPr/>
          </p:nvSpPr>
          <p:spPr bwMode="auto">
            <a:xfrm flipV="1">
              <a:off x="721" y="840"/>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6" name="Line 155"/>
            <p:cNvSpPr>
              <a:spLocks noChangeShapeType="1"/>
            </p:cNvSpPr>
            <p:nvPr/>
          </p:nvSpPr>
          <p:spPr bwMode="auto">
            <a:xfrm rot="10800000" flipH="1">
              <a:off x="1224" y="907"/>
              <a:ext cx="235"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7" name="Oval 156"/>
            <p:cNvSpPr>
              <a:spLocks noChangeArrowheads="1"/>
            </p:cNvSpPr>
            <p:nvPr/>
          </p:nvSpPr>
          <p:spPr bwMode="auto">
            <a:xfrm>
              <a:off x="1155" y="883"/>
              <a:ext cx="71" cy="6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8" name="Line 157"/>
            <p:cNvSpPr>
              <a:spLocks noChangeShapeType="1"/>
            </p:cNvSpPr>
            <p:nvPr/>
          </p:nvSpPr>
          <p:spPr bwMode="auto">
            <a:xfrm flipV="1">
              <a:off x="718" y="977"/>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9" name="AutoShape 158"/>
            <p:cNvSpPr>
              <a:spLocks noChangeArrowheads="1"/>
            </p:cNvSpPr>
            <p:nvPr/>
          </p:nvSpPr>
          <p:spPr bwMode="auto">
            <a:xfrm>
              <a:off x="908" y="1327"/>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0" name="Line 159"/>
            <p:cNvSpPr>
              <a:spLocks noChangeShapeType="1"/>
            </p:cNvSpPr>
            <p:nvPr/>
          </p:nvSpPr>
          <p:spPr bwMode="auto">
            <a:xfrm flipV="1">
              <a:off x="722" y="1367"/>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1" name="Oval 160"/>
            <p:cNvSpPr>
              <a:spLocks noChangeArrowheads="1"/>
            </p:cNvSpPr>
            <p:nvPr/>
          </p:nvSpPr>
          <p:spPr bwMode="auto">
            <a:xfrm>
              <a:off x="1156" y="1404"/>
              <a:ext cx="65" cy="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2" name="Line 161"/>
            <p:cNvSpPr>
              <a:spLocks noChangeShapeType="1"/>
            </p:cNvSpPr>
            <p:nvPr/>
          </p:nvSpPr>
          <p:spPr bwMode="auto">
            <a:xfrm flipV="1">
              <a:off x="719" y="1498"/>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3" name="Line 162"/>
            <p:cNvSpPr>
              <a:spLocks noChangeShapeType="1"/>
            </p:cNvSpPr>
            <p:nvPr/>
          </p:nvSpPr>
          <p:spPr bwMode="auto">
            <a:xfrm rot="5400000">
              <a:off x="1199" y="1343"/>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4" name="Line 163"/>
            <p:cNvSpPr>
              <a:spLocks noChangeShapeType="1"/>
            </p:cNvSpPr>
            <p:nvPr/>
          </p:nvSpPr>
          <p:spPr bwMode="auto">
            <a:xfrm rot="5400000">
              <a:off x="1191" y="1004"/>
              <a:ext cx="1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5" name="Line 164"/>
            <p:cNvSpPr>
              <a:spLocks noChangeShapeType="1"/>
            </p:cNvSpPr>
            <p:nvPr/>
          </p:nvSpPr>
          <p:spPr bwMode="auto">
            <a:xfrm flipV="1">
              <a:off x="1221" y="1436"/>
              <a:ext cx="24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6" name="Line 165"/>
            <p:cNvSpPr>
              <a:spLocks noChangeShapeType="1"/>
            </p:cNvSpPr>
            <p:nvPr/>
          </p:nvSpPr>
          <p:spPr bwMode="auto">
            <a:xfrm rot="5400000" flipV="1">
              <a:off x="642" y="1301"/>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7" name="Line 166"/>
            <p:cNvSpPr>
              <a:spLocks noChangeShapeType="1"/>
            </p:cNvSpPr>
            <p:nvPr/>
          </p:nvSpPr>
          <p:spPr bwMode="auto">
            <a:xfrm rot="-5400000" flipH="1" flipV="1">
              <a:off x="656" y="1040"/>
              <a:ext cx="1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8" name="Line 167"/>
            <p:cNvSpPr>
              <a:spLocks noChangeShapeType="1"/>
            </p:cNvSpPr>
            <p:nvPr/>
          </p:nvSpPr>
          <p:spPr bwMode="auto">
            <a:xfrm rot="5400000">
              <a:off x="926" y="878"/>
              <a:ext cx="144" cy="57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9" name="Line 168"/>
            <p:cNvSpPr>
              <a:spLocks noChangeShapeType="1"/>
            </p:cNvSpPr>
            <p:nvPr/>
          </p:nvSpPr>
          <p:spPr bwMode="auto">
            <a:xfrm rot="5400000" flipH="1">
              <a:off x="932" y="890"/>
              <a:ext cx="144"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0" name="Text Box 169"/>
            <p:cNvSpPr txBox="1">
              <a:spLocks noChangeArrowheads="1"/>
            </p:cNvSpPr>
            <p:nvPr/>
          </p:nvSpPr>
          <p:spPr bwMode="auto">
            <a:xfrm>
              <a:off x="1247" y="1493"/>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dirty="0"/>
                <a:t>Q</a:t>
              </a:r>
            </a:p>
          </p:txBody>
        </p:sp>
        <p:grpSp>
          <p:nvGrpSpPr>
            <p:cNvPr id="131" name="Group 170"/>
            <p:cNvGrpSpPr>
              <a:grpSpLocks/>
            </p:cNvGrpSpPr>
            <p:nvPr/>
          </p:nvGrpSpPr>
          <p:grpSpPr bwMode="auto">
            <a:xfrm>
              <a:off x="1200" y="618"/>
              <a:ext cx="288" cy="250"/>
              <a:chOff x="3360" y="2928"/>
              <a:chExt cx="288" cy="250"/>
            </a:xfrm>
          </p:grpSpPr>
          <p:sp>
            <p:nvSpPr>
              <p:cNvPr id="143" name="Text Box 171"/>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Q</a:t>
                </a:r>
              </a:p>
            </p:txBody>
          </p:sp>
          <p:sp>
            <p:nvSpPr>
              <p:cNvPr id="144" name="Line 172"/>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32" name="Group 173"/>
            <p:cNvGrpSpPr>
              <a:grpSpLocks/>
            </p:cNvGrpSpPr>
            <p:nvPr/>
          </p:nvGrpSpPr>
          <p:grpSpPr bwMode="auto">
            <a:xfrm>
              <a:off x="431" y="714"/>
              <a:ext cx="289" cy="250"/>
              <a:chOff x="3359" y="2928"/>
              <a:chExt cx="289" cy="250"/>
            </a:xfrm>
          </p:grpSpPr>
          <p:sp>
            <p:nvSpPr>
              <p:cNvPr id="141" name="Text Box 174"/>
              <p:cNvSpPr txBox="1">
                <a:spLocks noChangeArrowheads="1"/>
              </p:cNvSpPr>
              <p:nvPr/>
            </p:nvSpPr>
            <p:spPr bwMode="auto">
              <a:xfrm>
                <a:off x="3359" y="2928"/>
                <a:ext cx="2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R</a:t>
                </a:r>
              </a:p>
            </p:txBody>
          </p:sp>
          <p:sp>
            <p:nvSpPr>
              <p:cNvPr id="142" name="Line 175"/>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33" name="Group 176"/>
            <p:cNvGrpSpPr>
              <a:grpSpLocks/>
            </p:cNvGrpSpPr>
            <p:nvPr/>
          </p:nvGrpSpPr>
          <p:grpSpPr bwMode="auto">
            <a:xfrm>
              <a:off x="432" y="1386"/>
              <a:ext cx="288" cy="250"/>
              <a:chOff x="3360" y="2928"/>
              <a:chExt cx="288" cy="250"/>
            </a:xfrm>
          </p:grpSpPr>
          <p:sp>
            <p:nvSpPr>
              <p:cNvPr id="139" name="Text Box 177"/>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S</a:t>
                </a:r>
              </a:p>
            </p:txBody>
          </p:sp>
          <p:sp>
            <p:nvSpPr>
              <p:cNvPr id="140" name="Line 178"/>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sp>
          <p:nvSpPr>
            <p:cNvPr id="134" name="Line 179"/>
            <p:cNvSpPr>
              <a:spLocks noChangeShapeType="1"/>
            </p:cNvSpPr>
            <p:nvPr/>
          </p:nvSpPr>
          <p:spPr bwMode="auto">
            <a:xfrm>
              <a:off x="1274" y="681"/>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5" name="Line 180"/>
            <p:cNvSpPr>
              <a:spLocks noChangeShapeType="1"/>
            </p:cNvSpPr>
            <p:nvPr/>
          </p:nvSpPr>
          <p:spPr bwMode="auto">
            <a:xfrm>
              <a:off x="485" y="1439"/>
              <a:ext cx="1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6" name="Line 181"/>
            <p:cNvSpPr>
              <a:spLocks noChangeShapeType="1"/>
            </p:cNvSpPr>
            <p:nvPr/>
          </p:nvSpPr>
          <p:spPr bwMode="auto">
            <a:xfrm>
              <a:off x="509" y="759"/>
              <a:ext cx="1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7" name="Oval 182"/>
            <p:cNvSpPr>
              <a:spLocks noChangeArrowheads="1"/>
            </p:cNvSpPr>
            <p:nvPr/>
          </p:nvSpPr>
          <p:spPr bwMode="auto">
            <a:xfrm flipH="1">
              <a:off x="1261" y="1417"/>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38" name="Oval 183"/>
            <p:cNvSpPr>
              <a:spLocks noChangeArrowheads="1"/>
            </p:cNvSpPr>
            <p:nvPr/>
          </p:nvSpPr>
          <p:spPr bwMode="auto">
            <a:xfrm flipH="1">
              <a:off x="1265" y="890"/>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grpSp>
      <p:grpSp>
        <p:nvGrpSpPr>
          <p:cNvPr id="145" name="Group 256"/>
          <p:cNvGrpSpPr>
            <a:grpSpLocks/>
          </p:cNvGrpSpPr>
          <p:nvPr/>
        </p:nvGrpSpPr>
        <p:grpSpPr bwMode="auto">
          <a:xfrm>
            <a:off x="5010151" y="1236357"/>
            <a:ext cx="1752600" cy="1765300"/>
            <a:chOff x="3107" y="2931"/>
            <a:chExt cx="1104" cy="1112"/>
          </a:xfrm>
        </p:grpSpPr>
        <p:sp>
          <p:nvSpPr>
            <p:cNvPr id="146" name="Line 185"/>
            <p:cNvSpPr>
              <a:spLocks noChangeShapeType="1"/>
            </p:cNvSpPr>
            <p:nvPr/>
          </p:nvSpPr>
          <p:spPr bwMode="auto">
            <a:xfrm flipV="1">
              <a:off x="3397" y="3153"/>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7" name="Line 186"/>
            <p:cNvSpPr>
              <a:spLocks noChangeShapeType="1"/>
            </p:cNvSpPr>
            <p:nvPr/>
          </p:nvSpPr>
          <p:spPr bwMode="auto">
            <a:xfrm rot="10800000" flipH="1">
              <a:off x="3829" y="3220"/>
              <a:ext cx="30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8" name="Line 187"/>
            <p:cNvSpPr>
              <a:spLocks noChangeShapeType="1"/>
            </p:cNvSpPr>
            <p:nvPr/>
          </p:nvSpPr>
          <p:spPr bwMode="auto">
            <a:xfrm flipV="1">
              <a:off x="3394" y="3290"/>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9" name="Line 188"/>
            <p:cNvSpPr>
              <a:spLocks noChangeShapeType="1"/>
            </p:cNvSpPr>
            <p:nvPr/>
          </p:nvSpPr>
          <p:spPr bwMode="auto">
            <a:xfrm flipV="1">
              <a:off x="3398" y="3680"/>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0" name="Line 189"/>
            <p:cNvSpPr>
              <a:spLocks noChangeShapeType="1"/>
            </p:cNvSpPr>
            <p:nvPr/>
          </p:nvSpPr>
          <p:spPr bwMode="auto">
            <a:xfrm flipV="1">
              <a:off x="3395" y="3811"/>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1" name="Line 190"/>
            <p:cNvSpPr>
              <a:spLocks noChangeShapeType="1"/>
            </p:cNvSpPr>
            <p:nvPr/>
          </p:nvSpPr>
          <p:spPr bwMode="auto">
            <a:xfrm rot="5400000">
              <a:off x="3875" y="3656"/>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2" name="Line 191"/>
            <p:cNvSpPr>
              <a:spLocks noChangeShapeType="1"/>
            </p:cNvSpPr>
            <p:nvPr/>
          </p:nvSpPr>
          <p:spPr bwMode="auto">
            <a:xfrm rot="5400000">
              <a:off x="3867" y="3317"/>
              <a:ext cx="1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3" name="Line 192"/>
            <p:cNvSpPr>
              <a:spLocks noChangeShapeType="1"/>
            </p:cNvSpPr>
            <p:nvPr/>
          </p:nvSpPr>
          <p:spPr bwMode="auto">
            <a:xfrm flipV="1">
              <a:off x="3897" y="3749"/>
              <a:ext cx="24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4" name="Line 193"/>
            <p:cNvSpPr>
              <a:spLocks noChangeShapeType="1"/>
            </p:cNvSpPr>
            <p:nvPr/>
          </p:nvSpPr>
          <p:spPr bwMode="auto">
            <a:xfrm rot="5400000" flipV="1">
              <a:off x="3318" y="3614"/>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5" name="Line 194"/>
            <p:cNvSpPr>
              <a:spLocks noChangeShapeType="1"/>
            </p:cNvSpPr>
            <p:nvPr/>
          </p:nvSpPr>
          <p:spPr bwMode="auto">
            <a:xfrm rot="-5400000" flipH="1" flipV="1">
              <a:off x="3332" y="3353"/>
              <a:ext cx="1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6" name="Line 195"/>
            <p:cNvSpPr>
              <a:spLocks noChangeShapeType="1"/>
            </p:cNvSpPr>
            <p:nvPr/>
          </p:nvSpPr>
          <p:spPr bwMode="auto">
            <a:xfrm rot="5400000">
              <a:off x="3602" y="3191"/>
              <a:ext cx="144" cy="57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7" name="Line 196"/>
            <p:cNvSpPr>
              <a:spLocks noChangeShapeType="1"/>
            </p:cNvSpPr>
            <p:nvPr/>
          </p:nvSpPr>
          <p:spPr bwMode="auto">
            <a:xfrm rot="5400000" flipH="1">
              <a:off x="3608" y="3203"/>
              <a:ext cx="144"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8" name="Text Box 197"/>
            <p:cNvSpPr txBox="1">
              <a:spLocks noChangeArrowheads="1"/>
            </p:cNvSpPr>
            <p:nvPr/>
          </p:nvSpPr>
          <p:spPr bwMode="auto">
            <a:xfrm>
              <a:off x="3923" y="3793"/>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Q</a:t>
              </a:r>
            </a:p>
          </p:txBody>
        </p:sp>
        <p:grpSp>
          <p:nvGrpSpPr>
            <p:cNvPr id="159" name="Group 198"/>
            <p:cNvGrpSpPr>
              <a:grpSpLocks/>
            </p:cNvGrpSpPr>
            <p:nvPr/>
          </p:nvGrpSpPr>
          <p:grpSpPr bwMode="auto">
            <a:xfrm>
              <a:off x="3876" y="2931"/>
              <a:ext cx="288" cy="250"/>
              <a:chOff x="3360" y="2928"/>
              <a:chExt cx="288" cy="250"/>
            </a:xfrm>
          </p:grpSpPr>
          <p:sp>
            <p:nvSpPr>
              <p:cNvPr id="177" name="Text Box 199"/>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Q</a:t>
                </a:r>
              </a:p>
            </p:txBody>
          </p:sp>
          <p:sp>
            <p:nvSpPr>
              <p:cNvPr id="178" name="Line 200"/>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60" name="Group 201"/>
            <p:cNvGrpSpPr>
              <a:grpSpLocks/>
            </p:cNvGrpSpPr>
            <p:nvPr/>
          </p:nvGrpSpPr>
          <p:grpSpPr bwMode="auto">
            <a:xfrm>
              <a:off x="3107" y="3027"/>
              <a:ext cx="289" cy="250"/>
              <a:chOff x="3359" y="2928"/>
              <a:chExt cx="289" cy="250"/>
            </a:xfrm>
          </p:grpSpPr>
          <p:sp>
            <p:nvSpPr>
              <p:cNvPr id="175" name="Text Box 202"/>
              <p:cNvSpPr txBox="1">
                <a:spLocks noChangeArrowheads="1"/>
              </p:cNvSpPr>
              <p:nvPr/>
            </p:nvSpPr>
            <p:spPr bwMode="auto">
              <a:xfrm>
                <a:off x="3359" y="2928"/>
                <a:ext cx="2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R</a:t>
                </a:r>
              </a:p>
            </p:txBody>
          </p:sp>
          <p:sp>
            <p:nvSpPr>
              <p:cNvPr id="176" name="Line 203"/>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61" name="Group 204"/>
            <p:cNvGrpSpPr>
              <a:grpSpLocks/>
            </p:cNvGrpSpPr>
            <p:nvPr/>
          </p:nvGrpSpPr>
          <p:grpSpPr bwMode="auto">
            <a:xfrm>
              <a:off x="3108" y="3699"/>
              <a:ext cx="288" cy="250"/>
              <a:chOff x="3360" y="2928"/>
              <a:chExt cx="288" cy="250"/>
            </a:xfrm>
          </p:grpSpPr>
          <p:sp>
            <p:nvSpPr>
              <p:cNvPr id="173" name="Text Box 205"/>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S</a:t>
                </a:r>
              </a:p>
            </p:txBody>
          </p:sp>
          <p:sp>
            <p:nvSpPr>
              <p:cNvPr id="174" name="Line 206"/>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sp>
          <p:nvSpPr>
            <p:cNvPr id="162" name="Line 207"/>
            <p:cNvSpPr>
              <a:spLocks noChangeShapeType="1"/>
            </p:cNvSpPr>
            <p:nvPr/>
          </p:nvSpPr>
          <p:spPr bwMode="auto">
            <a:xfrm>
              <a:off x="3931" y="2961"/>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3" name="Line 208"/>
            <p:cNvSpPr>
              <a:spLocks noChangeShapeType="1"/>
            </p:cNvSpPr>
            <p:nvPr/>
          </p:nvSpPr>
          <p:spPr bwMode="auto">
            <a:xfrm>
              <a:off x="3203" y="3752"/>
              <a:ext cx="1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4" name="Line 209"/>
            <p:cNvSpPr>
              <a:spLocks noChangeShapeType="1"/>
            </p:cNvSpPr>
            <p:nvPr/>
          </p:nvSpPr>
          <p:spPr bwMode="auto">
            <a:xfrm>
              <a:off x="3185" y="3072"/>
              <a:ext cx="1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5" name="Oval 210"/>
            <p:cNvSpPr>
              <a:spLocks noChangeArrowheads="1"/>
            </p:cNvSpPr>
            <p:nvPr/>
          </p:nvSpPr>
          <p:spPr bwMode="auto">
            <a:xfrm flipH="1">
              <a:off x="3937" y="3730"/>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66" name="Oval 211"/>
            <p:cNvSpPr>
              <a:spLocks noChangeArrowheads="1"/>
            </p:cNvSpPr>
            <p:nvPr/>
          </p:nvSpPr>
          <p:spPr bwMode="auto">
            <a:xfrm flipH="1">
              <a:off x="3941" y="3203"/>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67" name="AutoShape 212"/>
            <p:cNvSpPr>
              <a:spLocks noChangeArrowheads="1"/>
            </p:cNvSpPr>
            <p:nvPr/>
          </p:nvSpPr>
          <p:spPr bwMode="auto">
            <a:xfrm flipH="1">
              <a:off x="3606" y="3054"/>
              <a:ext cx="273" cy="317"/>
            </a:xfrm>
            <a:prstGeom prst="moon">
              <a:avLst>
                <a:gd name="adj" fmla="val 87500"/>
              </a:avLst>
            </a:prstGeom>
            <a:solidFill>
              <a:schemeClr val="bg1"/>
            </a:solidFill>
            <a:ln w="28575">
              <a:solidFill>
                <a:schemeClr val="tx1"/>
              </a:solidFill>
              <a:miter lim="800000"/>
              <a:headEnd/>
              <a:tailEnd/>
            </a:ln>
          </p:spPr>
          <p:txBody>
            <a:bodyPr wrap="none" lIns="90000" tIns="46800" rIns="90000" bIns="46800" anchor="ctr"/>
            <a:lstStyle/>
            <a:p>
              <a:endParaRPr lang="zh-CN" altLang="en-US"/>
            </a:p>
          </p:txBody>
        </p:sp>
        <p:sp>
          <p:nvSpPr>
            <p:cNvPr id="168" name="Oval 213"/>
            <p:cNvSpPr>
              <a:spLocks noChangeArrowheads="1"/>
            </p:cNvSpPr>
            <p:nvPr/>
          </p:nvSpPr>
          <p:spPr bwMode="auto">
            <a:xfrm>
              <a:off x="3561" y="3249"/>
              <a:ext cx="72" cy="74"/>
            </a:xfrm>
            <a:prstGeom prst="ellipse">
              <a:avLst/>
            </a:prstGeom>
            <a:solidFill>
              <a:schemeClr val="bg1"/>
            </a:solidFill>
            <a:ln w="19050">
              <a:solidFill>
                <a:schemeClr val="tx1"/>
              </a:solidFill>
              <a:round/>
              <a:headEnd/>
              <a:tailEnd/>
            </a:ln>
          </p:spPr>
          <p:txBody>
            <a:bodyPr wrap="none" lIns="90000" tIns="46800" rIns="90000" bIns="46800" anchor="ctr"/>
            <a:lstStyle/>
            <a:p>
              <a:endParaRPr lang="zh-CN" altLang="en-US"/>
            </a:p>
          </p:txBody>
        </p:sp>
        <p:sp>
          <p:nvSpPr>
            <p:cNvPr id="169" name="Oval 214"/>
            <p:cNvSpPr>
              <a:spLocks noChangeArrowheads="1"/>
            </p:cNvSpPr>
            <p:nvPr/>
          </p:nvSpPr>
          <p:spPr bwMode="auto">
            <a:xfrm>
              <a:off x="3561" y="3112"/>
              <a:ext cx="72" cy="74"/>
            </a:xfrm>
            <a:prstGeom prst="ellipse">
              <a:avLst/>
            </a:prstGeom>
            <a:solidFill>
              <a:schemeClr val="bg1"/>
            </a:solidFill>
            <a:ln w="19050">
              <a:solidFill>
                <a:schemeClr val="tx1"/>
              </a:solidFill>
              <a:round/>
              <a:headEnd/>
              <a:tailEnd/>
            </a:ln>
          </p:spPr>
          <p:txBody>
            <a:bodyPr wrap="none" lIns="90000" tIns="46800" rIns="90000" bIns="46800" anchor="ctr"/>
            <a:lstStyle/>
            <a:p>
              <a:endParaRPr lang="zh-CN" altLang="en-US"/>
            </a:p>
          </p:txBody>
        </p:sp>
        <p:sp>
          <p:nvSpPr>
            <p:cNvPr id="170" name="AutoShape 215"/>
            <p:cNvSpPr>
              <a:spLocks noChangeArrowheads="1"/>
            </p:cNvSpPr>
            <p:nvPr/>
          </p:nvSpPr>
          <p:spPr bwMode="auto">
            <a:xfrm flipH="1">
              <a:off x="3606" y="3602"/>
              <a:ext cx="273" cy="317"/>
            </a:xfrm>
            <a:prstGeom prst="moon">
              <a:avLst>
                <a:gd name="adj" fmla="val 74361"/>
              </a:avLst>
            </a:prstGeom>
            <a:solidFill>
              <a:schemeClr val="bg1"/>
            </a:solidFill>
            <a:ln w="28575">
              <a:solidFill>
                <a:schemeClr val="tx1"/>
              </a:solidFill>
              <a:miter lim="800000"/>
              <a:headEnd/>
              <a:tailEnd/>
            </a:ln>
          </p:spPr>
          <p:txBody>
            <a:bodyPr wrap="none" lIns="90000" tIns="46800" rIns="90000" bIns="46800" anchor="ctr"/>
            <a:lstStyle/>
            <a:p>
              <a:endParaRPr lang="zh-CN" altLang="en-US"/>
            </a:p>
          </p:txBody>
        </p:sp>
        <p:sp>
          <p:nvSpPr>
            <p:cNvPr id="171" name="Oval 216"/>
            <p:cNvSpPr>
              <a:spLocks noChangeArrowheads="1"/>
            </p:cNvSpPr>
            <p:nvPr/>
          </p:nvSpPr>
          <p:spPr bwMode="auto">
            <a:xfrm>
              <a:off x="3588" y="3787"/>
              <a:ext cx="72" cy="74"/>
            </a:xfrm>
            <a:prstGeom prst="ellipse">
              <a:avLst/>
            </a:prstGeom>
            <a:solidFill>
              <a:schemeClr val="bg1"/>
            </a:solidFill>
            <a:ln w="19050">
              <a:solidFill>
                <a:schemeClr val="tx1"/>
              </a:solidFill>
              <a:round/>
              <a:headEnd/>
              <a:tailEnd/>
            </a:ln>
          </p:spPr>
          <p:txBody>
            <a:bodyPr wrap="none" lIns="90000" tIns="46800" rIns="90000" bIns="46800" anchor="ctr"/>
            <a:lstStyle/>
            <a:p>
              <a:endParaRPr lang="zh-CN" altLang="en-US"/>
            </a:p>
          </p:txBody>
        </p:sp>
        <p:sp>
          <p:nvSpPr>
            <p:cNvPr id="172" name="Oval 217"/>
            <p:cNvSpPr>
              <a:spLocks noChangeArrowheads="1"/>
            </p:cNvSpPr>
            <p:nvPr/>
          </p:nvSpPr>
          <p:spPr bwMode="auto">
            <a:xfrm>
              <a:off x="3588" y="3650"/>
              <a:ext cx="72" cy="74"/>
            </a:xfrm>
            <a:prstGeom prst="ellipse">
              <a:avLst/>
            </a:prstGeom>
            <a:solidFill>
              <a:schemeClr val="bg1"/>
            </a:solidFill>
            <a:ln w="19050">
              <a:solidFill>
                <a:schemeClr val="tx1"/>
              </a:solidFill>
              <a:round/>
              <a:headEnd/>
              <a:tailEnd/>
            </a:ln>
          </p:spPr>
          <p:txBody>
            <a:bodyPr wrap="none" lIns="90000" tIns="46800" rIns="90000" bIns="46800" anchor="ctr"/>
            <a:lstStyle/>
            <a:p>
              <a:endParaRPr lang="zh-CN" altLang="en-US"/>
            </a:p>
          </p:txBody>
        </p:sp>
      </p:grpSp>
      <p:grpSp>
        <p:nvGrpSpPr>
          <p:cNvPr id="179" name="Group 218"/>
          <p:cNvGrpSpPr>
            <a:grpSpLocks/>
          </p:cNvGrpSpPr>
          <p:nvPr/>
        </p:nvGrpSpPr>
        <p:grpSpPr bwMode="auto">
          <a:xfrm>
            <a:off x="6983413" y="1236357"/>
            <a:ext cx="1752600" cy="1765300"/>
            <a:chOff x="3530" y="645"/>
            <a:chExt cx="1104" cy="1112"/>
          </a:xfrm>
        </p:grpSpPr>
        <p:sp>
          <p:nvSpPr>
            <p:cNvPr id="180" name="Line 219"/>
            <p:cNvSpPr>
              <a:spLocks noChangeShapeType="1"/>
            </p:cNvSpPr>
            <p:nvPr/>
          </p:nvSpPr>
          <p:spPr bwMode="auto">
            <a:xfrm flipV="1">
              <a:off x="3820" y="867"/>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1" name="Line 220"/>
            <p:cNvSpPr>
              <a:spLocks noChangeShapeType="1"/>
            </p:cNvSpPr>
            <p:nvPr/>
          </p:nvSpPr>
          <p:spPr bwMode="auto">
            <a:xfrm rot="10800000" flipH="1">
              <a:off x="4252" y="934"/>
              <a:ext cx="30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2" name="Line 221"/>
            <p:cNvSpPr>
              <a:spLocks noChangeShapeType="1"/>
            </p:cNvSpPr>
            <p:nvPr/>
          </p:nvSpPr>
          <p:spPr bwMode="auto">
            <a:xfrm flipV="1">
              <a:off x="3817" y="1004"/>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3" name="Line 222"/>
            <p:cNvSpPr>
              <a:spLocks noChangeShapeType="1"/>
            </p:cNvSpPr>
            <p:nvPr/>
          </p:nvSpPr>
          <p:spPr bwMode="auto">
            <a:xfrm flipV="1">
              <a:off x="3821" y="1394"/>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4" name="Line 223"/>
            <p:cNvSpPr>
              <a:spLocks noChangeShapeType="1"/>
            </p:cNvSpPr>
            <p:nvPr/>
          </p:nvSpPr>
          <p:spPr bwMode="auto">
            <a:xfrm flipV="1">
              <a:off x="3818" y="1525"/>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5" name="Line 224"/>
            <p:cNvSpPr>
              <a:spLocks noChangeShapeType="1"/>
            </p:cNvSpPr>
            <p:nvPr/>
          </p:nvSpPr>
          <p:spPr bwMode="auto">
            <a:xfrm rot="5400000">
              <a:off x="4298" y="1370"/>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6" name="Line 225"/>
            <p:cNvSpPr>
              <a:spLocks noChangeShapeType="1"/>
            </p:cNvSpPr>
            <p:nvPr/>
          </p:nvSpPr>
          <p:spPr bwMode="auto">
            <a:xfrm rot="5400000">
              <a:off x="4290" y="1031"/>
              <a:ext cx="1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7" name="Line 226"/>
            <p:cNvSpPr>
              <a:spLocks noChangeShapeType="1"/>
            </p:cNvSpPr>
            <p:nvPr/>
          </p:nvSpPr>
          <p:spPr bwMode="auto">
            <a:xfrm flipV="1">
              <a:off x="4320" y="1463"/>
              <a:ext cx="24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8" name="Line 227"/>
            <p:cNvSpPr>
              <a:spLocks noChangeShapeType="1"/>
            </p:cNvSpPr>
            <p:nvPr/>
          </p:nvSpPr>
          <p:spPr bwMode="auto">
            <a:xfrm rot="5400000" flipV="1">
              <a:off x="3741" y="1328"/>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9" name="Line 228"/>
            <p:cNvSpPr>
              <a:spLocks noChangeShapeType="1"/>
            </p:cNvSpPr>
            <p:nvPr/>
          </p:nvSpPr>
          <p:spPr bwMode="auto">
            <a:xfrm rot="-5400000" flipH="1" flipV="1">
              <a:off x="3755" y="1067"/>
              <a:ext cx="1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0" name="Line 229"/>
            <p:cNvSpPr>
              <a:spLocks noChangeShapeType="1"/>
            </p:cNvSpPr>
            <p:nvPr/>
          </p:nvSpPr>
          <p:spPr bwMode="auto">
            <a:xfrm rot="5400000">
              <a:off x="4025" y="905"/>
              <a:ext cx="144" cy="57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1" name="Line 230"/>
            <p:cNvSpPr>
              <a:spLocks noChangeShapeType="1"/>
            </p:cNvSpPr>
            <p:nvPr/>
          </p:nvSpPr>
          <p:spPr bwMode="auto">
            <a:xfrm rot="5400000" flipH="1">
              <a:off x="4031" y="917"/>
              <a:ext cx="144"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2" name="Text Box 231"/>
            <p:cNvSpPr txBox="1">
              <a:spLocks noChangeArrowheads="1"/>
            </p:cNvSpPr>
            <p:nvPr/>
          </p:nvSpPr>
          <p:spPr bwMode="auto">
            <a:xfrm>
              <a:off x="4346" y="1507"/>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Q</a:t>
              </a:r>
            </a:p>
          </p:txBody>
        </p:sp>
        <p:grpSp>
          <p:nvGrpSpPr>
            <p:cNvPr id="193" name="Group 232"/>
            <p:cNvGrpSpPr>
              <a:grpSpLocks/>
            </p:cNvGrpSpPr>
            <p:nvPr/>
          </p:nvGrpSpPr>
          <p:grpSpPr bwMode="auto">
            <a:xfrm>
              <a:off x="4299" y="645"/>
              <a:ext cx="288" cy="250"/>
              <a:chOff x="3360" y="2928"/>
              <a:chExt cx="288" cy="250"/>
            </a:xfrm>
          </p:grpSpPr>
          <p:sp>
            <p:nvSpPr>
              <p:cNvPr id="209" name="Text Box 233"/>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Q</a:t>
                </a:r>
              </a:p>
            </p:txBody>
          </p:sp>
          <p:sp>
            <p:nvSpPr>
              <p:cNvPr id="210" name="Line 234"/>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94" name="Group 235"/>
            <p:cNvGrpSpPr>
              <a:grpSpLocks/>
            </p:cNvGrpSpPr>
            <p:nvPr/>
          </p:nvGrpSpPr>
          <p:grpSpPr bwMode="auto">
            <a:xfrm>
              <a:off x="3530" y="741"/>
              <a:ext cx="289" cy="250"/>
              <a:chOff x="3359" y="2928"/>
              <a:chExt cx="289" cy="250"/>
            </a:xfrm>
          </p:grpSpPr>
          <p:sp>
            <p:nvSpPr>
              <p:cNvPr id="207" name="Text Box 236"/>
              <p:cNvSpPr txBox="1">
                <a:spLocks noChangeArrowheads="1"/>
              </p:cNvSpPr>
              <p:nvPr/>
            </p:nvSpPr>
            <p:spPr bwMode="auto">
              <a:xfrm>
                <a:off x="3359" y="2928"/>
                <a:ext cx="2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R</a:t>
                </a:r>
              </a:p>
            </p:txBody>
          </p:sp>
          <p:sp>
            <p:nvSpPr>
              <p:cNvPr id="208" name="Line 237"/>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95" name="Group 238"/>
            <p:cNvGrpSpPr>
              <a:grpSpLocks/>
            </p:cNvGrpSpPr>
            <p:nvPr/>
          </p:nvGrpSpPr>
          <p:grpSpPr bwMode="auto">
            <a:xfrm>
              <a:off x="3531" y="1413"/>
              <a:ext cx="288" cy="250"/>
              <a:chOff x="3360" y="2928"/>
              <a:chExt cx="288" cy="250"/>
            </a:xfrm>
          </p:grpSpPr>
          <p:sp>
            <p:nvSpPr>
              <p:cNvPr id="205" name="Text Box 239"/>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S</a:t>
                </a:r>
              </a:p>
            </p:txBody>
          </p:sp>
          <p:sp>
            <p:nvSpPr>
              <p:cNvPr id="206" name="Line 240"/>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sp>
          <p:nvSpPr>
            <p:cNvPr id="196" name="Line 241"/>
            <p:cNvSpPr>
              <a:spLocks noChangeShapeType="1"/>
            </p:cNvSpPr>
            <p:nvPr/>
          </p:nvSpPr>
          <p:spPr bwMode="auto">
            <a:xfrm>
              <a:off x="4430" y="1539"/>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7" name="Line 242"/>
            <p:cNvSpPr>
              <a:spLocks noChangeShapeType="1"/>
            </p:cNvSpPr>
            <p:nvPr/>
          </p:nvSpPr>
          <p:spPr bwMode="auto">
            <a:xfrm>
              <a:off x="3626" y="1466"/>
              <a:ext cx="12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wrap="none" lIns="90000" tIns="46800" rIns="90000" bIns="46800" anchor="ctr"/>
            <a:lstStyle/>
            <a:p>
              <a:endParaRPr lang="zh-CN" altLang="en-US"/>
            </a:p>
          </p:txBody>
        </p:sp>
        <p:sp>
          <p:nvSpPr>
            <p:cNvPr id="198" name="Line 243"/>
            <p:cNvSpPr>
              <a:spLocks noChangeShapeType="1"/>
            </p:cNvSpPr>
            <p:nvPr/>
          </p:nvSpPr>
          <p:spPr bwMode="auto">
            <a:xfrm>
              <a:off x="3608" y="786"/>
              <a:ext cx="12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wrap="none" lIns="90000" tIns="46800" rIns="90000" bIns="46800" anchor="ctr"/>
            <a:lstStyle/>
            <a:p>
              <a:endParaRPr lang="zh-CN" altLang="en-US"/>
            </a:p>
          </p:txBody>
        </p:sp>
        <p:sp>
          <p:nvSpPr>
            <p:cNvPr id="199" name="Oval 244"/>
            <p:cNvSpPr>
              <a:spLocks noChangeArrowheads="1"/>
            </p:cNvSpPr>
            <p:nvPr/>
          </p:nvSpPr>
          <p:spPr bwMode="auto">
            <a:xfrm flipH="1">
              <a:off x="4360" y="1444"/>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200" name="Oval 245"/>
            <p:cNvSpPr>
              <a:spLocks noChangeArrowheads="1"/>
            </p:cNvSpPr>
            <p:nvPr/>
          </p:nvSpPr>
          <p:spPr bwMode="auto">
            <a:xfrm flipH="1">
              <a:off x="4364" y="917"/>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201" name="AutoShape 246"/>
            <p:cNvSpPr>
              <a:spLocks noChangeArrowheads="1"/>
            </p:cNvSpPr>
            <p:nvPr/>
          </p:nvSpPr>
          <p:spPr bwMode="auto">
            <a:xfrm flipH="1">
              <a:off x="3939" y="775"/>
              <a:ext cx="273" cy="317"/>
            </a:xfrm>
            <a:prstGeom prst="moon">
              <a:avLst>
                <a:gd name="adj" fmla="val 87500"/>
              </a:avLst>
            </a:prstGeom>
            <a:solidFill>
              <a:schemeClr val="bg1"/>
            </a:solidFill>
            <a:ln w="28575">
              <a:solidFill>
                <a:schemeClr val="tx1"/>
              </a:solidFill>
              <a:miter lim="800000"/>
              <a:headEnd/>
              <a:tailEnd/>
            </a:ln>
          </p:spPr>
          <p:txBody>
            <a:bodyPr wrap="none" lIns="90000" tIns="46800" rIns="90000" bIns="46800" anchor="ctr"/>
            <a:lstStyle/>
            <a:p>
              <a:endParaRPr lang="zh-CN" altLang="en-US"/>
            </a:p>
          </p:txBody>
        </p:sp>
        <p:sp>
          <p:nvSpPr>
            <p:cNvPr id="202" name="Oval 247"/>
            <p:cNvSpPr>
              <a:spLocks noChangeArrowheads="1"/>
            </p:cNvSpPr>
            <p:nvPr/>
          </p:nvSpPr>
          <p:spPr bwMode="auto">
            <a:xfrm>
              <a:off x="4214" y="890"/>
              <a:ext cx="72" cy="74"/>
            </a:xfrm>
            <a:prstGeom prst="ellipse">
              <a:avLst/>
            </a:prstGeom>
            <a:solidFill>
              <a:schemeClr val="bg1"/>
            </a:solidFill>
            <a:ln w="19050">
              <a:solidFill>
                <a:schemeClr val="tx1"/>
              </a:solidFill>
              <a:round/>
              <a:headEnd/>
              <a:tailEnd/>
            </a:ln>
          </p:spPr>
          <p:txBody>
            <a:bodyPr wrap="none" lIns="90000" tIns="46800" rIns="90000" bIns="46800" anchor="ctr"/>
            <a:lstStyle/>
            <a:p>
              <a:endParaRPr lang="zh-CN" altLang="en-US"/>
            </a:p>
          </p:txBody>
        </p:sp>
        <p:sp>
          <p:nvSpPr>
            <p:cNvPr id="203" name="AutoShape 248"/>
            <p:cNvSpPr>
              <a:spLocks noChangeArrowheads="1"/>
            </p:cNvSpPr>
            <p:nvPr/>
          </p:nvSpPr>
          <p:spPr bwMode="auto">
            <a:xfrm flipH="1">
              <a:off x="3951" y="1316"/>
              <a:ext cx="273" cy="317"/>
            </a:xfrm>
            <a:prstGeom prst="moon">
              <a:avLst>
                <a:gd name="adj" fmla="val 74361"/>
              </a:avLst>
            </a:prstGeom>
            <a:solidFill>
              <a:schemeClr val="bg1"/>
            </a:solidFill>
            <a:ln w="28575">
              <a:solidFill>
                <a:schemeClr val="tx1"/>
              </a:solidFill>
              <a:miter lim="800000"/>
              <a:headEnd/>
              <a:tailEnd/>
            </a:ln>
          </p:spPr>
          <p:txBody>
            <a:bodyPr wrap="none" lIns="90000" tIns="46800" rIns="90000" bIns="46800" anchor="ctr"/>
            <a:lstStyle/>
            <a:p>
              <a:endParaRPr lang="zh-CN" altLang="en-US"/>
            </a:p>
          </p:txBody>
        </p:sp>
        <p:sp>
          <p:nvSpPr>
            <p:cNvPr id="204" name="Oval 249"/>
            <p:cNvSpPr>
              <a:spLocks noChangeArrowheads="1"/>
            </p:cNvSpPr>
            <p:nvPr/>
          </p:nvSpPr>
          <p:spPr bwMode="auto">
            <a:xfrm>
              <a:off x="4235" y="1428"/>
              <a:ext cx="72" cy="74"/>
            </a:xfrm>
            <a:prstGeom prst="ellipse">
              <a:avLst/>
            </a:prstGeom>
            <a:solidFill>
              <a:schemeClr val="bg1"/>
            </a:solidFill>
            <a:ln w="19050">
              <a:solidFill>
                <a:schemeClr val="tx1"/>
              </a:solidFill>
              <a:round/>
              <a:headEnd/>
              <a:tailEnd/>
            </a:ln>
          </p:spPr>
          <p:txBody>
            <a:bodyPr wrap="none" lIns="90000" tIns="46800" rIns="90000" bIns="46800" anchor="ctr"/>
            <a:lstStyle/>
            <a:p>
              <a:endParaRPr lang="zh-CN" altLang="en-US"/>
            </a:p>
          </p:txBody>
        </p:sp>
      </p:grpSp>
      <p:graphicFrame>
        <p:nvGraphicFramePr>
          <p:cNvPr id="2" name="对象 1"/>
          <p:cNvGraphicFramePr>
            <a:graphicFrameLocks noChangeAspect="1"/>
          </p:cNvGraphicFramePr>
          <p:nvPr>
            <p:extLst>
              <p:ext uri="{D42A27DB-BD31-4B8C-83A1-F6EECF244321}">
                <p14:modId xmlns:p14="http://schemas.microsoft.com/office/powerpoint/2010/main" val="1422129823"/>
              </p:ext>
            </p:extLst>
          </p:nvPr>
        </p:nvGraphicFramePr>
        <p:xfrm>
          <a:off x="565030" y="3141469"/>
          <a:ext cx="2897187" cy="552450"/>
        </p:xfrm>
        <a:graphic>
          <a:graphicData uri="http://schemas.openxmlformats.org/presentationml/2006/ole">
            <mc:AlternateContent xmlns:mc="http://schemas.openxmlformats.org/markup-compatibility/2006">
              <mc:Choice xmlns:v="urn:schemas-microsoft-com:vml" Requires="v">
                <p:oleObj spid="_x0000_s222062" name="Equation" r:id="rId3" imgW="1562040" imgH="291960" progId="Equation.DSMT4">
                  <p:embed/>
                </p:oleObj>
              </mc:Choice>
              <mc:Fallback>
                <p:oleObj name="Equation" r:id="rId3" imgW="1562040" imgH="291960" progId="Equation.DSMT4">
                  <p:embed/>
                  <p:pic>
                    <p:nvPicPr>
                      <p:cNvPr id="0" name=""/>
                      <p:cNvPicPr>
                        <a:picLocks noChangeAspect="1" noChangeArrowheads="1"/>
                      </p:cNvPicPr>
                      <p:nvPr/>
                    </p:nvPicPr>
                    <p:blipFill>
                      <a:blip r:embed="rId4"/>
                      <a:srcRect/>
                      <a:stretch>
                        <a:fillRect/>
                      </a:stretch>
                    </p:blipFill>
                    <p:spPr bwMode="auto">
                      <a:xfrm>
                        <a:off x="565030" y="3141469"/>
                        <a:ext cx="289718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17830905"/>
              </p:ext>
            </p:extLst>
          </p:nvPr>
        </p:nvGraphicFramePr>
        <p:xfrm>
          <a:off x="634879" y="3901177"/>
          <a:ext cx="3013075" cy="1154112"/>
        </p:xfrm>
        <a:graphic>
          <a:graphicData uri="http://schemas.openxmlformats.org/presentationml/2006/ole">
            <mc:AlternateContent xmlns:mc="http://schemas.openxmlformats.org/markup-compatibility/2006">
              <mc:Choice xmlns:v="urn:schemas-microsoft-com:vml" Requires="v">
                <p:oleObj spid="_x0000_s222063" name="Equation" r:id="rId5" imgW="1638000" imgH="609480" progId="Equation.DSMT4">
                  <p:embed/>
                </p:oleObj>
              </mc:Choice>
              <mc:Fallback>
                <p:oleObj name="Equation" r:id="rId5" imgW="1638000" imgH="609480" progId="Equation.DSMT4">
                  <p:embed/>
                  <p:pic>
                    <p:nvPicPr>
                      <p:cNvPr id="0" name=""/>
                      <p:cNvPicPr>
                        <a:picLocks noChangeAspect="1" noChangeArrowheads="1"/>
                      </p:cNvPicPr>
                      <p:nvPr/>
                    </p:nvPicPr>
                    <p:blipFill>
                      <a:blip r:embed="rId6"/>
                      <a:srcRect/>
                      <a:stretch>
                        <a:fillRect/>
                      </a:stretch>
                    </p:blipFill>
                    <p:spPr bwMode="auto">
                      <a:xfrm>
                        <a:off x="634879" y="3901177"/>
                        <a:ext cx="3013075"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3705530" y="2742898"/>
            <a:ext cx="535724" cy="369332"/>
          </a:xfrm>
          <a:prstGeom prst="rect">
            <a:avLst/>
          </a:prstGeom>
        </p:spPr>
        <p:txBody>
          <a:bodyPr wrap="none">
            <a:spAutoFit/>
          </a:bodyPr>
          <a:lstStyle/>
          <a:p>
            <a:r>
              <a:rPr lang="en-US" altLang="zh-CN" dirty="0">
                <a:solidFill>
                  <a:srgbClr val="FF0000"/>
                </a:solidFill>
              </a:rPr>
              <a:t>(1)</a:t>
            </a:r>
            <a:endParaRPr lang="zh-CN" altLang="en-US" dirty="0">
              <a:solidFill>
                <a:srgbClr val="FF0000"/>
              </a:solidFill>
            </a:endParaRPr>
          </a:p>
        </p:txBody>
      </p:sp>
      <p:sp>
        <p:nvSpPr>
          <p:cNvPr id="8" name="矩形 7"/>
          <p:cNvSpPr/>
          <p:nvPr/>
        </p:nvSpPr>
        <p:spPr>
          <a:xfrm>
            <a:off x="150270" y="3265838"/>
            <a:ext cx="535724" cy="369332"/>
          </a:xfrm>
          <a:prstGeom prst="rect">
            <a:avLst/>
          </a:prstGeom>
        </p:spPr>
        <p:txBody>
          <a:bodyPr wrap="none">
            <a:spAutoFit/>
          </a:bodyPr>
          <a:lstStyle/>
          <a:p>
            <a:r>
              <a:rPr lang="en-US" altLang="zh-CN" dirty="0">
                <a:solidFill>
                  <a:srgbClr val="FF0000"/>
                </a:solidFill>
              </a:rPr>
              <a:t>(1)</a:t>
            </a:r>
            <a:endParaRPr lang="zh-CN" altLang="en-US" dirty="0">
              <a:solidFill>
                <a:srgbClr val="FF0000"/>
              </a:solidFill>
            </a:endParaRPr>
          </a:p>
        </p:txBody>
      </p:sp>
      <p:sp>
        <p:nvSpPr>
          <p:cNvPr id="112" name="矩形 111"/>
          <p:cNvSpPr/>
          <p:nvPr/>
        </p:nvSpPr>
        <p:spPr>
          <a:xfrm>
            <a:off x="5620602" y="2800938"/>
            <a:ext cx="535724" cy="369332"/>
          </a:xfrm>
          <a:prstGeom prst="rect">
            <a:avLst/>
          </a:prstGeom>
        </p:spPr>
        <p:txBody>
          <a:bodyPr wrap="none">
            <a:spAutoFit/>
          </a:bodyPr>
          <a:lstStyle/>
          <a:p>
            <a:r>
              <a:rPr lang="en-US" altLang="zh-CN" dirty="0">
                <a:solidFill>
                  <a:srgbClr val="FF0000"/>
                </a:solidFill>
              </a:rPr>
              <a:t>(2)</a:t>
            </a:r>
            <a:endParaRPr lang="zh-CN" altLang="en-US" dirty="0">
              <a:solidFill>
                <a:srgbClr val="FF0000"/>
              </a:solidFill>
            </a:endParaRPr>
          </a:p>
        </p:txBody>
      </p:sp>
      <p:sp>
        <p:nvSpPr>
          <p:cNvPr id="211" name="矩形 210"/>
          <p:cNvSpPr/>
          <p:nvPr/>
        </p:nvSpPr>
        <p:spPr>
          <a:xfrm>
            <a:off x="148493" y="4045912"/>
            <a:ext cx="535724" cy="369332"/>
          </a:xfrm>
          <a:prstGeom prst="rect">
            <a:avLst/>
          </a:prstGeom>
        </p:spPr>
        <p:txBody>
          <a:bodyPr wrap="none">
            <a:spAutoFit/>
          </a:bodyPr>
          <a:lstStyle/>
          <a:p>
            <a:r>
              <a:rPr lang="en-US" altLang="zh-CN" dirty="0">
                <a:solidFill>
                  <a:srgbClr val="FF0000"/>
                </a:solidFill>
              </a:rPr>
              <a:t>(2)</a:t>
            </a:r>
            <a:endParaRPr lang="zh-CN" altLang="en-US" dirty="0">
              <a:solidFill>
                <a:srgbClr val="FF0000"/>
              </a:solidFill>
            </a:endParaRPr>
          </a:p>
        </p:txBody>
      </p:sp>
      <p:sp>
        <p:nvSpPr>
          <p:cNvPr id="212" name="矩形 211"/>
          <p:cNvSpPr/>
          <p:nvPr/>
        </p:nvSpPr>
        <p:spPr>
          <a:xfrm>
            <a:off x="7625189" y="2774883"/>
            <a:ext cx="535724" cy="369332"/>
          </a:xfrm>
          <a:prstGeom prst="rect">
            <a:avLst/>
          </a:prstGeom>
        </p:spPr>
        <p:txBody>
          <a:bodyPr wrap="none">
            <a:spAutoFit/>
          </a:bodyPr>
          <a:lstStyle/>
          <a:p>
            <a:r>
              <a:rPr lang="en-US" altLang="zh-CN" dirty="0">
                <a:solidFill>
                  <a:srgbClr val="FF0000"/>
                </a:solidFill>
              </a:rPr>
              <a:t>(3)</a:t>
            </a:r>
            <a:endParaRPr lang="zh-CN" altLang="en-US" dirty="0">
              <a:solidFill>
                <a:srgbClr val="FF0000"/>
              </a:solidFill>
            </a:endParaRPr>
          </a:p>
        </p:txBody>
      </p:sp>
      <p:sp>
        <p:nvSpPr>
          <p:cNvPr id="213" name="矩形 212"/>
          <p:cNvSpPr/>
          <p:nvPr/>
        </p:nvSpPr>
        <p:spPr>
          <a:xfrm>
            <a:off x="148493" y="5275365"/>
            <a:ext cx="1582484" cy="369332"/>
          </a:xfrm>
          <a:prstGeom prst="rect">
            <a:avLst/>
          </a:prstGeom>
        </p:spPr>
        <p:txBody>
          <a:bodyPr wrap="none">
            <a:spAutoFit/>
          </a:bodyPr>
          <a:lstStyle/>
          <a:p>
            <a:r>
              <a:rPr lang="en-US" altLang="zh-CN" dirty="0">
                <a:solidFill>
                  <a:srgbClr val="FF0000"/>
                </a:solidFill>
              </a:rPr>
              <a:t>(3) </a:t>
            </a:r>
            <a:r>
              <a:rPr lang="zh-CN" altLang="en-US" dirty="0">
                <a:solidFill>
                  <a:srgbClr val="FF0000"/>
                </a:solidFill>
              </a:rPr>
              <a:t>留作练习</a:t>
            </a:r>
          </a:p>
        </p:txBody>
      </p:sp>
      <p:graphicFrame>
        <p:nvGraphicFramePr>
          <p:cNvPr id="10" name="对象 9"/>
          <p:cNvGraphicFramePr>
            <a:graphicFrameLocks noChangeAspect="1"/>
          </p:cNvGraphicFramePr>
          <p:nvPr>
            <p:extLst>
              <p:ext uri="{D42A27DB-BD31-4B8C-83A1-F6EECF244321}">
                <p14:modId xmlns:p14="http://schemas.microsoft.com/office/powerpoint/2010/main" val="590160005"/>
              </p:ext>
            </p:extLst>
          </p:nvPr>
        </p:nvGraphicFramePr>
        <p:xfrm>
          <a:off x="4220248" y="3838981"/>
          <a:ext cx="1625600" cy="576263"/>
        </p:xfrm>
        <a:graphic>
          <a:graphicData uri="http://schemas.openxmlformats.org/presentationml/2006/ole">
            <mc:AlternateContent xmlns:mc="http://schemas.openxmlformats.org/markup-compatibility/2006">
              <mc:Choice xmlns:v="urn:schemas-microsoft-com:vml" Requires="v">
                <p:oleObj spid="_x0000_s222064" name="Equation" r:id="rId7" imgW="876240" imgH="304560" progId="Equation.DSMT4">
                  <p:embed/>
                </p:oleObj>
              </mc:Choice>
              <mc:Fallback>
                <p:oleObj name="Equation" r:id="rId7" imgW="876240" imgH="304560" progId="Equation.DSMT4">
                  <p:embed/>
                  <p:pic>
                    <p:nvPicPr>
                      <p:cNvPr id="0" name="对象 1"/>
                      <p:cNvPicPr>
                        <a:picLocks noChangeAspect="1" noChangeArrowheads="1"/>
                      </p:cNvPicPr>
                      <p:nvPr/>
                    </p:nvPicPr>
                    <p:blipFill>
                      <a:blip r:embed="rId8"/>
                      <a:srcRect/>
                      <a:stretch>
                        <a:fillRect/>
                      </a:stretch>
                    </p:blipFill>
                    <p:spPr bwMode="auto">
                      <a:xfrm>
                        <a:off x="4220248" y="3838981"/>
                        <a:ext cx="16256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双大括号 10"/>
          <p:cNvSpPr/>
          <p:nvPr/>
        </p:nvSpPr>
        <p:spPr bwMode="auto">
          <a:xfrm>
            <a:off x="3914654" y="4045912"/>
            <a:ext cx="4605460" cy="1414119"/>
          </a:xfrm>
          <a:prstGeom prst="bracePair">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3573105872"/>
              </p:ext>
            </p:extLst>
          </p:nvPr>
        </p:nvGraphicFramePr>
        <p:xfrm>
          <a:off x="4230688" y="4500563"/>
          <a:ext cx="1460500" cy="503237"/>
        </p:xfrm>
        <a:graphic>
          <a:graphicData uri="http://schemas.openxmlformats.org/presentationml/2006/ole">
            <mc:AlternateContent xmlns:mc="http://schemas.openxmlformats.org/markup-compatibility/2006">
              <mc:Choice xmlns:v="urn:schemas-microsoft-com:vml" Requires="v">
                <p:oleObj spid="_x0000_s222065" name="Equation" r:id="rId9" imgW="787320" imgH="266400" progId="Equation.DSMT4">
                  <p:embed/>
                </p:oleObj>
              </mc:Choice>
              <mc:Fallback>
                <p:oleObj name="Equation" r:id="rId9" imgW="787320" imgH="266400" progId="Equation.DSMT4">
                  <p:embed/>
                  <p:pic>
                    <p:nvPicPr>
                      <p:cNvPr id="0" name="对象 9"/>
                      <p:cNvPicPr>
                        <a:picLocks noChangeAspect="1" noChangeArrowheads="1"/>
                      </p:cNvPicPr>
                      <p:nvPr/>
                    </p:nvPicPr>
                    <p:blipFill>
                      <a:blip r:embed="rId10"/>
                      <a:srcRect/>
                      <a:stretch>
                        <a:fillRect/>
                      </a:stretch>
                    </p:blipFill>
                    <p:spPr bwMode="auto">
                      <a:xfrm>
                        <a:off x="4230688" y="4500563"/>
                        <a:ext cx="14605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110835129"/>
              </p:ext>
            </p:extLst>
          </p:nvPr>
        </p:nvGraphicFramePr>
        <p:xfrm>
          <a:off x="4170242" y="4999140"/>
          <a:ext cx="3249612" cy="552450"/>
        </p:xfrm>
        <a:graphic>
          <a:graphicData uri="http://schemas.openxmlformats.org/presentationml/2006/ole">
            <mc:AlternateContent xmlns:mc="http://schemas.openxmlformats.org/markup-compatibility/2006">
              <mc:Choice xmlns:v="urn:schemas-microsoft-com:vml" Requires="v">
                <p:oleObj spid="_x0000_s222066" name="Equation" r:id="rId11" imgW="1752480" imgH="291960" progId="Equation.DSMT4">
                  <p:embed/>
                </p:oleObj>
              </mc:Choice>
              <mc:Fallback>
                <p:oleObj name="Equation" r:id="rId11" imgW="1752480" imgH="291960" progId="Equation.DSMT4">
                  <p:embed/>
                  <p:pic>
                    <p:nvPicPr>
                      <p:cNvPr id="0" name="对象 1"/>
                      <p:cNvPicPr>
                        <a:picLocks noChangeAspect="1" noChangeArrowheads="1"/>
                      </p:cNvPicPr>
                      <p:nvPr/>
                    </p:nvPicPr>
                    <p:blipFill>
                      <a:blip r:embed="rId12"/>
                      <a:srcRect/>
                      <a:stretch>
                        <a:fillRect/>
                      </a:stretch>
                    </p:blipFill>
                    <p:spPr bwMode="auto">
                      <a:xfrm>
                        <a:off x="4170242" y="4999140"/>
                        <a:ext cx="3249612"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6534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556799" y="429847"/>
            <a:ext cx="2970197" cy="1313565"/>
          </a:xfrm>
        </p:spPr>
        <p:txBody>
          <a:bodyPr/>
          <a:lstStyle/>
          <a:p>
            <a:r>
              <a:rPr lang="zh-CN" altLang="en-US" sz="8800" dirty="0"/>
              <a:t>作业</a:t>
            </a:r>
          </a:p>
        </p:txBody>
      </p:sp>
      <p:sp>
        <p:nvSpPr>
          <p:cNvPr id="7" name="内容占位符 6"/>
          <p:cNvSpPr>
            <a:spLocks noGrp="1"/>
          </p:cNvSpPr>
          <p:nvPr>
            <p:ph sz="half" idx="1"/>
          </p:nvPr>
        </p:nvSpPr>
        <p:spPr>
          <a:xfrm>
            <a:off x="386721" y="2573943"/>
            <a:ext cx="4305929" cy="3750657"/>
          </a:xfrm>
        </p:spPr>
        <p:txBody>
          <a:bodyPr/>
          <a:lstStyle/>
          <a:p>
            <a:r>
              <a:rPr lang="zh-CN" altLang="en-US" dirty="0"/>
              <a:t>习题</a:t>
            </a:r>
            <a:r>
              <a:rPr lang="en-US" altLang="zh-CN" dirty="0"/>
              <a:t>P104</a:t>
            </a:r>
            <a:r>
              <a:rPr lang="zh-CN" altLang="en-US" dirty="0"/>
              <a:t>，第</a:t>
            </a:r>
            <a:r>
              <a:rPr lang="en-US" altLang="zh-CN" dirty="0"/>
              <a:t>16</a:t>
            </a:r>
            <a:r>
              <a:rPr lang="zh-CN" altLang="en-US" dirty="0"/>
              <a:t>，</a:t>
            </a:r>
            <a:r>
              <a:rPr lang="en-US" altLang="zh-CN" dirty="0"/>
              <a:t>17,18,19</a:t>
            </a:r>
            <a:r>
              <a:rPr lang="zh-CN" altLang="en-US" dirty="0"/>
              <a:t>题</a:t>
            </a:r>
          </a:p>
        </p:txBody>
      </p:sp>
      <p:sp>
        <p:nvSpPr>
          <p:cNvPr id="8" name="内容占位符 7"/>
          <p:cNvSpPr>
            <a:spLocks noGrp="1"/>
          </p:cNvSpPr>
          <p:nvPr>
            <p:ph sz="half" idx="2"/>
          </p:nvPr>
        </p:nvSpPr>
        <p:spPr>
          <a:xfrm>
            <a:off x="4797015" y="548808"/>
            <a:ext cx="4010435" cy="5775792"/>
          </a:xfrm>
        </p:spPr>
        <p:style>
          <a:lnRef idx="1">
            <a:schemeClr val="accent4"/>
          </a:lnRef>
          <a:fillRef idx="2">
            <a:schemeClr val="accent4"/>
          </a:fillRef>
          <a:effectRef idx="1">
            <a:schemeClr val="accent4"/>
          </a:effectRef>
          <a:fontRef idx="minor">
            <a:schemeClr val="dk1"/>
          </a:fontRef>
        </p:style>
        <p:txBody>
          <a:bodyPr/>
          <a:lstStyle/>
          <a:p>
            <a:r>
              <a:rPr lang="zh-CN" altLang="en-US" i="1" u="sng" dirty="0"/>
              <a:t>加分作业</a:t>
            </a:r>
            <a:endParaRPr lang="en-US" altLang="zh-CN" i="1" u="sng" dirty="0"/>
          </a:p>
          <a:p>
            <a:pPr lvl="1"/>
            <a:r>
              <a:rPr lang="zh-CN" altLang="en-US" dirty="0"/>
              <a:t>利用</a:t>
            </a:r>
            <a:r>
              <a:rPr lang="en-US" altLang="zh-CN" dirty="0" err="1"/>
              <a:t>QuartusII</a:t>
            </a:r>
            <a:r>
              <a:rPr lang="en-US" altLang="zh-CN" dirty="0"/>
              <a:t> </a:t>
            </a:r>
            <a:r>
              <a:rPr lang="zh-CN" altLang="en-US" dirty="0"/>
              <a:t>软件的波形仿真功能，实现习题中的波形图（交电子版）</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 y="1"/>
            <a:ext cx="1548038" cy="232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0547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1" y="0"/>
            <a:ext cx="7848600" cy="388120"/>
          </a:xfrm>
        </p:spPr>
        <p:txBody>
          <a:bodyPr/>
          <a:lstStyle/>
          <a:p>
            <a:r>
              <a:rPr lang="zh-CN" altLang="en-US" dirty="0"/>
              <a:t>时序逻辑表达式的推导</a:t>
            </a:r>
          </a:p>
        </p:txBody>
      </p:sp>
      <p:grpSp>
        <p:nvGrpSpPr>
          <p:cNvPr id="111" name="Group 152"/>
          <p:cNvGrpSpPr>
            <a:grpSpLocks/>
          </p:cNvGrpSpPr>
          <p:nvPr/>
        </p:nvGrpSpPr>
        <p:grpSpPr bwMode="auto">
          <a:xfrm>
            <a:off x="2715709" y="690697"/>
            <a:ext cx="3508375" cy="1785942"/>
            <a:chOff x="-675" y="618"/>
            <a:chExt cx="2210" cy="1125"/>
          </a:xfrm>
        </p:grpSpPr>
        <p:sp>
          <p:nvSpPr>
            <p:cNvPr id="112" name="AutoShape 153"/>
            <p:cNvSpPr>
              <a:spLocks noChangeArrowheads="1"/>
            </p:cNvSpPr>
            <p:nvPr/>
          </p:nvSpPr>
          <p:spPr bwMode="auto">
            <a:xfrm>
              <a:off x="911" y="786"/>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3" name="Line 154"/>
            <p:cNvSpPr>
              <a:spLocks noChangeShapeType="1"/>
            </p:cNvSpPr>
            <p:nvPr/>
          </p:nvSpPr>
          <p:spPr bwMode="auto">
            <a:xfrm flipV="1">
              <a:off x="-476" y="840"/>
              <a:ext cx="138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4" name="Line 155"/>
            <p:cNvSpPr>
              <a:spLocks noChangeShapeType="1"/>
            </p:cNvSpPr>
            <p:nvPr/>
          </p:nvSpPr>
          <p:spPr bwMode="auto">
            <a:xfrm rot="10800000" flipH="1">
              <a:off x="1224" y="907"/>
              <a:ext cx="235" cy="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5" name="Oval 156"/>
            <p:cNvSpPr>
              <a:spLocks noChangeArrowheads="1"/>
            </p:cNvSpPr>
            <p:nvPr/>
          </p:nvSpPr>
          <p:spPr bwMode="auto">
            <a:xfrm>
              <a:off x="1155" y="883"/>
              <a:ext cx="71" cy="6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6" name="Line 157"/>
            <p:cNvSpPr>
              <a:spLocks noChangeShapeType="1"/>
            </p:cNvSpPr>
            <p:nvPr/>
          </p:nvSpPr>
          <p:spPr bwMode="auto">
            <a:xfrm flipV="1">
              <a:off x="718" y="977"/>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7" name="AutoShape 158"/>
            <p:cNvSpPr>
              <a:spLocks noChangeArrowheads="1"/>
            </p:cNvSpPr>
            <p:nvPr/>
          </p:nvSpPr>
          <p:spPr bwMode="auto">
            <a:xfrm>
              <a:off x="908" y="1327"/>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8" name="Line 159"/>
            <p:cNvSpPr>
              <a:spLocks noChangeShapeType="1"/>
            </p:cNvSpPr>
            <p:nvPr/>
          </p:nvSpPr>
          <p:spPr bwMode="auto">
            <a:xfrm flipV="1">
              <a:off x="722" y="1367"/>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9" name="Oval 160"/>
            <p:cNvSpPr>
              <a:spLocks noChangeArrowheads="1"/>
            </p:cNvSpPr>
            <p:nvPr/>
          </p:nvSpPr>
          <p:spPr bwMode="auto">
            <a:xfrm>
              <a:off x="1156" y="1404"/>
              <a:ext cx="65" cy="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0" name="Line 161"/>
            <p:cNvSpPr>
              <a:spLocks noChangeShapeType="1"/>
            </p:cNvSpPr>
            <p:nvPr/>
          </p:nvSpPr>
          <p:spPr bwMode="auto">
            <a:xfrm flipV="1">
              <a:off x="-545" y="1519"/>
              <a:ext cx="14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1" name="Line 162"/>
            <p:cNvSpPr>
              <a:spLocks noChangeShapeType="1"/>
            </p:cNvSpPr>
            <p:nvPr/>
          </p:nvSpPr>
          <p:spPr bwMode="auto">
            <a:xfrm rot="5400000">
              <a:off x="1199" y="1343"/>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2" name="Line 163"/>
            <p:cNvSpPr>
              <a:spLocks noChangeShapeType="1"/>
            </p:cNvSpPr>
            <p:nvPr/>
          </p:nvSpPr>
          <p:spPr bwMode="auto">
            <a:xfrm rot="5400000">
              <a:off x="1191" y="1004"/>
              <a:ext cx="1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3" name="Line 164"/>
            <p:cNvSpPr>
              <a:spLocks noChangeShapeType="1"/>
            </p:cNvSpPr>
            <p:nvPr/>
          </p:nvSpPr>
          <p:spPr bwMode="auto">
            <a:xfrm flipV="1">
              <a:off x="1221" y="1436"/>
              <a:ext cx="24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4" name="Line 165"/>
            <p:cNvSpPr>
              <a:spLocks noChangeShapeType="1"/>
            </p:cNvSpPr>
            <p:nvPr/>
          </p:nvSpPr>
          <p:spPr bwMode="auto">
            <a:xfrm rot="5400000" flipV="1">
              <a:off x="642" y="1301"/>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5" name="Line 166"/>
            <p:cNvSpPr>
              <a:spLocks noChangeShapeType="1"/>
            </p:cNvSpPr>
            <p:nvPr/>
          </p:nvSpPr>
          <p:spPr bwMode="auto">
            <a:xfrm rot="-5400000" flipH="1" flipV="1">
              <a:off x="656" y="1040"/>
              <a:ext cx="1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6" name="Line 167"/>
            <p:cNvSpPr>
              <a:spLocks noChangeShapeType="1"/>
            </p:cNvSpPr>
            <p:nvPr/>
          </p:nvSpPr>
          <p:spPr bwMode="auto">
            <a:xfrm rot="5400000">
              <a:off x="926" y="878"/>
              <a:ext cx="144" cy="57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7" name="Line 168"/>
            <p:cNvSpPr>
              <a:spLocks noChangeShapeType="1"/>
            </p:cNvSpPr>
            <p:nvPr/>
          </p:nvSpPr>
          <p:spPr bwMode="auto">
            <a:xfrm rot="5400000" flipH="1">
              <a:off x="932" y="890"/>
              <a:ext cx="144"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8" name="Text Box 169"/>
            <p:cNvSpPr txBox="1">
              <a:spLocks noChangeArrowheads="1"/>
            </p:cNvSpPr>
            <p:nvPr/>
          </p:nvSpPr>
          <p:spPr bwMode="auto">
            <a:xfrm>
              <a:off x="1247" y="1493"/>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dirty="0"/>
                <a:t>Q</a:t>
              </a:r>
            </a:p>
          </p:txBody>
        </p:sp>
        <p:grpSp>
          <p:nvGrpSpPr>
            <p:cNvPr id="129" name="Group 170"/>
            <p:cNvGrpSpPr>
              <a:grpSpLocks/>
            </p:cNvGrpSpPr>
            <p:nvPr/>
          </p:nvGrpSpPr>
          <p:grpSpPr bwMode="auto">
            <a:xfrm>
              <a:off x="1200" y="618"/>
              <a:ext cx="288" cy="250"/>
              <a:chOff x="3360" y="2928"/>
              <a:chExt cx="288" cy="250"/>
            </a:xfrm>
          </p:grpSpPr>
          <p:sp>
            <p:nvSpPr>
              <p:cNvPr id="141" name="Text Box 171"/>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Q</a:t>
                </a:r>
              </a:p>
            </p:txBody>
          </p:sp>
          <p:sp>
            <p:nvSpPr>
              <p:cNvPr id="142" name="Line 172"/>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30" name="Group 173"/>
            <p:cNvGrpSpPr>
              <a:grpSpLocks/>
            </p:cNvGrpSpPr>
            <p:nvPr/>
          </p:nvGrpSpPr>
          <p:grpSpPr bwMode="auto">
            <a:xfrm>
              <a:off x="-675" y="684"/>
              <a:ext cx="1306" cy="253"/>
              <a:chOff x="2253" y="2898"/>
              <a:chExt cx="1306" cy="253"/>
            </a:xfrm>
          </p:grpSpPr>
          <p:sp>
            <p:nvSpPr>
              <p:cNvPr id="139" name="Text Box 174"/>
              <p:cNvSpPr txBox="1">
                <a:spLocks noChangeArrowheads="1"/>
              </p:cNvSpPr>
              <p:nvPr/>
            </p:nvSpPr>
            <p:spPr bwMode="auto">
              <a:xfrm>
                <a:off x="2253" y="2898"/>
                <a:ext cx="28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dirty="0"/>
                  <a:t>a</a:t>
                </a:r>
              </a:p>
            </p:txBody>
          </p:sp>
          <p:sp>
            <p:nvSpPr>
              <p:cNvPr id="140" name="Line 175"/>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31" name="Group 176"/>
            <p:cNvGrpSpPr>
              <a:grpSpLocks/>
            </p:cNvGrpSpPr>
            <p:nvPr/>
          </p:nvGrpSpPr>
          <p:grpSpPr bwMode="auto">
            <a:xfrm>
              <a:off x="-654" y="1203"/>
              <a:ext cx="1285" cy="253"/>
              <a:chOff x="2274" y="2745"/>
              <a:chExt cx="1285" cy="253"/>
            </a:xfrm>
          </p:grpSpPr>
          <p:sp>
            <p:nvSpPr>
              <p:cNvPr id="137" name="Text Box 177"/>
              <p:cNvSpPr txBox="1">
                <a:spLocks noChangeArrowheads="1"/>
              </p:cNvSpPr>
              <p:nvPr/>
            </p:nvSpPr>
            <p:spPr bwMode="auto">
              <a:xfrm>
                <a:off x="2274" y="2745"/>
                <a:ext cx="2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dirty="0"/>
                  <a:t>b</a:t>
                </a:r>
              </a:p>
            </p:txBody>
          </p:sp>
          <p:sp>
            <p:nvSpPr>
              <p:cNvPr id="138" name="Line 178"/>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sp>
          <p:nvSpPr>
            <p:cNvPr id="132" name="Line 179"/>
            <p:cNvSpPr>
              <a:spLocks noChangeShapeType="1"/>
            </p:cNvSpPr>
            <p:nvPr/>
          </p:nvSpPr>
          <p:spPr bwMode="auto">
            <a:xfrm>
              <a:off x="1274" y="681"/>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3" name="Line 180"/>
            <p:cNvSpPr>
              <a:spLocks noChangeShapeType="1"/>
            </p:cNvSpPr>
            <p:nvPr/>
          </p:nvSpPr>
          <p:spPr bwMode="auto">
            <a:xfrm>
              <a:off x="-607" y="1247"/>
              <a:ext cx="1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4" name="Line 181"/>
            <p:cNvSpPr>
              <a:spLocks noChangeShapeType="1"/>
            </p:cNvSpPr>
            <p:nvPr/>
          </p:nvSpPr>
          <p:spPr bwMode="auto">
            <a:xfrm>
              <a:off x="-654" y="766"/>
              <a:ext cx="1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5" name="Oval 182"/>
            <p:cNvSpPr>
              <a:spLocks noChangeArrowheads="1"/>
            </p:cNvSpPr>
            <p:nvPr/>
          </p:nvSpPr>
          <p:spPr bwMode="auto">
            <a:xfrm flipH="1">
              <a:off x="1261" y="1417"/>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36" name="Oval 183"/>
            <p:cNvSpPr>
              <a:spLocks noChangeArrowheads="1"/>
            </p:cNvSpPr>
            <p:nvPr/>
          </p:nvSpPr>
          <p:spPr bwMode="auto">
            <a:xfrm flipH="1">
              <a:off x="1265" y="890"/>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grpSp>
      <p:sp>
        <p:nvSpPr>
          <p:cNvPr id="143" name="矩形 142"/>
          <p:cNvSpPr/>
          <p:nvPr/>
        </p:nvSpPr>
        <p:spPr>
          <a:xfrm>
            <a:off x="161706" y="533862"/>
            <a:ext cx="1808508" cy="523220"/>
          </a:xfrm>
          <a:prstGeom prst="rect">
            <a:avLst/>
          </a:prstGeom>
        </p:spPr>
        <p:txBody>
          <a:bodyPr wrap="none">
            <a:spAutoFit/>
          </a:bodyPr>
          <a:lstStyle/>
          <a:p>
            <a:r>
              <a:rPr lang="zh-CN" altLang="en-US" sz="2800" dirty="0">
                <a:solidFill>
                  <a:srgbClr val="FF0000"/>
                </a:solidFill>
              </a:rPr>
              <a:t>课后习题</a:t>
            </a:r>
            <a:r>
              <a:rPr lang="en-US" altLang="zh-CN" sz="2800" dirty="0">
                <a:solidFill>
                  <a:srgbClr val="FF0000"/>
                </a:solidFill>
              </a:rPr>
              <a:t>1</a:t>
            </a:r>
            <a:endParaRPr lang="zh-CN" altLang="en-US" sz="2800" dirty="0">
              <a:solidFill>
                <a:srgbClr val="FF0000"/>
              </a:solidFill>
            </a:endParaRPr>
          </a:p>
        </p:txBody>
      </p:sp>
      <p:sp>
        <p:nvSpPr>
          <p:cNvPr id="145" name="Line 154"/>
          <p:cNvSpPr>
            <a:spLocks noChangeShapeType="1"/>
          </p:cNvSpPr>
          <p:nvPr/>
        </p:nvSpPr>
        <p:spPr bwMode="auto">
          <a:xfrm flipV="1">
            <a:off x="3020880" y="1994669"/>
            <a:ext cx="21828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 name="Line 181"/>
          <p:cNvSpPr>
            <a:spLocks noChangeShapeType="1"/>
          </p:cNvSpPr>
          <p:nvPr/>
        </p:nvSpPr>
        <p:spPr bwMode="auto">
          <a:xfrm>
            <a:off x="2842093" y="2239968"/>
            <a:ext cx="196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7" name="Text Box 174"/>
          <p:cNvSpPr txBox="1">
            <a:spLocks noChangeArrowheads="1"/>
          </p:cNvSpPr>
          <p:nvPr/>
        </p:nvSpPr>
        <p:spPr bwMode="auto">
          <a:xfrm>
            <a:off x="2778871" y="2121038"/>
            <a:ext cx="458788" cy="40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dirty="0"/>
              <a:t>c</a:t>
            </a:r>
          </a:p>
        </p:txBody>
      </p:sp>
      <p:graphicFrame>
        <p:nvGraphicFramePr>
          <p:cNvPr id="148" name="对象 147"/>
          <p:cNvGraphicFramePr>
            <a:graphicFrameLocks noChangeAspect="1"/>
          </p:cNvGraphicFramePr>
          <p:nvPr>
            <p:extLst>
              <p:ext uri="{D42A27DB-BD31-4B8C-83A1-F6EECF244321}">
                <p14:modId xmlns:p14="http://schemas.microsoft.com/office/powerpoint/2010/main" val="3705902919"/>
              </p:ext>
            </p:extLst>
          </p:nvPr>
        </p:nvGraphicFramePr>
        <p:xfrm>
          <a:off x="1233488" y="2663825"/>
          <a:ext cx="1825228" cy="720172"/>
        </p:xfrm>
        <a:graphic>
          <a:graphicData uri="http://schemas.openxmlformats.org/presentationml/2006/ole">
            <mc:AlternateContent xmlns:mc="http://schemas.openxmlformats.org/markup-compatibility/2006">
              <mc:Choice xmlns:v="urn:schemas-microsoft-com:vml" Requires="v">
                <p:oleObj spid="_x0000_s205472" name="Equation" r:id="rId3" imgW="787320" imgH="304560" progId="Equation.DSMT4">
                  <p:embed/>
                </p:oleObj>
              </mc:Choice>
              <mc:Fallback>
                <p:oleObj name="Equation" r:id="rId3" imgW="787320" imgH="304560" progId="Equation.DSMT4">
                  <p:embed/>
                  <p:pic>
                    <p:nvPicPr>
                      <p:cNvPr id="0" name="对象 110"/>
                      <p:cNvPicPr>
                        <a:picLocks noChangeAspect="1" noChangeArrowheads="1"/>
                      </p:cNvPicPr>
                      <p:nvPr/>
                    </p:nvPicPr>
                    <p:blipFill>
                      <a:blip r:embed="rId4"/>
                      <a:srcRect/>
                      <a:stretch>
                        <a:fillRect/>
                      </a:stretch>
                    </p:blipFill>
                    <p:spPr bwMode="auto">
                      <a:xfrm>
                        <a:off x="1233488" y="2663825"/>
                        <a:ext cx="1825228" cy="720172"/>
                      </a:xfrm>
                      <a:prstGeom prst="rect">
                        <a:avLst/>
                      </a:prstGeom>
                      <a:noFill/>
                      <a:ln>
                        <a:noFill/>
                      </a:ln>
                      <a:effectLst/>
                    </p:spPr>
                  </p:pic>
                </p:oleObj>
              </mc:Fallback>
            </mc:AlternateContent>
          </a:graphicData>
        </a:graphic>
      </p:graphicFrame>
      <p:graphicFrame>
        <p:nvGraphicFramePr>
          <p:cNvPr id="149" name="对象 148"/>
          <p:cNvGraphicFramePr>
            <a:graphicFrameLocks noChangeAspect="1"/>
          </p:cNvGraphicFramePr>
          <p:nvPr>
            <p:extLst>
              <p:ext uri="{D42A27DB-BD31-4B8C-83A1-F6EECF244321}">
                <p14:modId xmlns:p14="http://schemas.microsoft.com/office/powerpoint/2010/main" val="1075436840"/>
              </p:ext>
            </p:extLst>
          </p:nvPr>
        </p:nvGraphicFramePr>
        <p:xfrm>
          <a:off x="1199174" y="3564009"/>
          <a:ext cx="1549156" cy="674563"/>
        </p:xfrm>
        <a:graphic>
          <a:graphicData uri="http://schemas.openxmlformats.org/presentationml/2006/ole">
            <mc:AlternateContent xmlns:mc="http://schemas.openxmlformats.org/markup-compatibility/2006">
              <mc:Choice xmlns:v="urn:schemas-microsoft-com:vml" Requires="v">
                <p:oleObj spid="_x0000_s205473" name="Equation" r:id="rId5" imgW="622080" imgH="266400" progId="Equation.DSMT4">
                  <p:embed/>
                </p:oleObj>
              </mc:Choice>
              <mc:Fallback>
                <p:oleObj name="Equation" r:id="rId5" imgW="622080" imgH="266400" progId="Equation.DSMT4">
                  <p:embed/>
                  <p:pic>
                    <p:nvPicPr>
                      <p:cNvPr id="0" name="对象 111"/>
                      <p:cNvPicPr>
                        <a:picLocks noChangeAspect="1" noChangeArrowheads="1"/>
                      </p:cNvPicPr>
                      <p:nvPr/>
                    </p:nvPicPr>
                    <p:blipFill>
                      <a:blip r:embed="rId6"/>
                      <a:srcRect/>
                      <a:stretch>
                        <a:fillRect/>
                      </a:stretch>
                    </p:blipFill>
                    <p:spPr bwMode="auto">
                      <a:xfrm>
                        <a:off x="1199174" y="3564009"/>
                        <a:ext cx="1549156" cy="674563"/>
                      </a:xfrm>
                      <a:prstGeom prst="rect">
                        <a:avLst/>
                      </a:prstGeom>
                      <a:noFill/>
                      <a:ln>
                        <a:noFill/>
                      </a:ln>
                      <a:effectLst/>
                    </p:spPr>
                  </p:pic>
                </p:oleObj>
              </mc:Fallback>
            </mc:AlternateContent>
          </a:graphicData>
        </a:graphic>
      </p:graphicFrame>
      <p:graphicFrame>
        <p:nvGraphicFramePr>
          <p:cNvPr id="150" name="对象 149"/>
          <p:cNvGraphicFramePr>
            <a:graphicFrameLocks noChangeAspect="1"/>
          </p:cNvGraphicFramePr>
          <p:nvPr>
            <p:extLst>
              <p:ext uri="{D42A27DB-BD31-4B8C-83A1-F6EECF244321}">
                <p14:modId xmlns:p14="http://schemas.microsoft.com/office/powerpoint/2010/main" val="12384093"/>
              </p:ext>
            </p:extLst>
          </p:nvPr>
        </p:nvGraphicFramePr>
        <p:xfrm>
          <a:off x="1203325" y="4329113"/>
          <a:ext cx="6537325" cy="720725"/>
        </p:xfrm>
        <a:graphic>
          <a:graphicData uri="http://schemas.openxmlformats.org/presentationml/2006/ole">
            <mc:AlternateContent xmlns:mc="http://schemas.openxmlformats.org/markup-compatibility/2006">
              <mc:Choice xmlns:v="urn:schemas-microsoft-com:vml" Requires="v">
                <p:oleObj spid="_x0000_s205474" name="Equation" r:id="rId7" imgW="2819160" imgH="304560" progId="Equation.DSMT4">
                  <p:embed/>
                </p:oleObj>
              </mc:Choice>
              <mc:Fallback>
                <p:oleObj name="Equation" r:id="rId7" imgW="2819160" imgH="304560" progId="Equation.DSMT4">
                  <p:embed/>
                  <p:pic>
                    <p:nvPicPr>
                      <p:cNvPr id="0" name="对象 147"/>
                      <p:cNvPicPr>
                        <a:picLocks noChangeAspect="1" noChangeArrowheads="1"/>
                      </p:cNvPicPr>
                      <p:nvPr/>
                    </p:nvPicPr>
                    <p:blipFill>
                      <a:blip r:embed="rId8"/>
                      <a:srcRect/>
                      <a:stretch>
                        <a:fillRect/>
                      </a:stretch>
                    </p:blipFill>
                    <p:spPr bwMode="auto">
                      <a:xfrm>
                        <a:off x="1203325" y="4329113"/>
                        <a:ext cx="65373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7366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circle(in)">
                                      <p:cBhvr>
                                        <p:cTn id="7" dur="2000"/>
                                        <p:tgtEl>
                                          <p:spTgt spid="148"/>
                                        </p:tgtEl>
                                      </p:cBhvr>
                                    </p:animEffect>
                                  </p:childTnLst>
                                </p:cTn>
                              </p:par>
                              <p:par>
                                <p:cTn id="8" presetID="6" presetClass="entr" presetSubtype="16"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circle(in)">
                                      <p:cBhvr>
                                        <p:cTn id="10" dur="2000"/>
                                        <p:tgtEl>
                                          <p:spTgt spid="149"/>
                                        </p:tgtEl>
                                      </p:cBhvr>
                                    </p:animEffect>
                                  </p:childTnLst>
                                </p:cTn>
                              </p:par>
                              <p:par>
                                <p:cTn id="11" presetID="6" presetClass="entr" presetSubtype="16" fill="hold" nodeType="with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circle(in)">
                                      <p:cBhvr>
                                        <p:cTn id="13" dur="2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ext Box 165"/>
          <p:cNvSpPr txBox="1">
            <a:spLocks noChangeArrowheads="1"/>
          </p:cNvSpPr>
          <p:nvPr/>
        </p:nvSpPr>
        <p:spPr bwMode="auto">
          <a:xfrm>
            <a:off x="-67154" y="6326969"/>
            <a:ext cx="9211153" cy="58695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1600" dirty="0"/>
          </a:p>
          <a:p>
            <a:pPr eaLnBrk="1" hangingPunct="1"/>
            <a:endParaRPr kumimoji="1" lang="zh-CN" altLang="en-US" sz="1600" dirty="0"/>
          </a:p>
        </p:txBody>
      </p:sp>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71700" y="503804"/>
            <a:ext cx="9000600" cy="5895393"/>
          </a:xfrm>
        </p:spPr>
        <p:txBody>
          <a:bodyPr/>
          <a:lstStyle/>
          <a:p>
            <a:r>
              <a:rPr kumimoji="1" lang="zh-CN" altLang="en-US" sz="2400" dirty="0"/>
              <a:t>锁存器的基本特性</a:t>
            </a:r>
            <a:endParaRPr kumimoji="1" lang="en-US" altLang="zh-CN" sz="2400" dirty="0"/>
          </a:p>
          <a:p>
            <a:r>
              <a:rPr kumimoji="1" lang="zh-CN" altLang="en-US" sz="2400" dirty="0"/>
              <a:t>基本</a:t>
            </a:r>
            <a:r>
              <a:rPr kumimoji="1" lang="en-US" altLang="zh-CN" sz="2400" dirty="0"/>
              <a:t>SR</a:t>
            </a:r>
            <a:r>
              <a:rPr kumimoji="1" lang="zh-CN" altLang="en-US" sz="2400" dirty="0"/>
              <a:t>锁存器（</a:t>
            </a:r>
            <a:r>
              <a:rPr kumimoji="1" lang="en-US" altLang="zh-CN" sz="2400" dirty="0"/>
              <a:t>Set-Reset</a:t>
            </a:r>
            <a:r>
              <a:rPr kumimoji="1" lang="zh-CN" altLang="en-US" sz="2400" dirty="0"/>
              <a:t>）</a:t>
            </a:r>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sp>
        <p:nvSpPr>
          <p:cNvPr id="231" name="Text Box 170"/>
          <p:cNvSpPr txBox="1">
            <a:spLocks noChangeArrowheads="1"/>
          </p:cNvSpPr>
          <p:nvPr/>
        </p:nvSpPr>
        <p:spPr bwMode="auto">
          <a:xfrm>
            <a:off x="3223654" y="1828338"/>
            <a:ext cx="5724863" cy="402291"/>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锁存器的次态是由输入信号和现态共同决定的。</a:t>
            </a:r>
          </a:p>
        </p:txBody>
      </p:sp>
      <p:grpSp>
        <p:nvGrpSpPr>
          <p:cNvPr id="232" name="Group 174"/>
          <p:cNvGrpSpPr>
            <a:grpSpLocks/>
          </p:cNvGrpSpPr>
          <p:nvPr/>
        </p:nvGrpSpPr>
        <p:grpSpPr bwMode="auto">
          <a:xfrm>
            <a:off x="364259" y="1838984"/>
            <a:ext cx="2848169" cy="381000"/>
            <a:chOff x="3408" y="2688"/>
            <a:chExt cx="1714" cy="240"/>
          </a:xfrm>
        </p:grpSpPr>
        <p:sp>
          <p:nvSpPr>
            <p:cNvPr id="233" name="AutoShape 172"/>
            <p:cNvSpPr>
              <a:spLocks noChangeArrowheads="1"/>
            </p:cNvSpPr>
            <p:nvPr/>
          </p:nvSpPr>
          <p:spPr bwMode="auto">
            <a:xfrm>
              <a:off x="3408" y="2688"/>
              <a:ext cx="1297" cy="240"/>
            </a:xfrm>
            <a:prstGeom prst="roundRect">
              <a:avLst>
                <a:gd name="adj" fmla="val 50000"/>
              </a:avLst>
            </a:prstGeom>
            <a:ln>
              <a:headEnd/>
              <a:tailEnd/>
            </a:ln>
          </p:spPr>
          <p:style>
            <a:lnRef idx="2">
              <a:schemeClr val="accent6"/>
            </a:lnRef>
            <a:fillRef idx="1">
              <a:schemeClr val="lt1"/>
            </a:fillRef>
            <a:effectRef idx="0">
              <a:schemeClr val="accent6"/>
            </a:effectRef>
            <a:fontRef idx="minor">
              <a:schemeClr val="dk1"/>
            </a:fontRef>
          </p:style>
          <p:txBody>
            <a:bodyPr wrap="none" lIns="0" tIns="0" rIns="0" bIns="0" anchor="ctr"/>
            <a:lstStyle/>
            <a:p>
              <a:pPr eaLnBrk="1" hangingPunct="1"/>
              <a:r>
                <a:rPr kumimoji="1" lang="zh-CN" altLang="en-US" sz="2000" dirty="0">
                  <a:solidFill>
                    <a:schemeClr val="tx1"/>
                  </a:solidFill>
                </a:rPr>
                <a:t>时序电路特征</a:t>
              </a:r>
            </a:p>
          </p:txBody>
        </p:sp>
        <p:sp>
          <p:nvSpPr>
            <p:cNvPr id="234" name="Line 173"/>
            <p:cNvSpPr>
              <a:spLocks noChangeShapeType="1"/>
            </p:cNvSpPr>
            <p:nvPr/>
          </p:nvSpPr>
          <p:spPr bwMode="auto">
            <a:xfrm flipV="1">
              <a:off x="4716" y="2800"/>
              <a:ext cx="406" cy="1"/>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endParaRPr lang="zh-CN" altLang="en-US">
                <a:solidFill>
                  <a:schemeClr val="tx1"/>
                </a:solidFill>
              </a:endParaRPr>
            </a:p>
          </p:txBody>
        </p:sp>
      </p:grpSp>
      <p:sp>
        <p:nvSpPr>
          <p:cNvPr id="235" name="Text Box 79"/>
          <p:cNvSpPr txBox="1">
            <a:spLocks noChangeArrowheads="1"/>
          </p:cNvSpPr>
          <p:nvPr/>
        </p:nvSpPr>
        <p:spPr bwMode="auto">
          <a:xfrm>
            <a:off x="401192" y="2366391"/>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状态方程</a:t>
            </a:r>
          </a:p>
        </p:txBody>
      </p:sp>
      <p:graphicFrame>
        <p:nvGraphicFramePr>
          <p:cNvPr id="236" name="Object 80"/>
          <p:cNvGraphicFramePr>
            <a:graphicFrameLocks noChangeAspect="1"/>
          </p:cNvGraphicFramePr>
          <p:nvPr>
            <p:extLst>
              <p:ext uri="{D42A27DB-BD31-4B8C-83A1-F6EECF244321}">
                <p14:modId xmlns:p14="http://schemas.microsoft.com/office/powerpoint/2010/main" val="2180689186"/>
              </p:ext>
            </p:extLst>
          </p:nvPr>
        </p:nvGraphicFramePr>
        <p:xfrm>
          <a:off x="2246434" y="2349655"/>
          <a:ext cx="1931987" cy="481013"/>
        </p:xfrm>
        <a:graphic>
          <a:graphicData uri="http://schemas.openxmlformats.org/presentationml/2006/ole">
            <mc:AlternateContent xmlns:mc="http://schemas.openxmlformats.org/markup-compatibility/2006">
              <mc:Choice xmlns:v="urn:schemas-microsoft-com:vml" Requires="v">
                <p:oleObj spid="_x0000_s256450" name="公式" r:id="rId3" imgW="1041120" imgH="253800" progId="Equation.3">
                  <p:embed/>
                </p:oleObj>
              </mc:Choice>
              <mc:Fallback>
                <p:oleObj name="公式" r:id="rId3" imgW="104112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434" y="2349655"/>
                        <a:ext cx="1931987"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7" name="Object 81"/>
          <p:cNvGraphicFramePr>
            <a:graphicFrameLocks noChangeAspect="1"/>
          </p:cNvGraphicFramePr>
          <p:nvPr>
            <p:extLst>
              <p:ext uri="{D42A27DB-BD31-4B8C-83A1-F6EECF244321}">
                <p14:modId xmlns:p14="http://schemas.microsoft.com/office/powerpoint/2010/main" val="3985751655"/>
              </p:ext>
            </p:extLst>
          </p:nvPr>
        </p:nvGraphicFramePr>
        <p:xfrm>
          <a:off x="2186983" y="2888964"/>
          <a:ext cx="1201738" cy="384175"/>
        </p:xfrm>
        <a:graphic>
          <a:graphicData uri="http://schemas.openxmlformats.org/presentationml/2006/ole">
            <mc:AlternateContent xmlns:mc="http://schemas.openxmlformats.org/markup-compatibility/2006">
              <mc:Choice xmlns:v="urn:schemas-microsoft-com:vml" Requires="v">
                <p:oleObj spid="_x0000_s256451" name="Equation" r:id="rId5" imgW="647640" imgH="203040" progId="Equation.3">
                  <p:embed/>
                </p:oleObj>
              </mc:Choice>
              <mc:Fallback>
                <p:oleObj name="Equation" r:id="rId5" imgW="64764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6983" y="2888964"/>
                        <a:ext cx="1201738"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 name="Text Box 160"/>
          <p:cNvSpPr txBox="1">
            <a:spLocks noChangeArrowheads="1"/>
          </p:cNvSpPr>
          <p:nvPr/>
        </p:nvSpPr>
        <p:spPr bwMode="auto">
          <a:xfrm>
            <a:off x="389933" y="2888964"/>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约束条件</a:t>
            </a:r>
          </a:p>
        </p:txBody>
      </p:sp>
      <p:grpSp>
        <p:nvGrpSpPr>
          <p:cNvPr id="239" name="Group 166"/>
          <p:cNvGrpSpPr>
            <a:grpSpLocks/>
          </p:cNvGrpSpPr>
          <p:nvPr/>
        </p:nvGrpSpPr>
        <p:grpSpPr bwMode="auto">
          <a:xfrm>
            <a:off x="3440989" y="2873298"/>
            <a:ext cx="2819400" cy="417513"/>
            <a:chOff x="2064" y="2888"/>
            <a:chExt cx="1776" cy="263"/>
          </a:xfrm>
        </p:grpSpPr>
        <p:graphicFrame>
          <p:nvGraphicFramePr>
            <p:cNvPr id="240" name="Object 161"/>
            <p:cNvGraphicFramePr>
              <a:graphicFrameLocks noChangeAspect="1"/>
            </p:cNvGraphicFramePr>
            <p:nvPr>
              <p:extLst>
                <p:ext uri="{D42A27DB-BD31-4B8C-83A1-F6EECF244321}">
                  <p14:modId xmlns:p14="http://schemas.microsoft.com/office/powerpoint/2010/main" val="919693577"/>
                </p:ext>
              </p:extLst>
            </p:nvPr>
          </p:nvGraphicFramePr>
          <p:xfrm>
            <a:off x="2376" y="2891"/>
            <a:ext cx="207" cy="260"/>
          </p:xfrm>
          <a:graphic>
            <a:graphicData uri="http://schemas.openxmlformats.org/presentationml/2006/ole">
              <mc:AlternateContent xmlns:mc="http://schemas.openxmlformats.org/markup-compatibility/2006">
                <mc:Choice xmlns:v="urn:schemas-microsoft-com:vml" Requires="v">
                  <p:oleObj spid="_x0000_s256452" name="公式" r:id="rId7" imgW="164880" imgH="203040" progId="Equation.3">
                    <p:embed/>
                  </p:oleObj>
                </mc:Choice>
                <mc:Fallback>
                  <p:oleObj name="公式" r:id="rId7" imgW="1648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6" y="2891"/>
                          <a:ext cx="207" cy="260"/>
                        </a:xfrm>
                        <a:prstGeom prst="rect">
                          <a:avLst/>
                        </a:prstGeom>
                        <a:noFill/>
                        <a:ln>
                          <a:noFill/>
                        </a:ln>
                        <a:effectLst/>
                      </p:spPr>
                    </p:pic>
                  </p:oleObj>
                </mc:Fallback>
              </mc:AlternateContent>
            </a:graphicData>
          </a:graphic>
        </p:graphicFrame>
        <p:graphicFrame>
          <p:nvGraphicFramePr>
            <p:cNvPr id="241" name="Object 162"/>
            <p:cNvGraphicFramePr>
              <a:graphicFrameLocks noChangeAspect="1"/>
            </p:cNvGraphicFramePr>
            <p:nvPr>
              <p:extLst>
                <p:ext uri="{D42A27DB-BD31-4B8C-83A1-F6EECF244321}">
                  <p14:modId xmlns:p14="http://schemas.microsoft.com/office/powerpoint/2010/main" val="3151780217"/>
                </p:ext>
              </p:extLst>
            </p:nvPr>
          </p:nvGraphicFramePr>
          <p:xfrm>
            <a:off x="2543" y="2888"/>
            <a:ext cx="193" cy="227"/>
          </p:xfrm>
          <a:graphic>
            <a:graphicData uri="http://schemas.openxmlformats.org/presentationml/2006/ole">
              <mc:AlternateContent xmlns:mc="http://schemas.openxmlformats.org/markup-compatibility/2006">
                <mc:Choice xmlns:v="urn:schemas-microsoft-com:vml" Requires="v">
                  <p:oleObj spid="_x0000_s256453" name="公式" r:id="rId9" imgW="164880" imgH="190440" progId="Equation.3">
                    <p:embed/>
                  </p:oleObj>
                </mc:Choice>
                <mc:Fallback>
                  <p:oleObj name="公式" r:id="rId9" imgW="164880" imgH="1904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3" y="2888"/>
                          <a:ext cx="19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2" name="Text Box 163"/>
            <p:cNvSpPr txBox="1">
              <a:spLocks noChangeArrowheads="1"/>
            </p:cNvSpPr>
            <p:nvPr/>
          </p:nvSpPr>
          <p:spPr bwMode="auto">
            <a:xfrm>
              <a:off x="2064" y="2928"/>
              <a:ext cx="4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1600" dirty="0"/>
                <a:t>限制</a:t>
              </a:r>
            </a:p>
          </p:txBody>
        </p:sp>
        <p:sp>
          <p:nvSpPr>
            <p:cNvPr id="243" name="Text Box 165"/>
            <p:cNvSpPr txBox="1">
              <a:spLocks noChangeArrowheads="1"/>
            </p:cNvSpPr>
            <p:nvPr/>
          </p:nvSpPr>
          <p:spPr bwMode="auto">
            <a:xfrm>
              <a:off x="2736" y="2890"/>
              <a:ext cx="110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1600" dirty="0"/>
                <a:t>不能同时为零</a:t>
              </a:r>
            </a:p>
          </p:txBody>
        </p:sp>
      </p:grpSp>
      <p:grpSp>
        <p:nvGrpSpPr>
          <p:cNvPr id="245" name="Group 82"/>
          <p:cNvGrpSpPr>
            <a:grpSpLocks/>
          </p:cNvGrpSpPr>
          <p:nvPr/>
        </p:nvGrpSpPr>
        <p:grpSpPr bwMode="auto">
          <a:xfrm>
            <a:off x="6179182" y="4245757"/>
            <a:ext cx="1382713" cy="914400"/>
            <a:chOff x="4176" y="1680"/>
            <a:chExt cx="871" cy="576"/>
          </a:xfrm>
        </p:grpSpPr>
        <p:sp>
          <p:nvSpPr>
            <p:cNvPr id="246" name="Arc 83"/>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47" name="Line 84"/>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248" name="Group 85"/>
          <p:cNvGrpSpPr>
            <a:grpSpLocks/>
          </p:cNvGrpSpPr>
          <p:nvPr/>
        </p:nvGrpSpPr>
        <p:grpSpPr bwMode="auto">
          <a:xfrm flipH="1" flipV="1">
            <a:off x="5950582" y="4702957"/>
            <a:ext cx="1382713" cy="914400"/>
            <a:chOff x="4176" y="1680"/>
            <a:chExt cx="871" cy="576"/>
          </a:xfrm>
        </p:grpSpPr>
        <p:sp>
          <p:nvSpPr>
            <p:cNvPr id="249" name="Arc 86"/>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50" name="Line 87"/>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aphicFrame>
        <p:nvGraphicFramePr>
          <p:cNvPr id="251" name="Object 89"/>
          <p:cNvGraphicFramePr>
            <a:graphicFrameLocks noChangeAspect="1"/>
          </p:cNvGraphicFramePr>
          <p:nvPr>
            <p:extLst>
              <p:ext uri="{D42A27DB-BD31-4B8C-83A1-F6EECF244321}">
                <p14:modId xmlns:p14="http://schemas.microsoft.com/office/powerpoint/2010/main" val="3595556538"/>
              </p:ext>
            </p:extLst>
          </p:nvPr>
        </p:nvGraphicFramePr>
        <p:xfrm>
          <a:off x="6309357" y="5496720"/>
          <a:ext cx="936625" cy="646113"/>
        </p:xfrm>
        <a:graphic>
          <a:graphicData uri="http://schemas.openxmlformats.org/presentationml/2006/ole">
            <mc:AlternateContent xmlns:mc="http://schemas.openxmlformats.org/markup-compatibility/2006">
              <mc:Choice xmlns:v="urn:schemas-microsoft-com:vml" Requires="v">
                <p:oleObj spid="_x0000_s256454" name="Equation" r:id="rId11" imgW="406080" imgH="431640" progId="Equation.3">
                  <p:embed/>
                </p:oleObj>
              </mc:Choice>
              <mc:Fallback>
                <p:oleObj name="Equation" r:id="rId11" imgW="406080" imgH="431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9357" y="5496720"/>
                        <a:ext cx="93662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 name="Object 90"/>
          <p:cNvGraphicFramePr>
            <a:graphicFrameLocks noChangeAspect="1"/>
          </p:cNvGraphicFramePr>
          <p:nvPr>
            <p:extLst>
              <p:ext uri="{D42A27DB-BD31-4B8C-83A1-F6EECF244321}">
                <p14:modId xmlns:p14="http://schemas.microsoft.com/office/powerpoint/2010/main" val="981105995"/>
              </p:ext>
            </p:extLst>
          </p:nvPr>
        </p:nvGraphicFramePr>
        <p:xfrm>
          <a:off x="4567869" y="4645807"/>
          <a:ext cx="849313" cy="604838"/>
        </p:xfrm>
        <a:graphic>
          <a:graphicData uri="http://schemas.openxmlformats.org/presentationml/2006/ole">
            <mc:AlternateContent xmlns:mc="http://schemas.openxmlformats.org/markup-compatibility/2006">
              <mc:Choice xmlns:v="urn:schemas-microsoft-com:vml" Requires="v">
                <p:oleObj spid="_x0000_s256455" name="Equation" r:id="rId13" imgW="393480" imgH="431640" progId="Equation.3">
                  <p:embed/>
                </p:oleObj>
              </mc:Choice>
              <mc:Fallback>
                <p:oleObj name="Equation" r:id="rId13" imgW="393480" imgH="431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7869" y="4645807"/>
                        <a:ext cx="849313"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3" name="Object 91"/>
          <p:cNvGraphicFramePr>
            <a:graphicFrameLocks noChangeAspect="1"/>
          </p:cNvGraphicFramePr>
          <p:nvPr>
            <p:extLst>
              <p:ext uri="{D42A27DB-BD31-4B8C-83A1-F6EECF244321}">
                <p14:modId xmlns:p14="http://schemas.microsoft.com/office/powerpoint/2010/main" val="47808759"/>
              </p:ext>
            </p:extLst>
          </p:nvPr>
        </p:nvGraphicFramePr>
        <p:xfrm>
          <a:off x="8084182" y="4624194"/>
          <a:ext cx="849312" cy="606425"/>
        </p:xfrm>
        <a:graphic>
          <a:graphicData uri="http://schemas.openxmlformats.org/presentationml/2006/ole">
            <mc:AlternateContent xmlns:mc="http://schemas.openxmlformats.org/markup-compatibility/2006">
              <mc:Choice xmlns:v="urn:schemas-microsoft-com:vml" Requires="v">
                <p:oleObj spid="_x0000_s256456" name="公式" r:id="rId15" imgW="393480" imgH="431640" progId="Equation.3">
                  <p:embed/>
                </p:oleObj>
              </mc:Choice>
              <mc:Fallback>
                <p:oleObj name="公式" r:id="rId15" imgW="39348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84182" y="4624194"/>
                        <a:ext cx="849312"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4" name="Group 92"/>
          <p:cNvGrpSpPr>
            <a:grpSpLocks/>
          </p:cNvGrpSpPr>
          <p:nvPr/>
        </p:nvGrpSpPr>
        <p:grpSpPr bwMode="auto">
          <a:xfrm>
            <a:off x="7550782" y="4702957"/>
            <a:ext cx="533400" cy="547688"/>
            <a:chOff x="5040" y="1968"/>
            <a:chExt cx="336" cy="345"/>
          </a:xfrm>
        </p:grpSpPr>
        <p:sp>
          <p:nvSpPr>
            <p:cNvPr id="255" name="Oval 93"/>
            <p:cNvSpPr>
              <a:spLocks noChangeArrowheads="1"/>
            </p:cNvSpPr>
            <p:nvPr/>
          </p:nvSpPr>
          <p:spPr bwMode="auto">
            <a:xfrm>
              <a:off x="5040"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56" name="Line 94"/>
            <p:cNvSpPr>
              <a:spLocks noChangeShapeType="1"/>
            </p:cNvSpPr>
            <p:nvPr/>
          </p:nvSpPr>
          <p:spPr bwMode="auto">
            <a:xfrm flipH="1" flipV="1">
              <a:off x="5069" y="2217"/>
              <a:ext cx="96" cy="9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257" name="Oval 95"/>
          <p:cNvSpPr>
            <a:spLocks noChangeArrowheads="1"/>
          </p:cNvSpPr>
          <p:nvPr/>
        </p:nvSpPr>
        <p:spPr bwMode="auto">
          <a:xfrm>
            <a:off x="7245982" y="4702957"/>
            <a:ext cx="457200" cy="4572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a:t>1</a:t>
            </a:r>
          </a:p>
        </p:txBody>
      </p:sp>
      <p:grpSp>
        <p:nvGrpSpPr>
          <p:cNvPr id="258" name="Group 96"/>
          <p:cNvGrpSpPr>
            <a:grpSpLocks/>
          </p:cNvGrpSpPr>
          <p:nvPr/>
        </p:nvGrpSpPr>
        <p:grpSpPr bwMode="auto">
          <a:xfrm>
            <a:off x="5417182" y="4702957"/>
            <a:ext cx="533400" cy="533400"/>
            <a:chOff x="3696" y="1968"/>
            <a:chExt cx="336" cy="336"/>
          </a:xfrm>
        </p:grpSpPr>
        <p:sp>
          <p:nvSpPr>
            <p:cNvPr id="259" name="Oval 97"/>
            <p:cNvSpPr>
              <a:spLocks noChangeArrowheads="1"/>
            </p:cNvSpPr>
            <p:nvPr/>
          </p:nvSpPr>
          <p:spPr bwMode="auto">
            <a:xfrm>
              <a:off x="3696"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60" name="Line 98"/>
            <p:cNvSpPr>
              <a:spLocks noChangeShapeType="1"/>
            </p:cNvSpPr>
            <p:nvPr/>
          </p:nvSpPr>
          <p:spPr bwMode="auto">
            <a:xfrm>
              <a:off x="3886" y="1978"/>
              <a:ext cx="98" cy="11"/>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261" name="Oval 99"/>
          <p:cNvSpPr>
            <a:spLocks noChangeArrowheads="1"/>
          </p:cNvSpPr>
          <p:nvPr/>
        </p:nvSpPr>
        <p:spPr bwMode="auto">
          <a:xfrm>
            <a:off x="5798182" y="4702957"/>
            <a:ext cx="457200" cy="4572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dirty="0"/>
              <a:t>0</a:t>
            </a:r>
          </a:p>
        </p:txBody>
      </p:sp>
      <p:sp>
        <p:nvSpPr>
          <p:cNvPr id="262" name="Text Box 100"/>
          <p:cNvSpPr txBox="1">
            <a:spLocks noChangeArrowheads="1"/>
          </p:cNvSpPr>
          <p:nvPr/>
        </p:nvSpPr>
        <p:spPr bwMode="auto">
          <a:xfrm>
            <a:off x="4421433" y="3404197"/>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状态转换图</a:t>
            </a:r>
          </a:p>
        </p:txBody>
      </p:sp>
      <p:sp>
        <p:nvSpPr>
          <p:cNvPr id="2" name="矩形 1"/>
          <p:cNvSpPr/>
          <p:nvPr/>
        </p:nvSpPr>
        <p:spPr>
          <a:xfrm>
            <a:off x="313847" y="3877201"/>
            <a:ext cx="2509020" cy="400110"/>
          </a:xfrm>
          <a:prstGeom prst="rect">
            <a:avLst/>
          </a:prstGeom>
        </p:spPr>
        <p:txBody>
          <a:bodyPr wrap="none">
            <a:spAutoFit/>
          </a:bodyPr>
          <a:lstStyle/>
          <a:p>
            <a:pPr>
              <a:defRPr/>
            </a:pPr>
            <a:r>
              <a:rPr kumimoji="1" lang="en-US" altLang="zh-CN" sz="2000" dirty="0">
                <a:solidFill>
                  <a:schemeClr val="tx1"/>
                </a:solidFill>
              </a:rPr>
              <a:t>SR</a:t>
            </a:r>
            <a:r>
              <a:rPr kumimoji="1" lang="zh-CN" altLang="en-US" sz="2000" dirty="0">
                <a:solidFill>
                  <a:schemeClr val="tx1"/>
                </a:solidFill>
              </a:rPr>
              <a:t>锁存器理想波形图</a:t>
            </a:r>
          </a:p>
        </p:txBody>
      </p:sp>
      <p:grpSp>
        <p:nvGrpSpPr>
          <p:cNvPr id="264" name="Group 124"/>
          <p:cNvGrpSpPr>
            <a:grpSpLocks/>
          </p:cNvGrpSpPr>
          <p:nvPr/>
        </p:nvGrpSpPr>
        <p:grpSpPr bwMode="auto">
          <a:xfrm>
            <a:off x="313847" y="4231469"/>
            <a:ext cx="4038600" cy="2463800"/>
            <a:chOff x="864" y="432"/>
            <a:chExt cx="2544" cy="1552"/>
          </a:xfrm>
        </p:grpSpPr>
        <p:grpSp>
          <p:nvGrpSpPr>
            <p:cNvPr id="265" name="Group 12"/>
            <p:cNvGrpSpPr>
              <a:grpSpLocks/>
            </p:cNvGrpSpPr>
            <p:nvPr/>
          </p:nvGrpSpPr>
          <p:grpSpPr bwMode="auto">
            <a:xfrm>
              <a:off x="1122" y="528"/>
              <a:ext cx="2286" cy="240"/>
              <a:chOff x="1074" y="720"/>
              <a:chExt cx="2286" cy="240"/>
            </a:xfrm>
          </p:grpSpPr>
          <p:sp>
            <p:nvSpPr>
              <p:cNvPr id="287" name="Line 7"/>
              <p:cNvSpPr>
                <a:spLocks noChangeShapeType="1"/>
              </p:cNvSpPr>
              <p:nvPr/>
            </p:nvSpPr>
            <p:spPr bwMode="auto">
              <a:xfrm>
                <a:off x="1074" y="720"/>
                <a:ext cx="115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8" name="Line 8"/>
              <p:cNvSpPr>
                <a:spLocks noChangeShapeType="1"/>
              </p:cNvSpPr>
              <p:nvPr/>
            </p:nvSpPr>
            <p:spPr bwMode="auto">
              <a:xfrm>
                <a:off x="2637" y="72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9" name="Line 9"/>
              <p:cNvSpPr>
                <a:spLocks noChangeShapeType="1"/>
              </p:cNvSpPr>
              <p:nvPr/>
            </p:nvSpPr>
            <p:spPr bwMode="auto">
              <a:xfrm>
                <a:off x="2208" y="960"/>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0" name="Line 10"/>
              <p:cNvSpPr>
                <a:spLocks noChangeShapeType="1"/>
              </p:cNvSpPr>
              <p:nvPr/>
            </p:nvSpPr>
            <p:spPr bwMode="auto">
              <a:xfrm>
                <a:off x="2208" y="72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1" name="Line 11"/>
              <p:cNvSpPr>
                <a:spLocks noChangeShapeType="1"/>
              </p:cNvSpPr>
              <p:nvPr/>
            </p:nvSpPr>
            <p:spPr bwMode="auto">
              <a:xfrm>
                <a:off x="2640" y="720"/>
                <a:ext cx="7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266" name="Line 14"/>
            <p:cNvSpPr>
              <a:spLocks noChangeShapeType="1"/>
            </p:cNvSpPr>
            <p:nvPr/>
          </p:nvSpPr>
          <p:spPr bwMode="auto">
            <a:xfrm>
              <a:off x="1122" y="91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7" name="Line 15"/>
            <p:cNvSpPr>
              <a:spLocks noChangeShapeType="1"/>
            </p:cNvSpPr>
            <p:nvPr/>
          </p:nvSpPr>
          <p:spPr bwMode="auto">
            <a:xfrm>
              <a:off x="1821" y="91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8" name="Line 16"/>
            <p:cNvSpPr>
              <a:spLocks noChangeShapeType="1"/>
            </p:cNvSpPr>
            <p:nvPr/>
          </p:nvSpPr>
          <p:spPr bwMode="auto">
            <a:xfrm>
              <a:off x="1392" y="1152"/>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9" name="Line 17"/>
            <p:cNvSpPr>
              <a:spLocks noChangeShapeType="1"/>
            </p:cNvSpPr>
            <p:nvPr/>
          </p:nvSpPr>
          <p:spPr bwMode="auto">
            <a:xfrm>
              <a:off x="1392" y="91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0" name="Line 18"/>
            <p:cNvSpPr>
              <a:spLocks noChangeShapeType="1"/>
            </p:cNvSpPr>
            <p:nvPr/>
          </p:nvSpPr>
          <p:spPr bwMode="auto">
            <a:xfrm>
              <a:off x="1824" y="912"/>
              <a:ext cx="15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1" name="Line 20"/>
            <p:cNvSpPr>
              <a:spLocks noChangeShapeType="1"/>
            </p:cNvSpPr>
            <p:nvPr/>
          </p:nvSpPr>
          <p:spPr bwMode="auto">
            <a:xfrm>
              <a:off x="2242" y="1536"/>
              <a:ext cx="80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2" name="Line 21"/>
            <p:cNvSpPr>
              <a:spLocks noChangeShapeType="1"/>
            </p:cNvSpPr>
            <p:nvPr/>
          </p:nvSpPr>
          <p:spPr bwMode="auto">
            <a:xfrm>
              <a:off x="1389" y="1296"/>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3" name="Line 22"/>
            <p:cNvSpPr>
              <a:spLocks noChangeShapeType="1"/>
            </p:cNvSpPr>
            <p:nvPr/>
          </p:nvSpPr>
          <p:spPr bwMode="auto">
            <a:xfrm>
              <a:off x="960" y="1536"/>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4" name="Line 23"/>
            <p:cNvSpPr>
              <a:spLocks noChangeShapeType="1"/>
            </p:cNvSpPr>
            <p:nvPr/>
          </p:nvSpPr>
          <p:spPr bwMode="auto">
            <a:xfrm>
              <a:off x="2250" y="1296"/>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5" name="Line 24"/>
            <p:cNvSpPr>
              <a:spLocks noChangeShapeType="1"/>
            </p:cNvSpPr>
            <p:nvPr/>
          </p:nvSpPr>
          <p:spPr bwMode="auto">
            <a:xfrm>
              <a:off x="1392" y="1296"/>
              <a:ext cx="85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6" name="Line 26"/>
            <p:cNvSpPr>
              <a:spLocks noChangeShapeType="1"/>
            </p:cNvSpPr>
            <p:nvPr/>
          </p:nvSpPr>
          <p:spPr bwMode="auto">
            <a:xfrm>
              <a:off x="1008" y="1632"/>
              <a:ext cx="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7" name="Line 27"/>
            <p:cNvSpPr>
              <a:spLocks noChangeShapeType="1"/>
            </p:cNvSpPr>
            <p:nvPr/>
          </p:nvSpPr>
          <p:spPr bwMode="auto">
            <a:xfrm>
              <a:off x="2255" y="163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8" name="Line 28"/>
            <p:cNvSpPr>
              <a:spLocks noChangeShapeType="1"/>
            </p:cNvSpPr>
            <p:nvPr/>
          </p:nvSpPr>
          <p:spPr bwMode="auto">
            <a:xfrm>
              <a:off x="1390" y="1872"/>
              <a:ext cx="859"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9" name="Line 29"/>
            <p:cNvSpPr>
              <a:spLocks noChangeShapeType="1"/>
            </p:cNvSpPr>
            <p:nvPr/>
          </p:nvSpPr>
          <p:spPr bwMode="auto">
            <a:xfrm>
              <a:off x="1390" y="163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0" name="Line 30"/>
            <p:cNvSpPr>
              <a:spLocks noChangeShapeType="1"/>
            </p:cNvSpPr>
            <p:nvPr/>
          </p:nvSpPr>
          <p:spPr bwMode="auto">
            <a:xfrm>
              <a:off x="2249" y="1632"/>
              <a:ext cx="9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1" name="Line 31"/>
            <p:cNvSpPr>
              <a:spLocks noChangeShapeType="1"/>
            </p:cNvSpPr>
            <p:nvPr/>
          </p:nvSpPr>
          <p:spPr bwMode="auto">
            <a:xfrm>
              <a:off x="1392" y="441"/>
              <a:ext cx="0" cy="1543"/>
            </a:xfrm>
            <a:prstGeom prst="line">
              <a:avLst/>
            </a:prstGeom>
            <a:noFill/>
            <a:ln w="19050">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2" name="Line 34"/>
            <p:cNvSpPr>
              <a:spLocks noChangeShapeType="1"/>
            </p:cNvSpPr>
            <p:nvPr/>
          </p:nvSpPr>
          <p:spPr bwMode="auto">
            <a:xfrm flipH="1">
              <a:off x="1818" y="432"/>
              <a:ext cx="6" cy="1552"/>
            </a:xfrm>
            <a:prstGeom prst="line">
              <a:avLst/>
            </a:prstGeom>
            <a:noFill/>
            <a:ln w="19050">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3" name="Text Box 38"/>
            <p:cNvSpPr txBox="1">
              <a:spLocks noChangeArrowheads="1"/>
            </p:cNvSpPr>
            <p:nvPr/>
          </p:nvSpPr>
          <p:spPr bwMode="auto">
            <a:xfrm>
              <a:off x="864" y="129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endParaRPr kumimoji="1" lang="en-US" altLang="zh-CN" sz="2000" baseline="-25000"/>
            </a:p>
          </p:txBody>
        </p:sp>
        <p:graphicFrame>
          <p:nvGraphicFramePr>
            <p:cNvPr id="284" name="Object 40"/>
            <p:cNvGraphicFramePr>
              <a:graphicFrameLocks noChangeAspect="1"/>
            </p:cNvGraphicFramePr>
            <p:nvPr/>
          </p:nvGraphicFramePr>
          <p:xfrm>
            <a:off x="905" y="816"/>
            <a:ext cx="193" cy="242"/>
          </p:xfrm>
          <a:graphic>
            <a:graphicData uri="http://schemas.openxmlformats.org/presentationml/2006/ole">
              <mc:AlternateContent xmlns:mc="http://schemas.openxmlformats.org/markup-compatibility/2006">
                <mc:Choice xmlns:v="urn:schemas-microsoft-com:vml" Requires="v">
                  <p:oleObj spid="_x0000_s256457" name="公式" r:id="rId17" imgW="164880" imgH="203040" progId="Equation.3">
                    <p:embed/>
                  </p:oleObj>
                </mc:Choice>
                <mc:Fallback>
                  <p:oleObj name="公式" r:id="rId17" imgW="16488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5" y="816"/>
                          <a:ext cx="193"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 name="Object 41"/>
            <p:cNvGraphicFramePr>
              <a:graphicFrameLocks noChangeAspect="1"/>
            </p:cNvGraphicFramePr>
            <p:nvPr/>
          </p:nvGraphicFramePr>
          <p:xfrm>
            <a:off x="912" y="432"/>
            <a:ext cx="193" cy="227"/>
          </p:xfrm>
          <a:graphic>
            <a:graphicData uri="http://schemas.openxmlformats.org/presentationml/2006/ole">
              <mc:AlternateContent xmlns:mc="http://schemas.openxmlformats.org/markup-compatibility/2006">
                <mc:Choice xmlns:v="urn:schemas-microsoft-com:vml" Requires="v">
                  <p:oleObj spid="_x0000_s256458" name="公式" r:id="rId19" imgW="164880" imgH="190440" progId="Equation.3">
                    <p:embed/>
                  </p:oleObj>
                </mc:Choice>
                <mc:Fallback>
                  <p:oleObj name="公式" r:id="rId19" imgW="164880" imgH="1904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2" y="432"/>
                          <a:ext cx="193"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 name="Object 42"/>
            <p:cNvGraphicFramePr>
              <a:graphicFrameLocks noChangeAspect="1"/>
            </p:cNvGraphicFramePr>
            <p:nvPr/>
          </p:nvGraphicFramePr>
          <p:xfrm>
            <a:off x="864" y="1680"/>
            <a:ext cx="208" cy="273"/>
          </p:xfrm>
          <a:graphic>
            <a:graphicData uri="http://schemas.openxmlformats.org/presentationml/2006/ole">
              <mc:AlternateContent xmlns:mc="http://schemas.openxmlformats.org/markup-compatibility/2006">
                <mc:Choice xmlns:v="urn:schemas-microsoft-com:vml" Requires="v">
                  <p:oleObj spid="_x0000_s256459" name="公式" r:id="rId21" imgW="177480" imgH="228600" progId="Equation.3">
                    <p:embed/>
                  </p:oleObj>
                </mc:Choice>
                <mc:Fallback>
                  <p:oleObj name="公式" r:id="rId21" imgW="17748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64" y="1680"/>
                          <a:ext cx="208"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 name="对象 2"/>
          <p:cNvGraphicFramePr>
            <a:graphicFrameLocks noChangeAspect="1"/>
          </p:cNvGraphicFramePr>
          <p:nvPr>
            <p:extLst>
              <p:ext uri="{D42A27DB-BD31-4B8C-83A1-F6EECF244321}">
                <p14:modId xmlns:p14="http://schemas.microsoft.com/office/powerpoint/2010/main" val="199174883"/>
              </p:ext>
            </p:extLst>
          </p:nvPr>
        </p:nvGraphicFramePr>
        <p:xfrm>
          <a:off x="4706841" y="1223853"/>
          <a:ext cx="2093912" cy="431800"/>
        </p:xfrm>
        <a:graphic>
          <a:graphicData uri="http://schemas.openxmlformats.org/presentationml/2006/ole">
            <mc:AlternateContent xmlns:mc="http://schemas.openxmlformats.org/markup-compatibility/2006">
              <mc:Choice xmlns:v="urn:schemas-microsoft-com:vml" Requires="v">
                <p:oleObj spid="_x0000_s256460" name="公式" r:id="rId23" imgW="1124010" imgH="219165" progId="Equation.3">
                  <p:embed/>
                </p:oleObj>
              </mc:Choice>
              <mc:Fallback>
                <p:oleObj name="公式" r:id="rId23" imgW="1124010" imgH="219165" progId="Equation.3">
                  <p:embed/>
                  <p:pic>
                    <p:nvPicPr>
                      <p:cNvPr id="0" name="Object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06841" y="1223853"/>
                        <a:ext cx="2093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7" name="直接连接符 6"/>
          <p:cNvCxnSpPr/>
          <p:nvPr/>
        </p:nvCxnSpPr>
        <p:spPr bwMode="auto">
          <a:xfrm flipH="1">
            <a:off x="2504597" y="4246533"/>
            <a:ext cx="19050" cy="2448736"/>
          </a:xfrm>
          <a:prstGeom prst="line">
            <a:avLst/>
          </a:prstGeom>
          <a:solidFill>
            <a:srgbClr val="000000"/>
          </a:solidFill>
          <a:ln w="25400" cap="flat" cmpd="sng" algn="ctr">
            <a:solidFill>
              <a:srgbClr val="FF0000"/>
            </a:solidFill>
            <a:prstDash val="sysDot"/>
            <a:round/>
            <a:headEnd type="none" w="med" len="med"/>
            <a:tailEnd type="none" w="med" len="med"/>
          </a:ln>
          <a:effectLst/>
        </p:spPr>
      </p:cxnSp>
      <p:cxnSp>
        <p:nvCxnSpPr>
          <p:cNvPr id="9" name="直接连接符 8"/>
          <p:cNvCxnSpPr/>
          <p:nvPr/>
        </p:nvCxnSpPr>
        <p:spPr bwMode="auto">
          <a:xfrm flipH="1">
            <a:off x="3204685" y="4210132"/>
            <a:ext cx="18969" cy="2449513"/>
          </a:xfrm>
          <a:prstGeom prst="line">
            <a:avLst/>
          </a:prstGeom>
          <a:solidFill>
            <a:srgbClr val="000000"/>
          </a:solidFill>
          <a:ln w="25400" cap="flat" cmpd="sng" algn="ctr">
            <a:solidFill>
              <a:srgbClr val="FF0000"/>
            </a:solidFill>
            <a:prstDash val="sysDot"/>
            <a:round/>
            <a:headEnd type="none" w="med" len="med"/>
            <a:tailEnd type="none" w="med" len="med"/>
          </a:ln>
          <a:effectLst/>
        </p:spPr>
      </p:cxnSp>
      <p:cxnSp>
        <p:nvCxnSpPr>
          <p:cNvPr id="11" name="直接连接符 10"/>
          <p:cNvCxnSpPr/>
          <p:nvPr/>
        </p:nvCxnSpPr>
        <p:spPr bwMode="auto">
          <a:xfrm>
            <a:off x="1160972" y="5601526"/>
            <a:ext cx="685800"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20" name="任意多边形 19"/>
          <p:cNvSpPr/>
          <p:nvPr/>
        </p:nvSpPr>
        <p:spPr>
          <a:xfrm>
            <a:off x="-2770191" y="588028"/>
            <a:ext cx="13706583" cy="4973835"/>
          </a:xfrm>
          <a:custGeom>
            <a:avLst/>
            <a:gdLst>
              <a:gd name="connsiteX0" fmla="*/ 4373360 w 13706583"/>
              <a:gd name="connsiteY0" fmla="*/ 4922123 h 4973835"/>
              <a:gd name="connsiteX1" fmla="*/ 5157131 w 13706583"/>
              <a:gd name="connsiteY1" fmla="*/ 4969624 h 4973835"/>
              <a:gd name="connsiteX2" fmla="*/ 5002752 w 13706583"/>
              <a:gd name="connsiteY2" fmla="*/ 4827120 h 4973835"/>
              <a:gd name="connsiteX3" fmla="*/ 10940414 w 13706583"/>
              <a:gd name="connsiteY3" fmla="*/ 4162102 h 4973835"/>
              <a:gd name="connsiteX4" fmla="*/ 13184851 w 13706583"/>
              <a:gd name="connsiteY4" fmla="*/ 3960221 h 4973835"/>
              <a:gd name="connsiteX5" fmla="*/ 1309526 w 13706583"/>
              <a:gd name="connsiteY5" fmla="*/ 5738 h 4973835"/>
              <a:gd name="connsiteX6" fmla="*/ 834513 w 13706583"/>
              <a:gd name="connsiteY6" fmla="*/ 3259577 h 497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06583" h="4973835">
                <a:moveTo>
                  <a:pt x="4373360" y="4922123"/>
                </a:moveTo>
                <a:cubicBezTo>
                  <a:pt x="4712796" y="4953790"/>
                  <a:pt x="5052232" y="4985458"/>
                  <a:pt x="5157131" y="4969624"/>
                </a:cubicBezTo>
                <a:cubicBezTo>
                  <a:pt x="5262030" y="4953790"/>
                  <a:pt x="4038872" y="4961707"/>
                  <a:pt x="5002752" y="4827120"/>
                </a:cubicBezTo>
                <a:cubicBezTo>
                  <a:pt x="5966632" y="4692533"/>
                  <a:pt x="9576731" y="4306585"/>
                  <a:pt x="10940414" y="4162102"/>
                </a:cubicBezTo>
                <a:cubicBezTo>
                  <a:pt x="12304097" y="4017619"/>
                  <a:pt x="14789999" y="4652948"/>
                  <a:pt x="13184851" y="3960221"/>
                </a:cubicBezTo>
                <a:cubicBezTo>
                  <a:pt x="11579703" y="3267494"/>
                  <a:pt x="3367916" y="122512"/>
                  <a:pt x="1309526" y="5738"/>
                </a:cubicBezTo>
                <a:cubicBezTo>
                  <a:pt x="-748864" y="-111036"/>
                  <a:pt x="42824" y="1574270"/>
                  <a:pt x="834513" y="3259577"/>
                </a:cubicBezTo>
              </a:path>
            </a:pathLst>
          </a:custGeom>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659592934"/>
              </p:ext>
            </p:extLst>
          </p:nvPr>
        </p:nvGraphicFramePr>
        <p:xfrm>
          <a:off x="6387241" y="3696328"/>
          <a:ext cx="892175" cy="665163"/>
        </p:xfrm>
        <a:graphic>
          <a:graphicData uri="http://schemas.openxmlformats.org/presentationml/2006/ole">
            <mc:AlternateContent xmlns:mc="http://schemas.openxmlformats.org/markup-compatibility/2006">
              <mc:Choice xmlns:v="urn:schemas-microsoft-com:vml" Requires="v">
                <p:oleObj spid="_x0000_s256461" name="Equation" r:id="rId25" imgW="380880" imgH="431640" progId="Equation.DSMT4">
                  <p:embed/>
                </p:oleObj>
              </mc:Choice>
              <mc:Fallback>
                <p:oleObj name="Equation" r:id="rId25" imgW="380880" imgH="431640" progId="Equation.DSMT4">
                  <p:embed/>
                  <p:pic>
                    <p:nvPicPr>
                      <p:cNvPr id="0" name="Object 89"/>
                      <p:cNvPicPr>
                        <a:picLocks noChangeAspect="1" noChangeArrowheads="1"/>
                      </p:cNvPicPr>
                      <p:nvPr/>
                    </p:nvPicPr>
                    <p:blipFill>
                      <a:blip r:embed="rId26"/>
                      <a:srcRect/>
                      <a:stretch>
                        <a:fillRect/>
                      </a:stretch>
                    </p:blipFill>
                    <p:spPr bwMode="auto">
                      <a:xfrm>
                        <a:off x="6387241" y="3696328"/>
                        <a:ext cx="892175"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矩形 70"/>
          <p:cNvSpPr/>
          <p:nvPr/>
        </p:nvSpPr>
        <p:spPr>
          <a:xfrm>
            <a:off x="1274224" y="6544594"/>
            <a:ext cx="418704" cy="369332"/>
          </a:xfrm>
          <a:prstGeom prst="rect">
            <a:avLst/>
          </a:prstGeom>
        </p:spPr>
        <p:txBody>
          <a:bodyPr wrap="none">
            <a:spAutoFit/>
          </a:bodyPr>
          <a:lstStyle/>
          <a:p>
            <a:r>
              <a:rPr lang="en-US" altLang="zh-CN" dirty="0">
                <a:solidFill>
                  <a:srgbClr val="FF0000"/>
                </a:solidFill>
              </a:rPr>
              <a:t>T1</a:t>
            </a:r>
            <a:endParaRPr lang="zh-CN" altLang="en-US" dirty="0">
              <a:solidFill>
                <a:srgbClr val="FF0000"/>
              </a:solidFill>
            </a:endParaRPr>
          </a:p>
        </p:txBody>
      </p:sp>
      <p:sp>
        <p:nvSpPr>
          <p:cNvPr id="72" name="矩形 71"/>
          <p:cNvSpPr/>
          <p:nvPr/>
        </p:nvSpPr>
        <p:spPr>
          <a:xfrm>
            <a:off x="1925192" y="6534910"/>
            <a:ext cx="418704" cy="369332"/>
          </a:xfrm>
          <a:prstGeom prst="rect">
            <a:avLst/>
          </a:prstGeom>
        </p:spPr>
        <p:txBody>
          <a:bodyPr wrap="none">
            <a:spAutoFit/>
          </a:bodyPr>
          <a:lstStyle/>
          <a:p>
            <a:r>
              <a:rPr lang="en-US" altLang="zh-CN" dirty="0">
                <a:solidFill>
                  <a:srgbClr val="FF0000"/>
                </a:solidFill>
              </a:rPr>
              <a:t>T2</a:t>
            </a:r>
            <a:endParaRPr lang="zh-CN" altLang="en-US" dirty="0">
              <a:solidFill>
                <a:srgbClr val="FF0000"/>
              </a:solidFill>
            </a:endParaRPr>
          </a:p>
        </p:txBody>
      </p:sp>
      <p:cxnSp>
        <p:nvCxnSpPr>
          <p:cNvPr id="73" name="直接连接符 72"/>
          <p:cNvCxnSpPr/>
          <p:nvPr/>
        </p:nvCxnSpPr>
        <p:spPr bwMode="auto">
          <a:xfrm>
            <a:off x="1836260" y="5601526"/>
            <a:ext cx="6858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0" name="曲线连接符 9"/>
          <p:cNvCxnSpPr/>
          <p:nvPr/>
        </p:nvCxnSpPr>
        <p:spPr bwMode="auto">
          <a:xfrm rot="16200000" flipH="1">
            <a:off x="1651928" y="4911101"/>
            <a:ext cx="1219200" cy="164736"/>
          </a:xfrm>
          <a:prstGeom prst="curvedConnector3">
            <a:avLst/>
          </a:prstGeom>
          <a:solidFill>
            <a:srgbClr val="000000"/>
          </a:solidFill>
          <a:ln w="25400" cap="flat" cmpd="sng" algn="ctr">
            <a:solidFill>
              <a:schemeClr val="tx1"/>
            </a:solidFill>
            <a:prstDash val="solid"/>
            <a:round/>
            <a:headEnd type="none" w="med" len="med"/>
            <a:tailEnd type="arrow"/>
          </a:ln>
          <a:effectLst/>
        </p:spPr>
      </p:cxnSp>
      <p:cxnSp>
        <p:nvCxnSpPr>
          <p:cNvPr id="13" name="曲线连接符 12"/>
          <p:cNvCxnSpPr/>
          <p:nvPr/>
        </p:nvCxnSpPr>
        <p:spPr bwMode="auto">
          <a:xfrm rot="16200000" flipH="1">
            <a:off x="1912585" y="5171759"/>
            <a:ext cx="609598" cy="253022"/>
          </a:xfrm>
          <a:prstGeom prst="curvedConnector3">
            <a:avLst/>
          </a:prstGeom>
          <a:solidFill>
            <a:srgbClr val="000000"/>
          </a:solidFill>
          <a:ln w="25400" cap="flat" cmpd="sng" algn="ctr">
            <a:solidFill>
              <a:schemeClr val="tx1"/>
            </a:solidFill>
            <a:prstDash val="solid"/>
            <a:round/>
            <a:headEnd type="none" w="med" len="med"/>
            <a:tailEnd type="arrow"/>
          </a:ln>
          <a:effectLst/>
        </p:spPr>
      </p:cxnSp>
      <p:cxnSp>
        <p:nvCxnSpPr>
          <p:cNvPr id="15" name="曲线连接符 14"/>
          <p:cNvCxnSpPr/>
          <p:nvPr/>
        </p:nvCxnSpPr>
        <p:spPr bwMode="auto">
          <a:xfrm flipV="1">
            <a:off x="1568357" y="5434888"/>
            <a:ext cx="522514" cy="126975"/>
          </a:xfrm>
          <a:prstGeom prst="curvedConnector3">
            <a:avLst/>
          </a:prstGeom>
          <a:solidFill>
            <a:srgbClr val="000000"/>
          </a:solidFill>
          <a:ln w="25400" cap="flat" cmpd="sng" algn="ctr">
            <a:solidFill>
              <a:schemeClr val="tx1"/>
            </a:solidFill>
            <a:prstDash val="solid"/>
            <a:round/>
            <a:headEnd type="none" w="med" len="med"/>
            <a:tailEnd type="arrow"/>
          </a:ln>
          <a:effectLst/>
        </p:spPr>
      </p:cxnSp>
      <p:cxnSp>
        <p:nvCxnSpPr>
          <p:cNvPr id="17" name="曲线连接符 16"/>
          <p:cNvCxnSpPr/>
          <p:nvPr/>
        </p:nvCxnSpPr>
        <p:spPr bwMode="auto">
          <a:xfrm>
            <a:off x="2090871" y="5434888"/>
            <a:ext cx="253025" cy="168181"/>
          </a:xfrm>
          <a:prstGeom prst="curvedConnector3">
            <a:avLst/>
          </a:prstGeom>
          <a:solidFill>
            <a:srgbClr val="000000"/>
          </a:solidFill>
          <a:ln w="25400" cap="flat" cmpd="sng" algn="ctr">
            <a:solidFill>
              <a:schemeClr val="tx1"/>
            </a:solidFill>
            <a:prstDash val="solid"/>
            <a:round/>
            <a:headEnd type="none" w="med" len="med"/>
            <a:tailEnd type="arrow"/>
          </a:ln>
          <a:effectLst/>
        </p:spPr>
      </p:cxnSp>
      <p:sp>
        <p:nvSpPr>
          <p:cNvPr id="84" name="矩形 83"/>
          <p:cNvSpPr/>
          <p:nvPr/>
        </p:nvSpPr>
        <p:spPr>
          <a:xfrm>
            <a:off x="2625390" y="6537322"/>
            <a:ext cx="418704" cy="369332"/>
          </a:xfrm>
          <a:prstGeom prst="rect">
            <a:avLst/>
          </a:prstGeom>
        </p:spPr>
        <p:txBody>
          <a:bodyPr wrap="none">
            <a:spAutoFit/>
          </a:bodyPr>
          <a:lstStyle/>
          <a:p>
            <a:r>
              <a:rPr lang="en-US" altLang="zh-CN" dirty="0">
                <a:solidFill>
                  <a:srgbClr val="FF0000"/>
                </a:solidFill>
              </a:rPr>
              <a:t>T3</a:t>
            </a:r>
            <a:endParaRPr lang="zh-CN" altLang="en-US" dirty="0">
              <a:solidFill>
                <a:srgbClr val="FF0000"/>
              </a:solidFill>
            </a:endParaRPr>
          </a:p>
        </p:txBody>
      </p:sp>
      <p:cxnSp>
        <p:nvCxnSpPr>
          <p:cNvPr id="85" name="直接连接符 84"/>
          <p:cNvCxnSpPr/>
          <p:nvPr/>
        </p:nvCxnSpPr>
        <p:spPr bwMode="auto">
          <a:xfrm>
            <a:off x="2523647" y="5978462"/>
            <a:ext cx="685800"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72096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ext Box 165"/>
          <p:cNvSpPr txBox="1">
            <a:spLocks noChangeArrowheads="1"/>
          </p:cNvSpPr>
          <p:nvPr/>
        </p:nvSpPr>
        <p:spPr bwMode="auto">
          <a:xfrm>
            <a:off x="-67154" y="6326969"/>
            <a:ext cx="9211153" cy="58695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1600" dirty="0"/>
          </a:p>
          <a:p>
            <a:pPr eaLnBrk="1" hangingPunct="1"/>
            <a:endParaRPr kumimoji="1" lang="zh-CN" altLang="en-US" sz="1600" dirty="0"/>
          </a:p>
        </p:txBody>
      </p:sp>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71700" y="503804"/>
            <a:ext cx="9000600" cy="5895393"/>
          </a:xfrm>
        </p:spPr>
        <p:txBody>
          <a:bodyPr/>
          <a:lstStyle/>
          <a:p>
            <a:r>
              <a:rPr kumimoji="1" lang="zh-CN" altLang="en-US" sz="2400" dirty="0"/>
              <a:t>锁存器的基本特性</a:t>
            </a:r>
            <a:endParaRPr kumimoji="1" lang="en-US" altLang="zh-CN" sz="2400" dirty="0"/>
          </a:p>
          <a:p>
            <a:r>
              <a:rPr kumimoji="1" lang="zh-CN" altLang="en-US" sz="2400" dirty="0"/>
              <a:t>基本</a:t>
            </a:r>
            <a:r>
              <a:rPr kumimoji="1" lang="en-US" altLang="zh-CN" sz="2400" dirty="0"/>
              <a:t>SR</a:t>
            </a:r>
            <a:r>
              <a:rPr kumimoji="1" lang="zh-CN" altLang="en-US" sz="2400" dirty="0"/>
              <a:t>锁存器（</a:t>
            </a:r>
            <a:r>
              <a:rPr kumimoji="1" lang="en-US" altLang="zh-CN" sz="2400" dirty="0"/>
              <a:t>Set-Reset</a:t>
            </a:r>
            <a:r>
              <a:rPr kumimoji="1" lang="zh-CN" altLang="en-US" sz="2400" dirty="0"/>
              <a:t>）</a:t>
            </a:r>
            <a:endParaRPr kumimoji="1" lang="en-US" altLang="zh-CN" sz="2400" dirty="0"/>
          </a:p>
          <a:p>
            <a:r>
              <a:rPr kumimoji="1" lang="zh-CN" altLang="en-US" sz="2400" dirty="0"/>
              <a:t>门控</a:t>
            </a:r>
            <a:r>
              <a:rPr kumimoji="1" lang="en-US" altLang="zh-CN" sz="2400" dirty="0"/>
              <a:t>SR</a:t>
            </a:r>
            <a:r>
              <a:rPr kumimoji="1" lang="zh-CN" altLang="en-US" sz="2400" dirty="0"/>
              <a:t>锁存器</a:t>
            </a:r>
            <a:r>
              <a:rPr kumimoji="1" lang="en-US" altLang="zh-CN" sz="2400" dirty="0"/>
              <a:t>(Gated SR Latch)</a:t>
            </a:r>
          </a:p>
          <a:p>
            <a:pPr lvl="1"/>
            <a:r>
              <a:rPr kumimoji="1" lang="zh-CN" altLang="en-US" dirty="0"/>
              <a:t>门控</a:t>
            </a:r>
            <a:r>
              <a:rPr kumimoji="1" lang="en-US" altLang="zh-CN" dirty="0"/>
              <a:t>SR</a:t>
            </a:r>
            <a:r>
              <a:rPr kumimoji="1" lang="zh-CN" altLang="en-US" dirty="0"/>
              <a:t>锁存器是在基本</a:t>
            </a:r>
            <a:r>
              <a:rPr kumimoji="1" lang="en-US" altLang="zh-CN" dirty="0"/>
              <a:t>SR</a:t>
            </a:r>
            <a:r>
              <a:rPr kumimoji="1" lang="zh-CN" altLang="en-US" dirty="0"/>
              <a:t>锁存器的改进：加了一级输入与非门，由允许使能控制信号</a:t>
            </a:r>
            <a:r>
              <a:rPr kumimoji="1" lang="en-US" altLang="zh-CN" dirty="0"/>
              <a:t>EN</a:t>
            </a:r>
            <a:r>
              <a:rPr kumimoji="1" lang="zh-CN" altLang="en-US" dirty="0"/>
              <a:t>进行控制。</a:t>
            </a:r>
            <a:r>
              <a:rPr kumimoji="1" lang="en-US" altLang="zh-CN" dirty="0"/>
              <a:t>EN=1</a:t>
            </a:r>
            <a:r>
              <a:rPr kumimoji="1" lang="zh-CN" altLang="en-US" dirty="0"/>
              <a:t>时，锁存器才能允许接受数据输入信号。</a:t>
            </a:r>
          </a:p>
          <a:p>
            <a:pPr lvl="1"/>
            <a:r>
              <a:rPr kumimoji="1" lang="zh-CN" altLang="en-US" dirty="0"/>
              <a:t>先决条件：数据信号</a:t>
            </a:r>
            <a:r>
              <a:rPr kumimoji="1" lang="en-US" altLang="zh-CN" dirty="0"/>
              <a:t>S</a:t>
            </a:r>
            <a:r>
              <a:rPr kumimoji="1" lang="zh-CN" altLang="en-US" dirty="0"/>
              <a:t>，</a:t>
            </a:r>
            <a:r>
              <a:rPr kumimoji="1" lang="en-US" altLang="zh-CN" dirty="0"/>
              <a:t>R</a:t>
            </a:r>
            <a:r>
              <a:rPr kumimoji="1" lang="zh-CN" altLang="en-US" dirty="0"/>
              <a:t>先到，使能控制信号</a:t>
            </a:r>
            <a:r>
              <a:rPr kumimoji="1" lang="en-US" altLang="zh-CN" dirty="0"/>
              <a:t>EN</a:t>
            </a:r>
            <a:r>
              <a:rPr kumimoji="1" lang="zh-CN" altLang="en-US" dirty="0"/>
              <a:t>后到。</a:t>
            </a:r>
          </a:p>
          <a:p>
            <a:endParaRPr kumimoji="1" lang="zh-CN" altLang="en-US" dirty="0"/>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sp>
        <p:nvSpPr>
          <p:cNvPr id="68" name="Text Box 6"/>
          <p:cNvSpPr txBox="1">
            <a:spLocks noChangeArrowheads="1"/>
          </p:cNvSpPr>
          <p:nvPr/>
        </p:nvSpPr>
        <p:spPr bwMode="auto">
          <a:xfrm>
            <a:off x="4283464" y="3606552"/>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符号</a:t>
            </a:r>
          </a:p>
        </p:txBody>
      </p:sp>
      <p:sp>
        <p:nvSpPr>
          <p:cNvPr id="69" name="Text Box 7"/>
          <p:cNvSpPr txBox="1">
            <a:spLocks noChangeArrowheads="1"/>
          </p:cNvSpPr>
          <p:nvPr/>
        </p:nvSpPr>
        <p:spPr bwMode="auto">
          <a:xfrm>
            <a:off x="308364" y="3323271"/>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逻辑图</a:t>
            </a:r>
          </a:p>
        </p:txBody>
      </p:sp>
      <p:sp>
        <p:nvSpPr>
          <p:cNvPr id="70" name="Text Box 114"/>
          <p:cNvSpPr txBox="1">
            <a:spLocks noChangeArrowheads="1"/>
          </p:cNvSpPr>
          <p:nvPr/>
        </p:nvSpPr>
        <p:spPr bwMode="auto">
          <a:xfrm>
            <a:off x="4212027" y="4959102"/>
            <a:ext cx="2176462" cy="720725"/>
          </a:xfrm>
          <a:prstGeom prst="rect">
            <a:avLst/>
          </a:prstGeom>
          <a:noFill/>
          <a:ln w="19050">
            <a:solidFill>
              <a:srgbClr val="CC3399"/>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使能端决定锁存器的动作时刻</a:t>
            </a:r>
          </a:p>
        </p:txBody>
      </p:sp>
      <p:sp>
        <p:nvSpPr>
          <p:cNvPr id="71" name="Text Box 115"/>
          <p:cNvSpPr txBox="1">
            <a:spLocks noChangeArrowheads="1"/>
          </p:cNvSpPr>
          <p:nvPr/>
        </p:nvSpPr>
        <p:spPr bwMode="auto">
          <a:xfrm>
            <a:off x="6464689" y="4959102"/>
            <a:ext cx="2133600" cy="720725"/>
          </a:xfrm>
          <a:prstGeom prst="rect">
            <a:avLst/>
          </a:prstGeom>
          <a:noFill/>
          <a:ln w="19050">
            <a:solidFill>
              <a:srgbClr val="CC3399"/>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数据输入决定锁存器的转换方向</a:t>
            </a:r>
          </a:p>
        </p:txBody>
      </p:sp>
      <p:grpSp>
        <p:nvGrpSpPr>
          <p:cNvPr id="73" name="Group 203"/>
          <p:cNvGrpSpPr>
            <a:grpSpLocks/>
          </p:cNvGrpSpPr>
          <p:nvPr/>
        </p:nvGrpSpPr>
        <p:grpSpPr bwMode="auto">
          <a:xfrm>
            <a:off x="1100526" y="3250246"/>
            <a:ext cx="2817813" cy="1765300"/>
            <a:chOff x="848" y="845"/>
            <a:chExt cx="1775" cy="1112"/>
          </a:xfrm>
        </p:grpSpPr>
        <p:sp>
          <p:nvSpPr>
            <p:cNvPr id="74" name="Line 130"/>
            <p:cNvSpPr>
              <a:spLocks noChangeShapeType="1"/>
            </p:cNvSpPr>
            <p:nvPr/>
          </p:nvSpPr>
          <p:spPr bwMode="auto">
            <a:xfrm flipV="1">
              <a:off x="1292" y="981"/>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5" name="AutoShape 134"/>
            <p:cNvSpPr>
              <a:spLocks noChangeArrowheads="1"/>
            </p:cNvSpPr>
            <p:nvPr/>
          </p:nvSpPr>
          <p:spPr bwMode="auto">
            <a:xfrm>
              <a:off x="1501" y="1606"/>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6" name="Line 137"/>
            <p:cNvSpPr>
              <a:spLocks noChangeShapeType="1"/>
            </p:cNvSpPr>
            <p:nvPr/>
          </p:nvSpPr>
          <p:spPr bwMode="auto">
            <a:xfrm flipV="1">
              <a:off x="1311" y="1797"/>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77" name="Group 149"/>
            <p:cNvGrpSpPr>
              <a:grpSpLocks/>
            </p:cNvGrpSpPr>
            <p:nvPr/>
          </p:nvGrpSpPr>
          <p:grpSpPr bwMode="auto">
            <a:xfrm>
              <a:off x="1020" y="1706"/>
              <a:ext cx="289" cy="250"/>
              <a:chOff x="3359" y="2928"/>
              <a:chExt cx="289" cy="250"/>
            </a:xfrm>
          </p:grpSpPr>
          <p:sp>
            <p:nvSpPr>
              <p:cNvPr id="116" name="Text Box 150"/>
              <p:cNvSpPr txBox="1">
                <a:spLocks noChangeArrowheads="1"/>
              </p:cNvSpPr>
              <p:nvPr/>
            </p:nvSpPr>
            <p:spPr bwMode="auto">
              <a:xfrm>
                <a:off x="3359" y="2928"/>
                <a:ext cx="2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R</a:t>
                </a:r>
              </a:p>
            </p:txBody>
          </p:sp>
          <p:sp>
            <p:nvSpPr>
              <p:cNvPr id="117" name="Line 151"/>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78" name="Group 152"/>
            <p:cNvGrpSpPr>
              <a:grpSpLocks/>
            </p:cNvGrpSpPr>
            <p:nvPr/>
          </p:nvGrpSpPr>
          <p:grpSpPr bwMode="auto">
            <a:xfrm>
              <a:off x="1066" y="845"/>
              <a:ext cx="288" cy="250"/>
              <a:chOff x="3360" y="2928"/>
              <a:chExt cx="288" cy="250"/>
            </a:xfrm>
          </p:grpSpPr>
          <p:sp>
            <p:nvSpPr>
              <p:cNvPr id="114" name="Text Box 153"/>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S</a:t>
                </a:r>
              </a:p>
            </p:txBody>
          </p:sp>
          <p:sp>
            <p:nvSpPr>
              <p:cNvPr id="115" name="Line 154"/>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sp>
          <p:nvSpPr>
            <p:cNvPr id="79" name="Oval 158"/>
            <p:cNvSpPr>
              <a:spLocks noChangeArrowheads="1"/>
            </p:cNvSpPr>
            <p:nvPr/>
          </p:nvSpPr>
          <p:spPr bwMode="auto">
            <a:xfrm flipH="1">
              <a:off x="1320" y="1389"/>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80" name="Line 161"/>
            <p:cNvSpPr>
              <a:spLocks noChangeShapeType="1"/>
            </p:cNvSpPr>
            <p:nvPr/>
          </p:nvSpPr>
          <p:spPr bwMode="auto">
            <a:xfrm flipV="1">
              <a:off x="1809" y="1067"/>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1" name="Line 162"/>
            <p:cNvSpPr>
              <a:spLocks noChangeShapeType="1"/>
            </p:cNvSpPr>
            <p:nvPr/>
          </p:nvSpPr>
          <p:spPr bwMode="auto">
            <a:xfrm rot="10800000" flipH="1">
              <a:off x="2241" y="1134"/>
              <a:ext cx="30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2" name="Line 163"/>
            <p:cNvSpPr>
              <a:spLocks noChangeShapeType="1"/>
            </p:cNvSpPr>
            <p:nvPr/>
          </p:nvSpPr>
          <p:spPr bwMode="auto">
            <a:xfrm flipV="1">
              <a:off x="1806" y="1204"/>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3" name="Line 164"/>
            <p:cNvSpPr>
              <a:spLocks noChangeShapeType="1"/>
            </p:cNvSpPr>
            <p:nvPr/>
          </p:nvSpPr>
          <p:spPr bwMode="auto">
            <a:xfrm flipV="1">
              <a:off x="1810" y="1594"/>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4" name="Line 165"/>
            <p:cNvSpPr>
              <a:spLocks noChangeShapeType="1"/>
            </p:cNvSpPr>
            <p:nvPr/>
          </p:nvSpPr>
          <p:spPr bwMode="auto">
            <a:xfrm flipV="1">
              <a:off x="1807" y="1725"/>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5" name="Line 166"/>
            <p:cNvSpPr>
              <a:spLocks noChangeShapeType="1"/>
            </p:cNvSpPr>
            <p:nvPr/>
          </p:nvSpPr>
          <p:spPr bwMode="auto">
            <a:xfrm rot="5400000">
              <a:off x="2287" y="1570"/>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6" name="Line 167"/>
            <p:cNvSpPr>
              <a:spLocks noChangeShapeType="1"/>
            </p:cNvSpPr>
            <p:nvPr/>
          </p:nvSpPr>
          <p:spPr bwMode="auto">
            <a:xfrm rot="5400000">
              <a:off x="2279" y="1231"/>
              <a:ext cx="1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7" name="Line 168"/>
            <p:cNvSpPr>
              <a:spLocks noChangeShapeType="1"/>
            </p:cNvSpPr>
            <p:nvPr/>
          </p:nvSpPr>
          <p:spPr bwMode="auto">
            <a:xfrm flipV="1">
              <a:off x="2309" y="1663"/>
              <a:ext cx="24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 name="Line 169"/>
            <p:cNvSpPr>
              <a:spLocks noChangeShapeType="1"/>
            </p:cNvSpPr>
            <p:nvPr/>
          </p:nvSpPr>
          <p:spPr bwMode="auto">
            <a:xfrm rot="5400000" flipV="1">
              <a:off x="1730" y="1528"/>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 name="Line 170"/>
            <p:cNvSpPr>
              <a:spLocks noChangeShapeType="1"/>
            </p:cNvSpPr>
            <p:nvPr/>
          </p:nvSpPr>
          <p:spPr bwMode="auto">
            <a:xfrm rot="-5400000" flipH="1" flipV="1">
              <a:off x="1744" y="1267"/>
              <a:ext cx="1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0" name="Line 171"/>
            <p:cNvSpPr>
              <a:spLocks noChangeShapeType="1"/>
            </p:cNvSpPr>
            <p:nvPr/>
          </p:nvSpPr>
          <p:spPr bwMode="auto">
            <a:xfrm rot="5400000">
              <a:off x="2014" y="1105"/>
              <a:ext cx="144" cy="57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1" name="Line 172"/>
            <p:cNvSpPr>
              <a:spLocks noChangeShapeType="1"/>
            </p:cNvSpPr>
            <p:nvPr/>
          </p:nvSpPr>
          <p:spPr bwMode="auto">
            <a:xfrm rot="5400000" flipH="1">
              <a:off x="2020" y="1117"/>
              <a:ext cx="144"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2" name="Text Box 173"/>
            <p:cNvSpPr txBox="1">
              <a:spLocks noChangeArrowheads="1"/>
            </p:cNvSpPr>
            <p:nvPr/>
          </p:nvSpPr>
          <p:spPr bwMode="auto">
            <a:xfrm>
              <a:off x="2335" y="1707"/>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Q</a:t>
              </a:r>
            </a:p>
          </p:txBody>
        </p:sp>
        <p:grpSp>
          <p:nvGrpSpPr>
            <p:cNvPr id="93" name="Group 174"/>
            <p:cNvGrpSpPr>
              <a:grpSpLocks/>
            </p:cNvGrpSpPr>
            <p:nvPr/>
          </p:nvGrpSpPr>
          <p:grpSpPr bwMode="auto">
            <a:xfrm>
              <a:off x="2288" y="845"/>
              <a:ext cx="288" cy="250"/>
              <a:chOff x="3360" y="2928"/>
              <a:chExt cx="288" cy="250"/>
            </a:xfrm>
          </p:grpSpPr>
          <p:sp>
            <p:nvSpPr>
              <p:cNvPr id="112" name="Text Box 175"/>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Q</a:t>
                </a:r>
              </a:p>
            </p:txBody>
          </p:sp>
          <p:sp>
            <p:nvSpPr>
              <p:cNvPr id="113" name="Line 176"/>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sp>
          <p:nvSpPr>
            <p:cNvPr id="94" name="Line 183"/>
            <p:cNvSpPr>
              <a:spLocks noChangeShapeType="1"/>
            </p:cNvSpPr>
            <p:nvPr/>
          </p:nvSpPr>
          <p:spPr bwMode="auto">
            <a:xfrm>
              <a:off x="2399" y="1755"/>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5" name="Oval 186"/>
            <p:cNvSpPr>
              <a:spLocks noChangeArrowheads="1"/>
            </p:cNvSpPr>
            <p:nvPr/>
          </p:nvSpPr>
          <p:spPr bwMode="auto">
            <a:xfrm flipH="1">
              <a:off x="2349" y="1644"/>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96" name="Oval 187"/>
            <p:cNvSpPr>
              <a:spLocks noChangeArrowheads="1"/>
            </p:cNvSpPr>
            <p:nvPr/>
          </p:nvSpPr>
          <p:spPr bwMode="auto">
            <a:xfrm flipH="1">
              <a:off x="2353" y="1117"/>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97" name="AutoShape 188"/>
            <p:cNvSpPr>
              <a:spLocks noChangeArrowheads="1"/>
            </p:cNvSpPr>
            <p:nvPr/>
          </p:nvSpPr>
          <p:spPr bwMode="auto">
            <a:xfrm flipH="1">
              <a:off x="2018" y="978"/>
              <a:ext cx="273" cy="317"/>
            </a:xfrm>
            <a:prstGeom prst="moon">
              <a:avLst>
                <a:gd name="adj" fmla="val 87500"/>
              </a:avLst>
            </a:prstGeom>
            <a:solidFill>
              <a:srgbClr val="DDDDDD"/>
            </a:solidFill>
            <a:ln w="28575">
              <a:solidFill>
                <a:schemeClr val="tx1"/>
              </a:solidFill>
              <a:miter lim="800000"/>
              <a:headEnd/>
              <a:tailEnd/>
            </a:ln>
          </p:spPr>
          <p:txBody>
            <a:bodyPr wrap="none" lIns="90000" tIns="46800" rIns="90000" bIns="46800" anchor="ctr"/>
            <a:lstStyle/>
            <a:p>
              <a:endParaRPr lang="zh-CN" altLang="en-US"/>
            </a:p>
          </p:txBody>
        </p:sp>
        <p:sp>
          <p:nvSpPr>
            <p:cNvPr id="98" name="Oval 189"/>
            <p:cNvSpPr>
              <a:spLocks noChangeArrowheads="1"/>
            </p:cNvSpPr>
            <p:nvPr/>
          </p:nvSpPr>
          <p:spPr bwMode="auto">
            <a:xfrm>
              <a:off x="1973" y="1163"/>
              <a:ext cx="72" cy="74"/>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p>
          </p:txBody>
        </p:sp>
        <p:sp>
          <p:nvSpPr>
            <p:cNvPr id="99" name="Oval 190"/>
            <p:cNvSpPr>
              <a:spLocks noChangeArrowheads="1"/>
            </p:cNvSpPr>
            <p:nvPr/>
          </p:nvSpPr>
          <p:spPr bwMode="auto">
            <a:xfrm>
              <a:off x="1973" y="1026"/>
              <a:ext cx="72" cy="74"/>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p>
          </p:txBody>
        </p:sp>
        <p:sp>
          <p:nvSpPr>
            <p:cNvPr id="100" name="AutoShape 191"/>
            <p:cNvSpPr>
              <a:spLocks noChangeArrowheads="1"/>
            </p:cNvSpPr>
            <p:nvPr/>
          </p:nvSpPr>
          <p:spPr bwMode="auto">
            <a:xfrm flipH="1">
              <a:off x="2018" y="1516"/>
              <a:ext cx="273" cy="317"/>
            </a:xfrm>
            <a:prstGeom prst="moon">
              <a:avLst>
                <a:gd name="adj" fmla="val 74361"/>
              </a:avLst>
            </a:prstGeom>
            <a:solidFill>
              <a:srgbClr val="DDDDDD"/>
            </a:solidFill>
            <a:ln w="28575">
              <a:solidFill>
                <a:schemeClr val="tx1"/>
              </a:solidFill>
              <a:miter lim="800000"/>
              <a:headEnd/>
              <a:tailEnd/>
            </a:ln>
          </p:spPr>
          <p:txBody>
            <a:bodyPr wrap="none" lIns="90000" tIns="46800" rIns="90000" bIns="46800" anchor="ctr"/>
            <a:lstStyle/>
            <a:p>
              <a:endParaRPr lang="zh-CN" altLang="en-US"/>
            </a:p>
          </p:txBody>
        </p:sp>
        <p:sp>
          <p:nvSpPr>
            <p:cNvPr id="101" name="Oval 192"/>
            <p:cNvSpPr>
              <a:spLocks noChangeArrowheads="1"/>
            </p:cNvSpPr>
            <p:nvPr/>
          </p:nvSpPr>
          <p:spPr bwMode="auto">
            <a:xfrm>
              <a:off x="2000" y="1701"/>
              <a:ext cx="72" cy="74"/>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p>
          </p:txBody>
        </p:sp>
        <p:sp>
          <p:nvSpPr>
            <p:cNvPr id="102" name="Oval 193"/>
            <p:cNvSpPr>
              <a:spLocks noChangeArrowheads="1"/>
            </p:cNvSpPr>
            <p:nvPr/>
          </p:nvSpPr>
          <p:spPr bwMode="auto">
            <a:xfrm>
              <a:off x="2000" y="1564"/>
              <a:ext cx="72" cy="74"/>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p>
          </p:txBody>
        </p:sp>
        <p:sp>
          <p:nvSpPr>
            <p:cNvPr id="103" name="Oval 136"/>
            <p:cNvSpPr>
              <a:spLocks noChangeArrowheads="1"/>
            </p:cNvSpPr>
            <p:nvPr/>
          </p:nvSpPr>
          <p:spPr bwMode="auto">
            <a:xfrm>
              <a:off x="1749" y="1683"/>
              <a:ext cx="65" cy="72"/>
            </a:xfrm>
            <a:prstGeom prst="ellipse">
              <a:avLst/>
            </a:prstGeom>
            <a:solidFill>
              <a:srgbClr val="DDDDDD"/>
            </a:solidFill>
            <a:ln w="12700">
              <a:solidFill>
                <a:schemeClr val="tx1"/>
              </a:solidFill>
              <a:round/>
              <a:headEnd/>
              <a:tailEnd/>
            </a:ln>
          </p:spPr>
          <p:txBody>
            <a:bodyPr wrap="none" lIns="90000" tIns="46800" rIns="90000" bIns="46800" anchor="ctr"/>
            <a:lstStyle/>
            <a:p>
              <a:endParaRPr lang="zh-CN" altLang="en-US"/>
            </a:p>
          </p:txBody>
        </p:sp>
        <p:sp>
          <p:nvSpPr>
            <p:cNvPr id="104" name="AutoShape 194"/>
            <p:cNvSpPr>
              <a:spLocks noChangeArrowheads="1"/>
            </p:cNvSpPr>
            <p:nvPr/>
          </p:nvSpPr>
          <p:spPr bwMode="auto">
            <a:xfrm>
              <a:off x="1483" y="954"/>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05" name="Oval 195"/>
            <p:cNvSpPr>
              <a:spLocks noChangeArrowheads="1"/>
            </p:cNvSpPr>
            <p:nvPr/>
          </p:nvSpPr>
          <p:spPr bwMode="auto">
            <a:xfrm>
              <a:off x="1731" y="1031"/>
              <a:ext cx="65" cy="72"/>
            </a:xfrm>
            <a:prstGeom prst="ellipse">
              <a:avLst/>
            </a:prstGeom>
            <a:solidFill>
              <a:srgbClr val="DDDDDD"/>
            </a:solidFill>
            <a:ln w="12700">
              <a:solidFill>
                <a:schemeClr val="tx1"/>
              </a:solidFill>
              <a:round/>
              <a:headEnd/>
              <a:tailEnd/>
            </a:ln>
          </p:spPr>
          <p:txBody>
            <a:bodyPr wrap="none" lIns="90000" tIns="46800" rIns="90000" bIns="46800" anchor="ctr"/>
            <a:lstStyle/>
            <a:p>
              <a:endParaRPr lang="zh-CN" altLang="en-US"/>
            </a:p>
          </p:txBody>
        </p:sp>
        <p:sp>
          <p:nvSpPr>
            <p:cNvPr id="106" name="Line 196"/>
            <p:cNvSpPr>
              <a:spLocks noChangeShapeType="1"/>
            </p:cNvSpPr>
            <p:nvPr/>
          </p:nvSpPr>
          <p:spPr bwMode="auto">
            <a:xfrm flipH="1">
              <a:off x="1338" y="1144"/>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7" name="Line 197"/>
            <p:cNvSpPr>
              <a:spLocks noChangeShapeType="1"/>
            </p:cNvSpPr>
            <p:nvPr/>
          </p:nvSpPr>
          <p:spPr bwMode="auto">
            <a:xfrm flipH="1">
              <a:off x="1338" y="1688"/>
              <a:ext cx="1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8" name="Line 198"/>
            <p:cNvSpPr>
              <a:spLocks noChangeShapeType="1"/>
            </p:cNvSpPr>
            <p:nvPr/>
          </p:nvSpPr>
          <p:spPr bwMode="auto">
            <a:xfrm>
              <a:off x="1338" y="1143"/>
              <a:ext cx="0" cy="5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9" name="Line 199"/>
            <p:cNvSpPr>
              <a:spLocks noChangeShapeType="1"/>
            </p:cNvSpPr>
            <p:nvPr/>
          </p:nvSpPr>
          <p:spPr bwMode="auto">
            <a:xfrm flipH="1">
              <a:off x="1202" y="1416"/>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0" name="Text Box 201"/>
            <p:cNvSpPr txBox="1">
              <a:spLocks noChangeArrowheads="1"/>
            </p:cNvSpPr>
            <p:nvPr/>
          </p:nvSpPr>
          <p:spPr bwMode="auto">
            <a:xfrm>
              <a:off x="848" y="1290"/>
              <a:ext cx="37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EN       </a:t>
              </a:r>
            </a:p>
          </p:txBody>
        </p:sp>
        <p:sp>
          <p:nvSpPr>
            <p:cNvPr id="111" name="Line 202"/>
            <p:cNvSpPr>
              <a:spLocks noChangeShapeType="1"/>
            </p:cNvSpPr>
            <p:nvPr/>
          </p:nvSpPr>
          <p:spPr bwMode="auto">
            <a:xfrm>
              <a:off x="865" y="1316"/>
              <a:ext cx="19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18" name="Group 270"/>
          <p:cNvGrpSpPr>
            <a:grpSpLocks/>
          </p:cNvGrpSpPr>
          <p:nvPr/>
        </p:nvGrpSpPr>
        <p:grpSpPr bwMode="auto">
          <a:xfrm>
            <a:off x="5580452" y="3130302"/>
            <a:ext cx="1465262" cy="1593850"/>
            <a:chOff x="3379" y="0"/>
            <a:chExt cx="923" cy="1004"/>
          </a:xfrm>
        </p:grpSpPr>
        <p:grpSp>
          <p:nvGrpSpPr>
            <p:cNvPr id="119" name="Group 127"/>
            <p:cNvGrpSpPr>
              <a:grpSpLocks/>
            </p:cNvGrpSpPr>
            <p:nvPr/>
          </p:nvGrpSpPr>
          <p:grpSpPr bwMode="auto">
            <a:xfrm>
              <a:off x="3379" y="0"/>
              <a:ext cx="923" cy="1004"/>
              <a:chOff x="3198" y="0"/>
              <a:chExt cx="923" cy="1004"/>
            </a:xfrm>
          </p:grpSpPr>
          <p:sp>
            <p:nvSpPr>
              <p:cNvPr id="121" name="Text Box 97"/>
              <p:cNvSpPr txBox="1">
                <a:spLocks noChangeArrowheads="1"/>
              </p:cNvSpPr>
              <p:nvPr/>
            </p:nvSpPr>
            <p:spPr bwMode="auto">
              <a:xfrm>
                <a:off x="3515" y="754"/>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EN</a:t>
                </a:r>
              </a:p>
            </p:txBody>
          </p:sp>
          <p:sp>
            <p:nvSpPr>
              <p:cNvPr id="122" name="Rectangle 98"/>
              <p:cNvSpPr>
                <a:spLocks noChangeArrowheads="1"/>
              </p:cNvSpPr>
              <p:nvPr/>
            </p:nvSpPr>
            <p:spPr bwMode="auto">
              <a:xfrm>
                <a:off x="3342" y="288"/>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3" name="Line 99"/>
              <p:cNvSpPr>
                <a:spLocks noChangeShapeType="1"/>
              </p:cNvSpPr>
              <p:nvPr/>
            </p:nvSpPr>
            <p:spPr bwMode="auto">
              <a:xfrm>
                <a:off x="3486" y="9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4" name="Line 100"/>
              <p:cNvSpPr>
                <a:spLocks noChangeShapeType="1"/>
              </p:cNvSpPr>
              <p:nvPr/>
            </p:nvSpPr>
            <p:spPr bwMode="auto">
              <a:xfrm>
                <a:off x="3870" y="9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5" name="Line 101"/>
              <p:cNvSpPr>
                <a:spLocks noChangeShapeType="1"/>
              </p:cNvSpPr>
              <p:nvPr/>
            </p:nvSpPr>
            <p:spPr bwMode="auto">
              <a:xfrm>
                <a:off x="3906" y="569"/>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6" name="Line 102"/>
              <p:cNvSpPr>
                <a:spLocks noChangeShapeType="1"/>
              </p:cNvSpPr>
              <p:nvPr/>
            </p:nvSpPr>
            <p:spPr bwMode="auto">
              <a:xfrm>
                <a:off x="3696" y="57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27" name="Group 103"/>
              <p:cNvGrpSpPr>
                <a:grpSpLocks/>
              </p:cNvGrpSpPr>
              <p:nvPr/>
            </p:nvGrpSpPr>
            <p:grpSpPr bwMode="auto">
              <a:xfrm>
                <a:off x="3198" y="48"/>
                <a:ext cx="288" cy="250"/>
                <a:chOff x="3360" y="2928"/>
                <a:chExt cx="288" cy="250"/>
              </a:xfrm>
            </p:grpSpPr>
            <p:sp>
              <p:nvSpPr>
                <p:cNvPr id="132" name="Text Box 104"/>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33" name="Line 105"/>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28" name="Text Box 106"/>
              <p:cNvSpPr txBox="1">
                <a:spLocks noChangeArrowheads="1"/>
              </p:cNvSpPr>
              <p:nvPr/>
            </p:nvSpPr>
            <p:spPr bwMode="auto">
              <a:xfrm>
                <a:off x="3833" y="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29" name="Text Box 107"/>
              <p:cNvSpPr txBox="1">
                <a:spLocks noChangeArrowheads="1"/>
              </p:cNvSpPr>
              <p:nvPr/>
            </p:nvSpPr>
            <p:spPr bwMode="auto">
              <a:xfrm>
                <a:off x="3787" y="75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p>
            </p:txBody>
          </p:sp>
          <p:sp>
            <p:nvSpPr>
              <p:cNvPr id="130" name="Line 124"/>
              <p:cNvSpPr>
                <a:spLocks noChangeShapeType="1"/>
              </p:cNvSpPr>
              <p:nvPr/>
            </p:nvSpPr>
            <p:spPr bwMode="auto">
              <a:xfrm>
                <a:off x="3470" y="57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1" name="Text Box 126"/>
              <p:cNvSpPr txBox="1">
                <a:spLocks noChangeArrowheads="1"/>
              </p:cNvSpPr>
              <p:nvPr/>
            </p:nvSpPr>
            <p:spPr bwMode="auto">
              <a:xfrm>
                <a:off x="3325" y="745"/>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R</a:t>
                </a:r>
              </a:p>
            </p:txBody>
          </p:sp>
        </p:grpSp>
        <p:sp>
          <p:nvSpPr>
            <p:cNvPr id="120" name="Oval 269"/>
            <p:cNvSpPr>
              <a:spLocks noChangeArrowheads="1"/>
            </p:cNvSpPr>
            <p:nvPr/>
          </p:nvSpPr>
          <p:spPr bwMode="auto">
            <a:xfrm>
              <a:off x="3642" y="210"/>
              <a:ext cx="69" cy="63"/>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p>
          </p:txBody>
        </p:sp>
      </p:grpSp>
      <p:sp>
        <p:nvSpPr>
          <p:cNvPr id="160" name="Text Box 8"/>
          <p:cNvSpPr txBox="1">
            <a:spLocks noChangeArrowheads="1"/>
          </p:cNvSpPr>
          <p:nvPr/>
        </p:nvSpPr>
        <p:spPr bwMode="auto">
          <a:xfrm>
            <a:off x="303601" y="5420066"/>
            <a:ext cx="1143000" cy="1017844"/>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基本</a:t>
            </a:r>
            <a:r>
              <a:rPr kumimoji="1" lang="en-US" altLang="zh-CN" sz="2000" dirty="0"/>
              <a:t>RS</a:t>
            </a:r>
            <a:r>
              <a:rPr kumimoji="1" lang="zh-CN" altLang="en-US" sz="2000" dirty="0"/>
              <a:t>锁存器逻辑图</a:t>
            </a:r>
          </a:p>
        </p:txBody>
      </p:sp>
      <p:sp>
        <p:nvSpPr>
          <p:cNvPr id="161" name="Line 356"/>
          <p:cNvSpPr>
            <a:spLocks noChangeShapeType="1"/>
          </p:cNvSpPr>
          <p:nvPr/>
        </p:nvSpPr>
        <p:spPr bwMode="auto">
          <a:xfrm flipV="1">
            <a:off x="303601" y="5103112"/>
            <a:ext cx="3614738" cy="10227"/>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nvGrpSpPr>
          <p:cNvPr id="162" name="Group 256"/>
          <p:cNvGrpSpPr>
            <a:grpSpLocks/>
          </p:cNvGrpSpPr>
          <p:nvPr/>
        </p:nvGrpSpPr>
        <p:grpSpPr bwMode="auto">
          <a:xfrm>
            <a:off x="2189551" y="5154317"/>
            <a:ext cx="1752600" cy="1765300"/>
            <a:chOff x="3107" y="2931"/>
            <a:chExt cx="1104" cy="1112"/>
          </a:xfrm>
        </p:grpSpPr>
        <p:sp>
          <p:nvSpPr>
            <p:cNvPr id="163" name="Line 185"/>
            <p:cNvSpPr>
              <a:spLocks noChangeShapeType="1"/>
            </p:cNvSpPr>
            <p:nvPr/>
          </p:nvSpPr>
          <p:spPr bwMode="auto">
            <a:xfrm flipV="1">
              <a:off x="3397" y="3153"/>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4" name="Line 186"/>
            <p:cNvSpPr>
              <a:spLocks noChangeShapeType="1"/>
            </p:cNvSpPr>
            <p:nvPr/>
          </p:nvSpPr>
          <p:spPr bwMode="auto">
            <a:xfrm rot="10800000" flipH="1">
              <a:off x="3829" y="3220"/>
              <a:ext cx="30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5" name="Line 187"/>
            <p:cNvSpPr>
              <a:spLocks noChangeShapeType="1"/>
            </p:cNvSpPr>
            <p:nvPr/>
          </p:nvSpPr>
          <p:spPr bwMode="auto">
            <a:xfrm flipV="1">
              <a:off x="3394" y="3290"/>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6" name="Line 188"/>
            <p:cNvSpPr>
              <a:spLocks noChangeShapeType="1"/>
            </p:cNvSpPr>
            <p:nvPr/>
          </p:nvSpPr>
          <p:spPr bwMode="auto">
            <a:xfrm flipV="1">
              <a:off x="3398" y="3680"/>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7" name="Line 189"/>
            <p:cNvSpPr>
              <a:spLocks noChangeShapeType="1"/>
            </p:cNvSpPr>
            <p:nvPr/>
          </p:nvSpPr>
          <p:spPr bwMode="auto">
            <a:xfrm flipV="1">
              <a:off x="3395" y="3811"/>
              <a:ext cx="1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8" name="Line 190"/>
            <p:cNvSpPr>
              <a:spLocks noChangeShapeType="1"/>
            </p:cNvSpPr>
            <p:nvPr/>
          </p:nvSpPr>
          <p:spPr bwMode="auto">
            <a:xfrm rot="5400000">
              <a:off x="3875" y="3656"/>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9" name="Line 191"/>
            <p:cNvSpPr>
              <a:spLocks noChangeShapeType="1"/>
            </p:cNvSpPr>
            <p:nvPr/>
          </p:nvSpPr>
          <p:spPr bwMode="auto">
            <a:xfrm rot="5400000">
              <a:off x="3867" y="3317"/>
              <a:ext cx="1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0" name="Line 192"/>
            <p:cNvSpPr>
              <a:spLocks noChangeShapeType="1"/>
            </p:cNvSpPr>
            <p:nvPr/>
          </p:nvSpPr>
          <p:spPr bwMode="auto">
            <a:xfrm flipV="1">
              <a:off x="3897" y="3749"/>
              <a:ext cx="24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1" name="Line 193"/>
            <p:cNvSpPr>
              <a:spLocks noChangeShapeType="1"/>
            </p:cNvSpPr>
            <p:nvPr/>
          </p:nvSpPr>
          <p:spPr bwMode="auto">
            <a:xfrm rot="5400000" flipV="1">
              <a:off x="3318" y="3614"/>
              <a:ext cx="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2" name="Line 194"/>
            <p:cNvSpPr>
              <a:spLocks noChangeShapeType="1"/>
            </p:cNvSpPr>
            <p:nvPr/>
          </p:nvSpPr>
          <p:spPr bwMode="auto">
            <a:xfrm rot="-5400000" flipH="1" flipV="1">
              <a:off x="3332" y="3353"/>
              <a:ext cx="1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3" name="Line 195"/>
            <p:cNvSpPr>
              <a:spLocks noChangeShapeType="1"/>
            </p:cNvSpPr>
            <p:nvPr/>
          </p:nvSpPr>
          <p:spPr bwMode="auto">
            <a:xfrm rot="5400000">
              <a:off x="3602" y="3191"/>
              <a:ext cx="144" cy="57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4" name="Line 196"/>
            <p:cNvSpPr>
              <a:spLocks noChangeShapeType="1"/>
            </p:cNvSpPr>
            <p:nvPr/>
          </p:nvSpPr>
          <p:spPr bwMode="auto">
            <a:xfrm rot="5400000" flipH="1">
              <a:off x="3608" y="3203"/>
              <a:ext cx="144"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5" name="Text Box 197"/>
            <p:cNvSpPr txBox="1">
              <a:spLocks noChangeArrowheads="1"/>
            </p:cNvSpPr>
            <p:nvPr/>
          </p:nvSpPr>
          <p:spPr bwMode="auto">
            <a:xfrm>
              <a:off x="3923" y="3793"/>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Q</a:t>
              </a:r>
            </a:p>
          </p:txBody>
        </p:sp>
        <p:grpSp>
          <p:nvGrpSpPr>
            <p:cNvPr id="176" name="Group 198"/>
            <p:cNvGrpSpPr>
              <a:grpSpLocks/>
            </p:cNvGrpSpPr>
            <p:nvPr/>
          </p:nvGrpSpPr>
          <p:grpSpPr bwMode="auto">
            <a:xfrm>
              <a:off x="3876" y="2931"/>
              <a:ext cx="288" cy="250"/>
              <a:chOff x="3360" y="2928"/>
              <a:chExt cx="288" cy="250"/>
            </a:xfrm>
          </p:grpSpPr>
          <p:sp>
            <p:nvSpPr>
              <p:cNvPr id="194" name="Text Box 199"/>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Q</a:t>
                </a:r>
              </a:p>
            </p:txBody>
          </p:sp>
          <p:sp>
            <p:nvSpPr>
              <p:cNvPr id="195" name="Line 200"/>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77" name="Group 201"/>
            <p:cNvGrpSpPr>
              <a:grpSpLocks/>
            </p:cNvGrpSpPr>
            <p:nvPr/>
          </p:nvGrpSpPr>
          <p:grpSpPr bwMode="auto">
            <a:xfrm>
              <a:off x="3107" y="3027"/>
              <a:ext cx="289" cy="250"/>
              <a:chOff x="3359" y="2928"/>
              <a:chExt cx="289" cy="250"/>
            </a:xfrm>
          </p:grpSpPr>
          <p:sp>
            <p:nvSpPr>
              <p:cNvPr id="192" name="Text Box 202"/>
              <p:cNvSpPr txBox="1">
                <a:spLocks noChangeArrowheads="1"/>
              </p:cNvSpPr>
              <p:nvPr/>
            </p:nvSpPr>
            <p:spPr bwMode="auto">
              <a:xfrm>
                <a:off x="3359" y="2928"/>
                <a:ext cx="2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R</a:t>
                </a:r>
              </a:p>
            </p:txBody>
          </p:sp>
          <p:sp>
            <p:nvSpPr>
              <p:cNvPr id="193" name="Line 203"/>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grpSp>
          <p:nvGrpSpPr>
            <p:cNvPr id="178" name="Group 204"/>
            <p:cNvGrpSpPr>
              <a:grpSpLocks/>
            </p:cNvGrpSpPr>
            <p:nvPr/>
          </p:nvGrpSpPr>
          <p:grpSpPr bwMode="auto">
            <a:xfrm>
              <a:off x="3108" y="3699"/>
              <a:ext cx="288" cy="250"/>
              <a:chOff x="3360" y="2928"/>
              <a:chExt cx="288" cy="250"/>
            </a:xfrm>
          </p:grpSpPr>
          <p:sp>
            <p:nvSpPr>
              <p:cNvPr id="190" name="Text Box 205"/>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S</a:t>
                </a:r>
              </a:p>
            </p:txBody>
          </p:sp>
          <p:sp>
            <p:nvSpPr>
              <p:cNvPr id="191" name="Line 206"/>
              <p:cNvSpPr>
                <a:spLocks noChangeShapeType="1"/>
              </p:cNvSpPr>
              <p:nvPr/>
            </p:nvSpPr>
            <p:spPr bwMode="auto">
              <a:xfrm>
                <a:off x="3415" y="294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lIns="90000" tIns="46800" rIns="90000" bIns="46800" anchor="ctr"/>
              <a:lstStyle/>
              <a:p>
                <a:endParaRPr lang="zh-CN" altLang="en-US"/>
              </a:p>
            </p:txBody>
          </p:sp>
        </p:grpSp>
        <p:sp>
          <p:nvSpPr>
            <p:cNvPr id="179" name="Line 207"/>
            <p:cNvSpPr>
              <a:spLocks noChangeShapeType="1"/>
            </p:cNvSpPr>
            <p:nvPr/>
          </p:nvSpPr>
          <p:spPr bwMode="auto">
            <a:xfrm>
              <a:off x="3924" y="2949"/>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0" name="Line 208"/>
            <p:cNvSpPr>
              <a:spLocks noChangeShapeType="1"/>
            </p:cNvSpPr>
            <p:nvPr/>
          </p:nvSpPr>
          <p:spPr bwMode="auto">
            <a:xfrm>
              <a:off x="3203" y="3752"/>
              <a:ext cx="1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1" name="Line 209"/>
            <p:cNvSpPr>
              <a:spLocks noChangeShapeType="1"/>
            </p:cNvSpPr>
            <p:nvPr/>
          </p:nvSpPr>
          <p:spPr bwMode="auto">
            <a:xfrm>
              <a:off x="3185" y="3072"/>
              <a:ext cx="1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2" name="Oval 210"/>
            <p:cNvSpPr>
              <a:spLocks noChangeArrowheads="1"/>
            </p:cNvSpPr>
            <p:nvPr/>
          </p:nvSpPr>
          <p:spPr bwMode="auto">
            <a:xfrm flipH="1">
              <a:off x="3937" y="3730"/>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83" name="Oval 211"/>
            <p:cNvSpPr>
              <a:spLocks noChangeArrowheads="1"/>
            </p:cNvSpPr>
            <p:nvPr/>
          </p:nvSpPr>
          <p:spPr bwMode="auto">
            <a:xfrm flipH="1">
              <a:off x="3941" y="3203"/>
              <a:ext cx="44" cy="44"/>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84" name="AutoShape 212"/>
            <p:cNvSpPr>
              <a:spLocks noChangeArrowheads="1"/>
            </p:cNvSpPr>
            <p:nvPr/>
          </p:nvSpPr>
          <p:spPr bwMode="auto">
            <a:xfrm flipH="1">
              <a:off x="3606" y="3054"/>
              <a:ext cx="273" cy="317"/>
            </a:xfrm>
            <a:prstGeom prst="moon">
              <a:avLst>
                <a:gd name="adj" fmla="val 87500"/>
              </a:avLst>
            </a:prstGeom>
            <a:solidFill>
              <a:schemeClr val="bg1"/>
            </a:solidFill>
            <a:ln w="28575">
              <a:solidFill>
                <a:schemeClr val="tx1"/>
              </a:solidFill>
              <a:miter lim="800000"/>
              <a:headEnd/>
              <a:tailEnd/>
            </a:ln>
          </p:spPr>
          <p:txBody>
            <a:bodyPr wrap="none" lIns="90000" tIns="46800" rIns="90000" bIns="46800" anchor="ctr"/>
            <a:lstStyle/>
            <a:p>
              <a:endParaRPr lang="zh-CN" altLang="en-US"/>
            </a:p>
          </p:txBody>
        </p:sp>
        <p:sp>
          <p:nvSpPr>
            <p:cNvPr id="185" name="Oval 213"/>
            <p:cNvSpPr>
              <a:spLocks noChangeArrowheads="1"/>
            </p:cNvSpPr>
            <p:nvPr/>
          </p:nvSpPr>
          <p:spPr bwMode="auto">
            <a:xfrm>
              <a:off x="3561" y="3249"/>
              <a:ext cx="72" cy="74"/>
            </a:xfrm>
            <a:prstGeom prst="ellipse">
              <a:avLst/>
            </a:prstGeom>
            <a:solidFill>
              <a:schemeClr val="bg1"/>
            </a:solidFill>
            <a:ln w="19050">
              <a:solidFill>
                <a:schemeClr val="tx1"/>
              </a:solidFill>
              <a:round/>
              <a:headEnd/>
              <a:tailEnd/>
            </a:ln>
          </p:spPr>
          <p:txBody>
            <a:bodyPr wrap="none" lIns="90000" tIns="46800" rIns="90000" bIns="46800" anchor="ctr"/>
            <a:lstStyle/>
            <a:p>
              <a:endParaRPr lang="zh-CN" altLang="en-US"/>
            </a:p>
          </p:txBody>
        </p:sp>
        <p:sp>
          <p:nvSpPr>
            <p:cNvPr id="186" name="Oval 214"/>
            <p:cNvSpPr>
              <a:spLocks noChangeArrowheads="1"/>
            </p:cNvSpPr>
            <p:nvPr/>
          </p:nvSpPr>
          <p:spPr bwMode="auto">
            <a:xfrm>
              <a:off x="3561" y="3112"/>
              <a:ext cx="72" cy="74"/>
            </a:xfrm>
            <a:prstGeom prst="ellipse">
              <a:avLst/>
            </a:prstGeom>
            <a:solidFill>
              <a:schemeClr val="bg1"/>
            </a:solidFill>
            <a:ln w="19050">
              <a:solidFill>
                <a:schemeClr val="tx1"/>
              </a:solidFill>
              <a:round/>
              <a:headEnd/>
              <a:tailEnd/>
            </a:ln>
          </p:spPr>
          <p:txBody>
            <a:bodyPr wrap="none" lIns="90000" tIns="46800" rIns="90000" bIns="46800" anchor="ctr"/>
            <a:lstStyle/>
            <a:p>
              <a:endParaRPr lang="zh-CN" altLang="en-US"/>
            </a:p>
          </p:txBody>
        </p:sp>
        <p:sp>
          <p:nvSpPr>
            <p:cNvPr id="187" name="AutoShape 215"/>
            <p:cNvSpPr>
              <a:spLocks noChangeArrowheads="1"/>
            </p:cNvSpPr>
            <p:nvPr/>
          </p:nvSpPr>
          <p:spPr bwMode="auto">
            <a:xfrm flipH="1">
              <a:off x="3606" y="3602"/>
              <a:ext cx="273" cy="317"/>
            </a:xfrm>
            <a:prstGeom prst="moon">
              <a:avLst>
                <a:gd name="adj" fmla="val 74361"/>
              </a:avLst>
            </a:prstGeom>
            <a:solidFill>
              <a:schemeClr val="bg1"/>
            </a:solidFill>
            <a:ln w="28575">
              <a:solidFill>
                <a:schemeClr val="tx1"/>
              </a:solidFill>
              <a:miter lim="800000"/>
              <a:headEnd/>
              <a:tailEnd/>
            </a:ln>
          </p:spPr>
          <p:txBody>
            <a:bodyPr wrap="none" lIns="90000" tIns="46800" rIns="90000" bIns="46800" anchor="ctr"/>
            <a:lstStyle/>
            <a:p>
              <a:endParaRPr lang="zh-CN" altLang="en-US"/>
            </a:p>
          </p:txBody>
        </p:sp>
        <p:sp>
          <p:nvSpPr>
            <p:cNvPr id="188" name="Oval 216"/>
            <p:cNvSpPr>
              <a:spLocks noChangeArrowheads="1"/>
            </p:cNvSpPr>
            <p:nvPr/>
          </p:nvSpPr>
          <p:spPr bwMode="auto">
            <a:xfrm>
              <a:off x="3588" y="3787"/>
              <a:ext cx="72" cy="74"/>
            </a:xfrm>
            <a:prstGeom prst="ellipse">
              <a:avLst/>
            </a:prstGeom>
            <a:solidFill>
              <a:schemeClr val="bg1"/>
            </a:solidFill>
            <a:ln w="19050">
              <a:solidFill>
                <a:schemeClr val="tx1"/>
              </a:solidFill>
              <a:round/>
              <a:headEnd/>
              <a:tailEnd/>
            </a:ln>
          </p:spPr>
          <p:txBody>
            <a:bodyPr wrap="none" lIns="90000" tIns="46800" rIns="90000" bIns="46800" anchor="ctr"/>
            <a:lstStyle/>
            <a:p>
              <a:endParaRPr lang="zh-CN" altLang="en-US"/>
            </a:p>
          </p:txBody>
        </p:sp>
        <p:sp>
          <p:nvSpPr>
            <p:cNvPr id="189" name="Oval 217"/>
            <p:cNvSpPr>
              <a:spLocks noChangeArrowheads="1"/>
            </p:cNvSpPr>
            <p:nvPr/>
          </p:nvSpPr>
          <p:spPr bwMode="auto">
            <a:xfrm>
              <a:off x="3588" y="3650"/>
              <a:ext cx="72" cy="74"/>
            </a:xfrm>
            <a:prstGeom prst="ellipse">
              <a:avLst/>
            </a:prstGeom>
            <a:solidFill>
              <a:schemeClr val="bg1"/>
            </a:solidFill>
            <a:ln w="19050">
              <a:solidFill>
                <a:schemeClr val="tx1"/>
              </a:solidFill>
              <a:round/>
              <a:headEnd/>
              <a:tailEnd/>
            </a:ln>
          </p:spPr>
          <p:txBody>
            <a:bodyPr wrap="none" lIns="90000" tIns="46800" rIns="90000" bIns="46800" anchor="ctr"/>
            <a:lstStyle/>
            <a:p>
              <a:endParaRPr lang="zh-CN" altLang="en-US"/>
            </a:p>
          </p:txBody>
        </p:sp>
      </p:grpSp>
    </p:spTree>
    <p:extLst>
      <p:ext uri="{BB962C8B-B14F-4D97-AF65-F5344CB8AC3E}">
        <p14:creationId xmlns:p14="http://schemas.microsoft.com/office/powerpoint/2010/main" val="328823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71700" y="503804"/>
            <a:ext cx="9000600" cy="5895393"/>
          </a:xfrm>
        </p:spPr>
        <p:txBody>
          <a:bodyPr/>
          <a:lstStyle/>
          <a:p>
            <a:r>
              <a:rPr kumimoji="1" lang="zh-CN" altLang="en-US" sz="2400" dirty="0"/>
              <a:t>锁存器的基本特性</a:t>
            </a:r>
            <a:endParaRPr kumimoji="1" lang="en-US" altLang="zh-CN" sz="2400" dirty="0"/>
          </a:p>
          <a:p>
            <a:r>
              <a:rPr kumimoji="1" lang="zh-CN" altLang="en-US" sz="2400" dirty="0"/>
              <a:t>基本</a:t>
            </a:r>
            <a:r>
              <a:rPr kumimoji="1" lang="en-US" altLang="zh-CN" sz="2400" dirty="0"/>
              <a:t>SR</a:t>
            </a:r>
            <a:r>
              <a:rPr kumimoji="1" lang="zh-CN" altLang="en-US" sz="2400" dirty="0"/>
              <a:t>锁存器（</a:t>
            </a:r>
            <a:r>
              <a:rPr kumimoji="1" lang="en-US" altLang="zh-CN" sz="2400" dirty="0"/>
              <a:t>Set-Reset</a:t>
            </a:r>
            <a:r>
              <a:rPr kumimoji="1" lang="zh-CN" altLang="en-US" sz="2400" dirty="0"/>
              <a:t>）</a:t>
            </a:r>
            <a:endParaRPr kumimoji="1" lang="en-US" altLang="zh-CN" sz="2400" dirty="0"/>
          </a:p>
          <a:p>
            <a:r>
              <a:rPr kumimoji="1" lang="zh-CN" altLang="en-US" sz="2400" dirty="0"/>
              <a:t>门控</a:t>
            </a:r>
            <a:r>
              <a:rPr kumimoji="1" lang="en-US" altLang="zh-CN" sz="2400" dirty="0"/>
              <a:t>SR</a:t>
            </a:r>
            <a:r>
              <a:rPr kumimoji="1" lang="zh-CN" altLang="en-US" sz="2400" dirty="0"/>
              <a:t>锁存器</a:t>
            </a:r>
            <a:r>
              <a:rPr kumimoji="1" lang="en-US" altLang="zh-CN" sz="2400" dirty="0"/>
              <a:t>(Gated SR Latch)</a:t>
            </a:r>
          </a:p>
          <a:p>
            <a:endParaRPr kumimoji="1" lang="zh-CN" altLang="en-US" dirty="0"/>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sp>
        <p:nvSpPr>
          <p:cNvPr id="162" name="Text Box 8"/>
          <p:cNvSpPr txBox="1">
            <a:spLocks noChangeArrowheads="1"/>
          </p:cNvSpPr>
          <p:nvPr/>
        </p:nvSpPr>
        <p:spPr bwMode="auto">
          <a:xfrm>
            <a:off x="384175" y="2207437"/>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功能表</a:t>
            </a:r>
          </a:p>
        </p:txBody>
      </p:sp>
      <p:sp>
        <p:nvSpPr>
          <p:cNvPr id="163" name="Text Box 120"/>
          <p:cNvSpPr txBox="1">
            <a:spLocks noChangeArrowheads="1"/>
          </p:cNvSpPr>
          <p:nvPr/>
        </p:nvSpPr>
        <p:spPr bwMode="auto">
          <a:xfrm>
            <a:off x="1176338" y="4799824"/>
            <a:ext cx="289560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t>EN=1</a:t>
            </a:r>
            <a:r>
              <a:rPr kumimoji="1" lang="zh-CN" altLang="en-US" sz="2000"/>
              <a:t>时输出由输入控制， </a:t>
            </a:r>
            <a:r>
              <a:rPr kumimoji="1" lang="en-US" altLang="zh-CN" sz="2000"/>
              <a:t>EN=0</a:t>
            </a:r>
            <a:r>
              <a:rPr kumimoji="1" lang="zh-CN" altLang="en-US" sz="2000"/>
              <a:t>时输出不变。</a:t>
            </a:r>
          </a:p>
        </p:txBody>
      </p:sp>
      <p:graphicFrame>
        <p:nvGraphicFramePr>
          <p:cNvPr id="164" name="Group 276"/>
          <p:cNvGraphicFramePr>
            <a:graphicFrameLocks/>
          </p:cNvGraphicFramePr>
          <p:nvPr>
            <p:extLst>
              <p:ext uri="{D42A27DB-BD31-4B8C-83A1-F6EECF244321}">
                <p14:modId xmlns:p14="http://schemas.microsoft.com/office/powerpoint/2010/main" val="560937494"/>
              </p:ext>
            </p:extLst>
          </p:nvPr>
        </p:nvGraphicFramePr>
        <p:xfrm>
          <a:off x="889000" y="2710674"/>
          <a:ext cx="3311525" cy="1894080"/>
        </p:xfrm>
        <a:graphic>
          <a:graphicData uri="http://schemas.openxmlformats.org/drawingml/2006/table">
            <a:tbl>
              <a:tblPr/>
              <a:tblGrid>
                <a:gridCol w="638175">
                  <a:extLst>
                    <a:ext uri="{9D8B030D-6E8A-4147-A177-3AD203B41FA5}">
                      <a16:colId xmlns:a16="http://schemas.microsoft.com/office/drawing/2014/main" val="20000"/>
                    </a:ext>
                  </a:extLst>
                </a:gridCol>
                <a:gridCol w="1089025">
                  <a:extLst>
                    <a:ext uri="{9D8B030D-6E8A-4147-A177-3AD203B41FA5}">
                      <a16:colId xmlns:a16="http://schemas.microsoft.com/office/drawing/2014/main" val="20001"/>
                    </a:ext>
                  </a:extLst>
                </a:gridCol>
                <a:gridCol w="1584325">
                  <a:extLst>
                    <a:ext uri="{9D8B030D-6E8A-4147-A177-3AD203B41FA5}">
                      <a16:colId xmlns:a16="http://schemas.microsoft.com/office/drawing/2014/main" val="20002"/>
                    </a:ext>
                  </a:extLst>
                </a:gridCol>
              </a:tblGrid>
              <a:tr h="355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EN</a:t>
                      </a:r>
                    </a:p>
                  </a:txBody>
                  <a:tcPr marL="90000" marR="90000" marT="46800" marB="46800"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  S       R</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28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 ×     ×</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  1       0</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  0       1</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  0       0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保持不变</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r>
                        <a:rPr kumimoji="1" lang="zh-CN" altLang="en-US" sz="2000" b="1" i="0" u="none" strike="noStrike" cap="none" normalizeH="0" baseline="0">
                          <a:ln>
                            <a:noFill/>
                          </a:ln>
                          <a:solidFill>
                            <a:schemeClr val="tx1"/>
                          </a:solidFill>
                          <a:effectLst/>
                          <a:latin typeface="Times New Roman" pitchFamily="18" charset="0"/>
                          <a:ea typeface="宋体" pitchFamily="2" charset="-122"/>
                        </a:rPr>
                        <a:t>（置</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r>
                        <a:rPr kumimoji="1" lang="zh-CN" altLang="en-US" sz="2000" b="1" i="0" u="none" strike="noStrike" cap="none" normalizeH="0" baseline="0">
                          <a:ln>
                            <a:noFill/>
                          </a:ln>
                          <a:solidFill>
                            <a:schemeClr val="tx1"/>
                          </a:solidFill>
                          <a:effectLst/>
                          <a:latin typeface="Times New Roman" pitchFamily="18" charset="0"/>
                          <a:ea typeface="宋体" pitchFamily="2"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 </a:t>
                      </a:r>
                      <a:r>
                        <a:rPr kumimoji="1" lang="zh-CN" altLang="en-US" sz="2000" b="1" i="0" u="none" strike="noStrike" cap="none" normalizeH="0" baseline="0">
                          <a:ln>
                            <a:noFill/>
                          </a:ln>
                          <a:solidFill>
                            <a:schemeClr val="tx1"/>
                          </a:solidFill>
                          <a:effectLst/>
                          <a:latin typeface="Times New Roman" pitchFamily="18" charset="0"/>
                          <a:ea typeface="宋体" pitchFamily="2" charset="-122"/>
                        </a:rPr>
                        <a:t>（置</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r>
                        <a:rPr kumimoji="1" lang="zh-CN" altLang="en-US" sz="2000" b="1" i="0" u="none" strike="noStrike" cap="none" normalizeH="0" baseline="0">
                          <a:ln>
                            <a:noFill/>
                          </a:ln>
                          <a:solidFill>
                            <a:schemeClr val="tx1"/>
                          </a:solidFill>
                          <a:effectLst/>
                          <a:latin typeface="Times New Roman" pitchFamily="18" charset="0"/>
                          <a:ea typeface="宋体" pitchFamily="2"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保持不变</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20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5" name="Text Box 6"/>
          <p:cNvSpPr txBox="1">
            <a:spLocks noChangeArrowheads="1"/>
          </p:cNvSpPr>
          <p:nvPr/>
        </p:nvSpPr>
        <p:spPr bwMode="auto">
          <a:xfrm>
            <a:off x="6313757" y="1102001"/>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符号</a:t>
            </a:r>
          </a:p>
        </p:txBody>
      </p:sp>
      <p:grpSp>
        <p:nvGrpSpPr>
          <p:cNvPr id="166" name="Group 270"/>
          <p:cNvGrpSpPr>
            <a:grpSpLocks/>
          </p:cNvGrpSpPr>
          <p:nvPr/>
        </p:nvGrpSpPr>
        <p:grpSpPr bwMode="auto">
          <a:xfrm>
            <a:off x="4587470" y="656868"/>
            <a:ext cx="1465262" cy="1593850"/>
            <a:chOff x="3379" y="0"/>
            <a:chExt cx="923" cy="1004"/>
          </a:xfrm>
        </p:grpSpPr>
        <p:grpSp>
          <p:nvGrpSpPr>
            <p:cNvPr id="167" name="Group 127"/>
            <p:cNvGrpSpPr>
              <a:grpSpLocks/>
            </p:cNvGrpSpPr>
            <p:nvPr/>
          </p:nvGrpSpPr>
          <p:grpSpPr bwMode="auto">
            <a:xfrm>
              <a:off x="3379" y="0"/>
              <a:ext cx="923" cy="1004"/>
              <a:chOff x="3198" y="0"/>
              <a:chExt cx="923" cy="1004"/>
            </a:xfrm>
          </p:grpSpPr>
          <p:sp>
            <p:nvSpPr>
              <p:cNvPr id="169" name="Text Box 97"/>
              <p:cNvSpPr txBox="1">
                <a:spLocks noChangeArrowheads="1"/>
              </p:cNvSpPr>
              <p:nvPr/>
            </p:nvSpPr>
            <p:spPr bwMode="auto">
              <a:xfrm>
                <a:off x="3515" y="754"/>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EN</a:t>
                </a:r>
              </a:p>
            </p:txBody>
          </p:sp>
          <p:sp>
            <p:nvSpPr>
              <p:cNvPr id="170" name="Rectangle 98"/>
              <p:cNvSpPr>
                <a:spLocks noChangeArrowheads="1"/>
              </p:cNvSpPr>
              <p:nvPr/>
            </p:nvSpPr>
            <p:spPr bwMode="auto">
              <a:xfrm>
                <a:off x="3342" y="288"/>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71" name="Line 99"/>
              <p:cNvSpPr>
                <a:spLocks noChangeShapeType="1"/>
              </p:cNvSpPr>
              <p:nvPr/>
            </p:nvSpPr>
            <p:spPr bwMode="auto">
              <a:xfrm>
                <a:off x="3486" y="9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2" name="Line 100"/>
              <p:cNvSpPr>
                <a:spLocks noChangeShapeType="1"/>
              </p:cNvSpPr>
              <p:nvPr/>
            </p:nvSpPr>
            <p:spPr bwMode="auto">
              <a:xfrm>
                <a:off x="3870" y="9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3" name="Line 101"/>
              <p:cNvSpPr>
                <a:spLocks noChangeShapeType="1"/>
              </p:cNvSpPr>
              <p:nvPr/>
            </p:nvSpPr>
            <p:spPr bwMode="auto">
              <a:xfrm>
                <a:off x="3906" y="569"/>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4" name="Line 102"/>
              <p:cNvSpPr>
                <a:spLocks noChangeShapeType="1"/>
              </p:cNvSpPr>
              <p:nvPr/>
            </p:nvSpPr>
            <p:spPr bwMode="auto">
              <a:xfrm>
                <a:off x="3696" y="57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75" name="Group 103"/>
              <p:cNvGrpSpPr>
                <a:grpSpLocks/>
              </p:cNvGrpSpPr>
              <p:nvPr/>
            </p:nvGrpSpPr>
            <p:grpSpPr bwMode="auto">
              <a:xfrm>
                <a:off x="3198" y="48"/>
                <a:ext cx="288" cy="250"/>
                <a:chOff x="3360" y="2928"/>
                <a:chExt cx="288" cy="250"/>
              </a:xfrm>
            </p:grpSpPr>
            <p:sp>
              <p:nvSpPr>
                <p:cNvPr id="180" name="Text Box 104"/>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81" name="Line 105"/>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76" name="Text Box 106"/>
              <p:cNvSpPr txBox="1">
                <a:spLocks noChangeArrowheads="1"/>
              </p:cNvSpPr>
              <p:nvPr/>
            </p:nvSpPr>
            <p:spPr bwMode="auto">
              <a:xfrm>
                <a:off x="3833" y="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77" name="Text Box 107"/>
              <p:cNvSpPr txBox="1">
                <a:spLocks noChangeArrowheads="1"/>
              </p:cNvSpPr>
              <p:nvPr/>
            </p:nvSpPr>
            <p:spPr bwMode="auto">
              <a:xfrm>
                <a:off x="3787" y="75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a:t>
                </a:r>
              </a:p>
            </p:txBody>
          </p:sp>
          <p:sp>
            <p:nvSpPr>
              <p:cNvPr id="178" name="Line 124"/>
              <p:cNvSpPr>
                <a:spLocks noChangeShapeType="1"/>
              </p:cNvSpPr>
              <p:nvPr/>
            </p:nvSpPr>
            <p:spPr bwMode="auto">
              <a:xfrm>
                <a:off x="3470" y="57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9" name="Text Box 126"/>
              <p:cNvSpPr txBox="1">
                <a:spLocks noChangeArrowheads="1"/>
              </p:cNvSpPr>
              <p:nvPr/>
            </p:nvSpPr>
            <p:spPr bwMode="auto">
              <a:xfrm>
                <a:off x="3325" y="745"/>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R</a:t>
                </a:r>
              </a:p>
            </p:txBody>
          </p:sp>
        </p:grpSp>
        <p:sp>
          <p:nvSpPr>
            <p:cNvPr id="168" name="Oval 269"/>
            <p:cNvSpPr>
              <a:spLocks noChangeArrowheads="1"/>
            </p:cNvSpPr>
            <p:nvPr/>
          </p:nvSpPr>
          <p:spPr bwMode="auto">
            <a:xfrm>
              <a:off x="3642" y="210"/>
              <a:ext cx="69" cy="63"/>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p>
          </p:txBody>
        </p:sp>
      </p:grpSp>
      <p:sp>
        <p:nvSpPr>
          <p:cNvPr id="182" name="Text Box 74"/>
          <p:cNvSpPr txBox="1">
            <a:spLocks noChangeArrowheads="1"/>
          </p:cNvSpPr>
          <p:nvPr/>
        </p:nvSpPr>
        <p:spPr bwMode="auto">
          <a:xfrm>
            <a:off x="370518" y="5540927"/>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状态方程</a:t>
            </a:r>
          </a:p>
        </p:txBody>
      </p:sp>
      <p:graphicFrame>
        <p:nvGraphicFramePr>
          <p:cNvPr id="183" name="Object 75"/>
          <p:cNvGraphicFramePr>
            <a:graphicFrameLocks noChangeAspect="1"/>
          </p:cNvGraphicFramePr>
          <p:nvPr>
            <p:extLst>
              <p:ext uri="{D42A27DB-BD31-4B8C-83A1-F6EECF244321}">
                <p14:modId xmlns:p14="http://schemas.microsoft.com/office/powerpoint/2010/main" val="2744598209"/>
              </p:ext>
            </p:extLst>
          </p:nvPr>
        </p:nvGraphicFramePr>
        <p:xfrm>
          <a:off x="2096131" y="5506002"/>
          <a:ext cx="1933575" cy="431800"/>
        </p:xfrm>
        <a:graphic>
          <a:graphicData uri="http://schemas.openxmlformats.org/presentationml/2006/ole">
            <mc:AlternateContent xmlns:mc="http://schemas.openxmlformats.org/markup-compatibility/2006">
              <mc:Choice xmlns:v="urn:schemas-microsoft-com:vml" Requires="v">
                <p:oleObj spid="_x0000_s185624" name="公式" r:id="rId3" imgW="1041120" imgH="228600" progId="Equation.3">
                  <p:embed/>
                </p:oleObj>
              </mc:Choice>
              <mc:Fallback>
                <p:oleObj name="公式" r:id="rId3" imgW="10411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131" y="5506002"/>
                        <a:ext cx="19335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 name="Text Box 76"/>
          <p:cNvSpPr txBox="1">
            <a:spLocks noChangeArrowheads="1"/>
          </p:cNvSpPr>
          <p:nvPr/>
        </p:nvSpPr>
        <p:spPr bwMode="auto">
          <a:xfrm>
            <a:off x="4393407" y="2196791"/>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状态转换图</a:t>
            </a:r>
          </a:p>
        </p:txBody>
      </p:sp>
      <p:grpSp>
        <p:nvGrpSpPr>
          <p:cNvPr id="186" name="Group 268"/>
          <p:cNvGrpSpPr>
            <a:grpSpLocks/>
          </p:cNvGrpSpPr>
          <p:nvPr/>
        </p:nvGrpSpPr>
        <p:grpSpPr bwMode="auto">
          <a:xfrm>
            <a:off x="4552156" y="2484128"/>
            <a:ext cx="4295774" cy="2551113"/>
            <a:chOff x="2889" y="2296"/>
            <a:chExt cx="2706" cy="1607"/>
          </a:xfrm>
        </p:grpSpPr>
        <p:grpSp>
          <p:nvGrpSpPr>
            <p:cNvPr id="187" name="Group 241"/>
            <p:cNvGrpSpPr>
              <a:grpSpLocks/>
            </p:cNvGrpSpPr>
            <p:nvPr/>
          </p:nvGrpSpPr>
          <p:grpSpPr bwMode="auto">
            <a:xfrm>
              <a:off x="3840" y="2539"/>
              <a:ext cx="871" cy="576"/>
              <a:chOff x="4176" y="1680"/>
              <a:chExt cx="871" cy="576"/>
            </a:xfrm>
          </p:grpSpPr>
          <p:sp>
            <p:nvSpPr>
              <p:cNvPr id="207" name="Arc 242"/>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08" name="Line 243"/>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88" name="Group 244"/>
            <p:cNvGrpSpPr>
              <a:grpSpLocks/>
            </p:cNvGrpSpPr>
            <p:nvPr/>
          </p:nvGrpSpPr>
          <p:grpSpPr bwMode="auto">
            <a:xfrm flipH="1" flipV="1">
              <a:off x="3696" y="2827"/>
              <a:ext cx="871" cy="576"/>
              <a:chOff x="4176" y="1680"/>
              <a:chExt cx="871" cy="576"/>
            </a:xfrm>
          </p:grpSpPr>
          <p:sp>
            <p:nvSpPr>
              <p:cNvPr id="205" name="Arc 245"/>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06" name="Line 246"/>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89" name="Group 251"/>
            <p:cNvGrpSpPr>
              <a:grpSpLocks/>
            </p:cNvGrpSpPr>
            <p:nvPr/>
          </p:nvGrpSpPr>
          <p:grpSpPr bwMode="auto">
            <a:xfrm>
              <a:off x="4704" y="2827"/>
              <a:ext cx="336" cy="345"/>
              <a:chOff x="5040" y="1968"/>
              <a:chExt cx="336" cy="345"/>
            </a:xfrm>
          </p:grpSpPr>
          <p:sp>
            <p:nvSpPr>
              <p:cNvPr id="203" name="Oval 252"/>
              <p:cNvSpPr>
                <a:spLocks noChangeArrowheads="1"/>
              </p:cNvSpPr>
              <p:nvPr/>
            </p:nvSpPr>
            <p:spPr bwMode="auto">
              <a:xfrm>
                <a:off x="5040"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04" name="Line 253"/>
              <p:cNvSpPr>
                <a:spLocks noChangeShapeType="1"/>
              </p:cNvSpPr>
              <p:nvPr/>
            </p:nvSpPr>
            <p:spPr bwMode="auto">
              <a:xfrm flipH="1" flipV="1">
                <a:off x="5069" y="2217"/>
                <a:ext cx="96" cy="9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90" name="Oval 254"/>
            <p:cNvSpPr>
              <a:spLocks noChangeArrowheads="1"/>
            </p:cNvSpPr>
            <p:nvPr/>
          </p:nvSpPr>
          <p:spPr bwMode="auto">
            <a:xfrm>
              <a:off x="4512" y="2827"/>
              <a:ext cx="288" cy="288"/>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dirty="0"/>
                <a:t>1</a:t>
              </a:r>
            </a:p>
          </p:txBody>
        </p:sp>
        <p:grpSp>
          <p:nvGrpSpPr>
            <p:cNvPr id="191" name="Group 255"/>
            <p:cNvGrpSpPr>
              <a:grpSpLocks/>
            </p:cNvGrpSpPr>
            <p:nvPr/>
          </p:nvGrpSpPr>
          <p:grpSpPr bwMode="auto">
            <a:xfrm>
              <a:off x="3360" y="2827"/>
              <a:ext cx="336" cy="336"/>
              <a:chOff x="3696" y="1968"/>
              <a:chExt cx="336" cy="336"/>
            </a:xfrm>
          </p:grpSpPr>
          <p:sp>
            <p:nvSpPr>
              <p:cNvPr id="201" name="Oval 256"/>
              <p:cNvSpPr>
                <a:spLocks noChangeArrowheads="1"/>
              </p:cNvSpPr>
              <p:nvPr/>
            </p:nvSpPr>
            <p:spPr bwMode="auto">
              <a:xfrm>
                <a:off x="3696"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02" name="Line 257"/>
              <p:cNvSpPr>
                <a:spLocks noChangeShapeType="1"/>
              </p:cNvSpPr>
              <p:nvPr/>
            </p:nvSpPr>
            <p:spPr bwMode="auto">
              <a:xfrm>
                <a:off x="3886" y="1978"/>
                <a:ext cx="98" cy="11"/>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92" name="Oval 258"/>
            <p:cNvSpPr>
              <a:spLocks noChangeArrowheads="1"/>
            </p:cNvSpPr>
            <p:nvPr/>
          </p:nvSpPr>
          <p:spPr bwMode="auto">
            <a:xfrm>
              <a:off x="3600" y="2827"/>
              <a:ext cx="288" cy="288"/>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a:t>0</a:t>
              </a:r>
            </a:p>
          </p:txBody>
        </p:sp>
        <p:sp>
          <p:nvSpPr>
            <p:cNvPr id="193" name="Text Box 260"/>
            <p:cNvSpPr txBox="1">
              <a:spLocks noChangeArrowheads="1"/>
            </p:cNvSpPr>
            <p:nvPr/>
          </p:nvSpPr>
          <p:spPr bwMode="auto">
            <a:xfrm>
              <a:off x="4332" y="2432"/>
              <a:ext cx="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a:t>EN=1</a:t>
              </a:r>
            </a:p>
          </p:txBody>
        </p:sp>
        <p:sp>
          <p:nvSpPr>
            <p:cNvPr id="194" name="Text Box 261"/>
            <p:cNvSpPr txBox="1">
              <a:spLocks noChangeArrowheads="1"/>
            </p:cNvSpPr>
            <p:nvPr/>
          </p:nvSpPr>
          <p:spPr bwMode="auto">
            <a:xfrm>
              <a:off x="4332" y="3339"/>
              <a:ext cx="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a:t>EN=1</a:t>
              </a:r>
            </a:p>
          </p:txBody>
        </p:sp>
        <p:sp>
          <p:nvSpPr>
            <p:cNvPr id="195" name="Text Box 262"/>
            <p:cNvSpPr txBox="1">
              <a:spLocks noChangeArrowheads="1"/>
            </p:cNvSpPr>
            <p:nvPr/>
          </p:nvSpPr>
          <p:spPr bwMode="auto">
            <a:xfrm>
              <a:off x="5051" y="2681"/>
              <a:ext cx="544" cy="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dirty="0"/>
                <a:t>EN=0</a:t>
              </a:r>
            </a:p>
            <a:p>
              <a:pPr algn="l"/>
              <a:r>
                <a:rPr lang="zh-CN" altLang="en-US" sz="1800" dirty="0"/>
                <a:t>或者</a:t>
              </a:r>
              <a:endParaRPr lang="en-US" altLang="zh-CN" sz="1800" dirty="0"/>
            </a:p>
            <a:p>
              <a:pPr algn="l"/>
              <a:r>
                <a:rPr lang="en-US" altLang="zh-CN" sz="1800" dirty="0"/>
                <a:t>EN=1</a:t>
              </a:r>
              <a:r>
                <a:rPr lang="zh-CN" altLang="en-US" sz="1800" dirty="0"/>
                <a:t>且</a:t>
              </a:r>
              <a:r>
                <a:rPr lang="en-US" altLang="zh-CN" sz="1800" dirty="0"/>
                <a:t>S=0</a:t>
              </a:r>
              <a:r>
                <a:rPr lang="zh-CN" altLang="en-US" sz="1800" dirty="0"/>
                <a:t>，</a:t>
              </a:r>
              <a:r>
                <a:rPr lang="en-US" altLang="zh-CN" sz="1800" dirty="0"/>
                <a:t>R=0</a:t>
              </a:r>
            </a:p>
          </p:txBody>
        </p:sp>
        <p:sp>
          <p:nvSpPr>
            <p:cNvPr id="196" name="Text Box 263"/>
            <p:cNvSpPr txBox="1">
              <a:spLocks noChangeArrowheads="1"/>
            </p:cNvSpPr>
            <p:nvPr/>
          </p:nvSpPr>
          <p:spPr bwMode="auto">
            <a:xfrm>
              <a:off x="2889" y="2797"/>
              <a:ext cx="544" cy="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dirty="0"/>
                <a:t>EN=0</a:t>
              </a:r>
            </a:p>
            <a:p>
              <a:r>
                <a:rPr lang="zh-CN" altLang="en-US" sz="1800" dirty="0"/>
                <a:t>或者</a:t>
              </a:r>
              <a:endParaRPr lang="en-US" altLang="zh-CN" sz="1800" dirty="0"/>
            </a:p>
            <a:p>
              <a:r>
                <a:rPr lang="en-US" altLang="zh-CN" sz="1800" dirty="0"/>
                <a:t>EN=1</a:t>
              </a:r>
              <a:r>
                <a:rPr lang="zh-CN" altLang="en-US" sz="1800" dirty="0"/>
                <a:t>且</a:t>
              </a:r>
              <a:r>
                <a:rPr lang="en-US" altLang="zh-CN" sz="1800" dirty="0"/>
                <a:t>S=0</a:t>
              </a:r>
              <a:r>
                <a:rPr lang="zh-CN" altLang="en-US" sz="1800" dirty="0"/>
                <a:t>，</a:t>
              </a:r>
              <a:r>
                <a:rPr lang="en-US" altLang="zh-CN" sz="1800" dirty="0"/>
                <a:t>R=0</a:t>
              </a:r>
            </a:p>
            <a:p>
              <a:pPr algn="l"/>
              <a:endParaRPr lang="en-US" altLang="zh-CN" sz="1800" dirty="0"/>
            </a:p>
          </p:txBody>
        </p:sp>
        <p:sp>
          <p:nvSpPr>
            <p:cNvPr id="197" name="Text Box 264"/>
            <p:cNvSpPr txBox="1">
              <a:spLocks noChangeArrowheads="1"/>
            </p:cNvSpPr>
            <p:nvPr/>
          </p:nvSpPr>
          <p:spPr bwMode="auto">
            <a:xfrm>
              <a:off x="3941" y="2423"/>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a:t>R=0</a:t>
              </a:r>
            </a:p>
          </p:txBody>
        </p:sp>
        <p:sp>
          <p:nvSpPr>
            <p:cNvPr id="198" name="Text Box 265"/>
            <p:cNvSpPr txBox="1">
              <a:spLocks noChangeArrowheads="1"/>
            </p:cNvSpPr>
            <p:nvPr/>
          </p:nvSpPr>
          <p:spPr bwMode="auto">
            <a:xfrm>
              <a:off x="3969" y="2296"/>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a:t>S=1</a:t>
              </a:r>
            </a:p>
          </p:txBody>
        </p:sp>
        <p:sp>
          <p:nvSpPr>
            <p:cNvPr id="199" name="Text Box 266"/>
            <p:cNvSpPr txBox="1">
              <a:spLocks noChangeArrowheads="1"/>
            </p:cNvSpPr>
            <p:nvPr/>
          </p:nvSpPr>
          <p:spPr bwMode="auto">
            <a:xfrm>
              <a:off x="3977" y="3412"/>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a:t>R=1</a:t>
              </a:r>
            </a:p>
          </p:txBody>
        </p:sp>
        <p:sp>
          <p:nvSpPr>
            <p:cNvPr id="200" name="Text Box 267"/>
            <p:cNvSpPr txBox="1">
              <a:spLocks noChangeArrowheads="1"/>
            </p:cNvSpPr>
            <p:nvPr/>
          </p:nvSpPr>
          <p:spPr bwMode="auto">
            <a:xfrm>
              <a:off x="3997" y="3267"/>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a:t>S=0</a:t>
              </a:r>
            </a:p>
          </p:txBody>
        </p:sp>
      </p:grpSp>
    </p:spTree>
    <p:extLst>
      <p:ext uri="{BB962C8B-B14F-4D97-AF65-F5344CB8AC3E}">
        <p14:creationId xmlns:p14="http://schemas.microsoft.com/office/powerpoint/2010/main" val="3047040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54105" y="458802"/>
            <a:ext cx="9000600" cy="5895393"/>
          </a:xfrm>
        </p:spPr>
        <p:txBody>
          <a:bodyPr/>
          <a:lstStyle/>
          <a:p>
            <a:r>
              <a:rPr kumimoji="1" lang="zh-CN" altLang="en-US" sz="2400" dirty="0"/>
              <a:t>锁存器的基本特性</a:t>
            </a:r>
            <a:endParaRPr kumimoji="1" lang="en-US" altLang="zh-CN" sz="2400" dirty="0"/>
          </a:p>
          <a:p>
            <a:r>
              <a:rPr kumimoji="1" lang="zh-CN" altLang="en-US" sz="2400" dirty="0"/>
              <a:t>基本</a:t>
            </a:r>
            <a:r>
              <a:rPr kumimoji="1" lang="en-US" altLang="zh-CN" sz="2400" dirty="0"/>
              <a:t>SR</a:t>
            </a:r>
            <a:r>
              <a:rPr kumimoji="1" lang="zh-CN" altLang="en-US" sz="2400" dirty="0"/>
              <a:t>锁存器（</a:t>
            </a:r>
            <a:r>
              <a:rPr kumimoji="1" lang="en-US" altLang="zh-CN" sz="2400" dirty="0"/>
              <a:t>Set-Reset</a:t>
            </a:r>
            <a:r>
              <a:rPr kumimoji="1" lang="zh-CN" altLang="en-US" sz="2400" dirty="0"/>
              <a:t>）</a:t>
            </a:r>
            <a:endParaRPr kumimoji="1" lang="en-US" altLang="zh-CN" sz="2400" dirty="0"/>
          </a:p>
          <a:p>
            <a:r>
              <a:rPr kumimoji="1" lang="zh-CN" altLang="en-US" sz="2400" dirty="0"/>
              <a:t>门控</a:t>
            </a:r>
            <a:r>
              <a:rPr kumimoji="1" lang="en-US" altLang="zh-CN" sz="2400" dirty="0"/>
              <a:t>SR</a:t>
            </a:r>
            <a:r>
              <a:rPr kumimoji="1" lang="zh-CN" altLang="en-US" sz="2400" dirty="0"/>
              <a:t>锁存器</a:t>
            </a:r>
            <a:r>
              <a:rPr kumimoji="1" lang="en-US" altLang="zh-CN" sz="2400" dirty="0"/>
              <a:t>(Gated SR Latch)</a:t>
            </a:r>
          </a:p>
          <a:p>
            <a:endParaRPr kumimoji="1" lang="zh-CN" altLang="en-US" dirty="0"/>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sp>
        <p:nvSpPr>
          <p:cNvPr id="165" name="Text Box 6"/>
          <p:cNvSpPr txBox="1">
            <a:spLocks noChangeArrowheads="1"/>
          </p:cNvSpPr>
          <p:nvPr/>
        </p:nvSpPr>
        <p:spPr bwMode="auto">
          <a:xfrm>
            <a:off x="6007444" y="1090256"/>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符号</a:t>
            </a:r>
          </a:p>
        </p:txBody>
      </p:sp>
      <p:grpSp>
        <p:nvGrpSpPr>
          <p:cNvPr id="166" name="Group 270"/>
          <p:cNvGrpSpPr>
            <a:grpSpLocks/>
          </p:cNvGrpSpPr>
          <p:nvPr/>
        </p:nvGrpSpPr>
        <p:grpSpPr bwMode="auto">
          <a:xfrm>
            <a:off x="4587470" y="656868"/>
            <a:ext cx="1465262" cy="1593850"/>
            <a:chOff x="3379" y="0"/>
            <a:chExt cx="923" cy="1004"/>
          </a:xfrm>
        </p:grpSpPr>
        <p:grpSp>
          <p:nvGrpSpPr>
            <p:cNvPr id="167" name="Group 127"/>
            <p:cNvGrpSpPr>
              <a:grpSpLocks/>
            </p:cNvGrpSpPr>
            <p:nvPr/>
          </p:nvGrpSpPr>
          <p:grpSpPr bwMode="auto">
            <a:xfrm>
              <a:off x="3379" y="0"/>
              <a:ext cx="923" cy="1004"/>
              <a:chOff x="3198" y="0"/>
              <a:chExt cx="923" cy="1004"/>
            </a:xfrm>
          </p:grpSpPr>
          <p:sp>
            <p:nvSpPr>
              <p:cNvPr id="169" name="Text Box 97"/>
              <p:cNvSpPr txBox="1">
                <a:spLocks noChangeArrowheads="1"/>
              </p:cNvSpPr>
              <p:nvPr/>
            </p:nvSpPr>
            <p:spPr bwMode="auto">
              <a:xfrm>
                <a:off x="3515" y="754"/>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EN</a:t>
                </a:r>
              </a:p>
            </p:txBody>
          </p:sp>
          <p:sp>
            <p:nvSpPr>
              <p:cNvPr id="170" name="Rectangle 98"/>
              <p:cNvSpPr>
                <a:spLocks noChangeArrowheads="1"/>
              </p:cNvSpPr>
              <p:nvPr/>
            </p:nvSpPr>
            <p:spPr bwMode="auto">
              <a:xfrm>
                <a:off x="3342" y="288"/>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71" name="Line 99"/>
              <p:cNvSpPr>
                <a:spLocks noChangeShapeType="1"/>
              </p:cNvSpPr>
              <p:nvPr/>
            </p:nvSpPr>
            <p:spPr bwMode="auto">
              <a:xfrm>
                <a:off x="3486" y="9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2" name="Line 100"/>
              <p:cNvSpPr>
                <a:spLocks noChangeShapeType="1"/>
              </p:cNvSpPr>
              <p:nvPr/>
            </p:nvSpPr>
            <p:spPr bwMode="auto">
              <a:xfrm>
                <a:off x="3870" y="9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3" name="Line 101"/>
              <p:cNvSpPr>
                <a:spLocks noChangeShapeType="1"/>
              </p:cNvSpPr>
              <p:nvPr/>
            </p:nvSpPr>
            <p:spPr bwMode="auto">
              <a:xfrm>
                <a:off x="3906" y="569"/>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4" name="Line 102"/>
              <p:cNvSpPr>
                <a:spLocks noChangeShapeType="1"/>
              </p:cNvSpPr>
              <p:nvPr/>
            </p:nvSpPr>
            <p:spPr bwMode="auto">
              <a:xfrm>
                <a:off x="3696" y="57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75" name="Group 103"/>
              <p:cNvGrpSpPr>
                <a:grpSpLocks/>
              </p:cNvGrpSpPr>
              <p:nvPr/>
            </p:nvGrpSpPr>
            <p:grpSpPr bwMode="auto">
              <a:xfrm>
                <a:off x="3198" y="48"/>
                <a:ext cx="288" cy="250"/>
                <a:chOff x="3360" y="2928"/>
                <a:chExt cx="288" cy="250"/>
              </a:xfrm>
            </p:grpSpPr>
            <p:sp>
              <p:nvSpPr>
                <p:cNvPr id="180" name="Text Box 104"/>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81" name="Line 105"/>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76" name="Text Box 106"/>
              <p:cNvSpPr txBox="1">
                <a:spLocks noChangeArrowheads="1"/>
              </p:cNvSpPr>
              <p:nvPr/>
            </p:nvSpPr>
            <p:spPr bwMode="auto">
              <a:xfrm>
                <a:off x="3833" y="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77" name="Text Box 107"/>
              <p:cNvSpPr txBox="1">
                <a:spLocks noChangeArrowheads="1"/>
              </p:cNvSpPr>
              <p:nvPr/>
            </p:nvSpPr>
            <p:spPr bwMode="auto">
              <a:xfrm>
                <a:off x="3787" y="75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p>
            </p:txBody>
          </p:sp>
          <p:sp>
            <p:nvSpPr>
              <p:cNvPr id="178" name="Line 124"/>
              <p:cNvSpPr>
                <a:spLocks noChangeShapeType="1"/>
              </p:cNvSpPr>
              <p:nvPr/>
            </p:nvSpPr>
            <p:spPr bwMode="auto">
              <a:xfrm>
                <a:off x="3470" y="57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9" name="Text Box 126"/>
              <p:cNvSpPr txBox="1">
                <a:spLocks noChangeArrowheads="1"/>
              </p:cNvSpPr>
              <p:nvPr/>
            </p:nvSpPr>
            <p:spPr bwMode="auto">
              <a:xfrm>
                <a:off x="3325" y="745"/>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R</a:t>
                </a:r>
              </a:p>
            </p:txBody>
          </p:sp>
        </p:grpSp>
        <p:sp>
          <p:nvSpPr>
            <p:cNvPr id="168" name="Oval 269"/>
            <p:cNvSpPr>
              <a:spLocks noChangeArrowheads="1"/>
            </p:cNvSpPr>
            <p:nvPr/>
          </p:nvSpPr>
          <p:spPr bwMode="auto">
            <a:xfrm>
              <a:off x="3642" y="210"/>
              <a:ext cx="69" cy="63"/>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p>
          </p:txBody>
        </p:sp>
      </p:grpSp>
      <p:sp>
        <p:nvSpPr>
          <p:cNvPr id="50" name="Text Box 5"/>
          <p:cNvSpPr txBox="1">
            <a:spLocks noChangeArrowheads="1"/>
          </p:cNvSpPr>
          <p:nvPr/>
        </p:nvSpPr>
        <p:spPr bwMode="auto">
          <a:xfrm>
            <a:off x="116704" y="1879187"/>
            <a:ext cx="2340846" cy="415925"/>
          </a:xfrm>
          <a:prstGeom prst="rect">
            <a:avLst/>
          </a:prstGeom>
          <a:noFill/>
          <a:ln w="19050">
            <a:solidFill>
              <a:srgbClr val="33CCFF"/>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门控</a:t>
            </a:r>
            <a:r>
              <a:rPr kumimoji="1" lang="en-US" altLang="zh-CN" sz="2000"/>
              <a:t>RS</a:t>
            </a:r>
            <a:r>
              <a:rPr kumimoji="1" lang="zh-CN" altLang="en-US" sz="2000"/>
              <a:t>锁存器波形</a:t>
            </a:r>
          </a:p>
        </p:txBody>
      </p:sp>
      <p:grpSp>
        <p:nvGrpSpPr>
          <p:cNvPr id="51" name="Group 9"/>
          <p:cNvGrpSpPr>
            <a:grpSpLocks/>
          </p:cNvGrpSpPr>
          <p:nvPr/>
        </p:nvGrpSpPr>
        <p:grpSpPr bwMode="auto">
          <a:xfrm>
            <a:off x="836752" y="2708952"/>
            <a:ext cx="7435306" cy="3089828"/>
            <a:chOff x="521" y="572"/>
            <a:chExt cx="4625" cy="2844"/>
          </a:xfrm>
        </p:grpSpPr>
        <p:pic>
          <p:nvPicPr>
            <p:cNvPr id="5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 y="572"/>
              <a:ext cx="4625"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 Box 8"/>
            <p:cNvSpPr txBox="1">
              <a:spLocks noChangeArrowheads="1"/>
            </p:cNvSpPr>
            <p:nvPr/>
          </p:nvSpPr>
          <p:spPr bwMode="auto">
            <a:xfrm>
              <a:off x="4422" y="2360"/>
              <a:ext cx="232" cy="2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2000">
                  <a:latin typeface="Arial" charset="0"/>
                </a:rPr>
                <a:t>0</a:t>
              </a:r>
            </a:p>
          </p:txBody>
        </p:sp>
      </p:grpSp>
      <p:grpSp>
        <p:nvGrpSpPr>
          <p:cNvPr id="54" name="Group 12"/>
          <p:cNvGrpSpPr>
            <a:grpSpLocks/>
          </p:cNvGrpSpPr>
          <p:nvPr/>
        </p:nvGrpSpPr>
        <p:grpSpPr bwMode="auto">
          <a:xfrm>
            <a:off x="2457549" y="2217380"/>
            <a:ext cx="5714692" cy="851425"/>
            <a:chOff x="2329" y="119"/>
            <a:chExt cx="2275" cy="1014"/>
          </a:xfrm>
        </p:grpSpPr>
        <p:sp>
          <p:nvSpPr>
            <p:cNvPr id="55" name="Line 10"/>
            <p:cNvSpPr>
              <a:spLocks noChangeShapeType="1"/>
            </p:cNvSpPr>
            <p:nvPr/>
          </p:nvSpPr>
          <p:spPr bwMode="auto">
            <a:xfrm flipV="1">
              <a:off x="2661" y="486"/>
              <a:ext cx="187" cy="647"/>
            </a:xfrm>
            <a:prstGeom prst="line">
              <a:avLst/>
            </a:prstGeom>
            <a:noFill/>
            <a:ln w="19050">
              <a:solidFill>
                <a:schemeClr val="hlink"/>
              </a:solidFill>
              <a:round/>
              <a:headEnd type="triangle" w="med" len="med"/>
              <a:tailEnd/>
            </a:ln>
            <a:extLst>
              <a:ext uri="{909E8E84-426E-40DD-AFC4-6F175D3DCCD1}">
                <a14:hiddenFill xmlns:a14="http://schemas.microsoft.com/office/drawing/2010/main">
                  <a:noFill/>
                </a14:hiddenFill>
              </a:ext>
            </a:extLst>
          </p:spPr>
          <p:txBody>
            <a:bodyPr wrap="square" lIns="0" tIns="0" rIns="0" bIns="0">
              <a:spAutoFit/>
            </a:bodyPr>
            <a:lstStyle/>
            <a:p>
              <a:endParaRPr lang="zh-CN" altLang="en-US"/>
            </a:p>
          </p:txBody>
        </p:sp>
        <p:sp>
          <p:nvSpPr>
            <p:cNvPr id="56" name="Text Box 11"/>
            <p:cNvSpPr txBox="1">
              <a:spLocks noChangeArrowheads="1"/>
            </p:cNvSpPr>
            <p:nvPr/>
          </p:nvSpPr>
          <p:spPr bwMode="auto">
            <a:xfrm>
              <a:off x="2329" y="119"/>
              <a:ext cx="2275" cy="367"/>
            </a:xfrm>
            <a:prstGeom prst="rect">
              <a:avLst/>
            </a:prstGeom>
            <a:noFill/>
            <a:ln w="19050"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dirty="0"/>
                <a:t>此处虽然</a:t>
              </a:r>
              <a:r>
                <a:rPr lang="en-US" altLang="zh-CN" sz="2000" dirty="0"/>
                <a:t>S</a:t>
              </a:r>
              <a:r>
                <a:rPr lang="zh-CN" altLang="en-US" sz="2000" dirty="0"/>
                <a:t>和</a:t>
              </a:r>
              <a:r>
                <a:rPr lang="en-US" altLang="zh-CN" sz="2000" dirty="0"/>
                <a:t>R</a:t>
              </a:r>
              <a:r>
                <a:rPr lang="zh-CN" altLang="en-US" sz="2000" dirty="0"/>
                <a:t>发生了变化但是</a:t>
              </a:r>
              <a:r>
                <a:rPr lang="en-US" altLang="zh-CN" sz="2000" dirty="0"/>
                <a:t>EN=0</a:t>
              </a:r>
              <a:r>
                <a:rPr lang="zh-CN" altLang="en-US" sz="2000" dirty="0"/>
                <a:t>，所以</a:t>
              </a:r>
              <a:r>
                <a:rPr lang="en-US" altLang="zh-CN" sz="2000" dirty="0"/>
                <a:t>Q</a:t>
              </a:r>
              <a:r>
                <a:rPr lang="zh-CN" altLang="en-US" sz="2000" dirty="0"/>
                <a:t>保持</a:t>
              </a:r>
            </a:p>
          </p:txBody>
        </p:sp>
      </p:grpSp>
      <p:grpSp>
        <p:nvGrpSpPr>
          <p:cNvPr id="57" name="Group 16"/>
          <p:cNvGrpSpPr>
            <a:grpSpLocks/>
          </p:cNvGrpSpPr>
          <p:nvPr/>
        </p:nvGrpSpPr>
        <p:grpSpPr bwMode="auto">
          <a:xfrm>
            <a:off x="6114645" y="4103330"/>
            <a:ext cx="2736850" cy="2346325"/>
            <a:chOff x="3787" y="2348"/>
            <a:chExt cx="1724" cy="1478"/>
          </a:xfrm>
        </p:grpSpPr>
        <p:sp>
          <p:nvSpPr>
            <p:cNvPr id="58" name="Line 14"/>
            <p:cNvSpPr>
              <a:spLocks noChangeShapeType="1"/>
            </p:cNvSpPr>
            <p:nvPr/>
          </p:nvSpPr>
          <p:spPr bwMode="auto">
            <a:xfrm>
              <a:off x="4261" y="2348"/>
              <a:ext cx="660" cy="1082"/>
            </a:xfrm>
            <a:prstGeom prst="line">
              <a:avLst/>
            </a:prstGeom>
            <a:noFill/>
            <a:ln w="19050">
              <a:solidFill>
                <a:schemeClr val="hlink"/>
              </a:solidFill>
              <a:round/>
              <a:headEnd type="triangle" w="med" len="med"/>
              <a:tailEnd/>
            </a:ln>
            <a:extLst>
              <a:ext uri="{909E8E84-426E-40DD-AFC4-6F175D3DCCD1}">
                <a14:hiddenFill xmlns:a14="http://schemas.microsoft.com/office/drawing/2010/main">
                  <a:noFill/>
                </a14:hiddenFill>
              </a:ext>
            </a:extLst>
          </p:spPr>
          <p:txBody>
            <a:bodyPr wrap="square" lIns="0" tIns="0" rIns="0" bIns="0">
              <a:spAutoFit/>
            </a:bodyPr>
            <a:lstStyle/>
            <a:p>
              <a:endParaRPr lang="zh-CN" altLang="en-US"/>
            </a:p>
          </p:txBody>
        </p:sp>
        <p:sp>
          <p:nvSpPr>
            <p:cNvPr id="59" name="Text Box 15"/>
            <p:cNvSpPr txBox="1">
              <a:spLocks noChangeArrowheads="1"/>
            </p:cNvSpPr>
            <p:nvPr/>
          </p:nvSpPr>
          <p:spPr bwMode="auto">
            <a:xfrm>
              <a:off x="3787" y="3430"/>
              <a:ext cx="1724" cy="396"/>
            </a:xfrm>
            <a:prstGeom prst="rect">
              <a:avLst/>
            </a:prstGeom>
            <a:noFill/>
            <a:ln w="19050"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en-US" altLang="zh-CN" sz="2000"/>
                <a:t>EN=1</a:t>
              </a:r>
              <a:r>
                <a:rPr lang="zh-CN" altLang="en-US" sz="2000"/>
                <a:t>期间，</a:t>
              </a:r>
              <a:r>
                <a:rPr lang="en-US" altLang="zh-CN" sz="2000"/>
                <a:t>S</a:t>
              </a:r>
              <a:r>
                <a:rPr lang="zh-CN" altLang="en-US" sz="2000"/>
                <a:t>和</a:t>
              </a:r>
              <a:r>
                <a:rPr lang="en-US" altLang="zh-CN" sz="2000"/>
                <a:t>R</a:t>
              </a:r>
              <a:r>
                <a:rPr lang="zh-CN" altLang="en-US" sz="2000"/>
                <a:t>发生变化后，</a:t>
              </a:r>
              <a:r>
                <a:rPr lang="en-US" altLang="zh-CN" sz="2000"/>
                <a:t>Q</a:t>
              </a:r>
              <a:r>
                <a:rPr lang="zh-CN" altLang="en-US" sz="2000"/>
                <a:t>立即跟随</a:t>
              </a:r>
            </a:p>
          </p:txBody>
        </p:sp>
      </p:grpSp>
      <p:cxnSp>
        <p:nvCxnSpPr>
          <p:cNvPr id="3" name="直接连接符 2"/>
          <p:cNvCxnSpPr/>
          <p:nvPr/>
        </p:nvCxnSpPr>
        <p:spPr bwMode="auto">
          <a:xfrm>
            <a:off x="2410049" y="2708952"/>
            <a:ext cx="0" cy="3112053"/>
          </a:xfrm>
          <a:prstGeom prst="line">
            <a:avLst/>
          </a:prstGeom>
          <a:solidFill>
            <a:srgbClr val="000000"/>
          </a:solidFill>
          <a:ln w="25400" cap="flat" cmpd="sng" algn="ctr">
            <a:solidFill>
              <a:srgbClr val="FF0000"/>
            </a:solidFill>
            <a:prstDash val="sysDot"/>
            <a:round/>
            <a:headEnd type="none" w="med" len="med"/>
            <a:tailEnd type="none" w="med" len="med"/>
          </a:ln>
          <a:effectLst/>
        </p:spPr>
      </p:cxnSp>
      <p:cxnSp>
        <p:nvCxnSpPr>
          <p:cNvPr id="33" name="直接连接符 32"/>
          <p:cNvCxnSpPr/>
          <p:nvPr/>
        </p:nvCxnSpPr>
        <p:spPr bwMode="auto">
          <a:xfrm>
            <a:off x="4301982" y="2686727"/>
            <a:ext cx="0" cy="3112053"/>
          </a:xfrm>
          <a:prstGeom prst="line">
            <a:avLst/>
          </a:prstGeom>
          <a:solidFill>
            <a:srgbClr val="000000"/>
          </a:solidFill>
          <a:ln w="25400" cap="flat" cmpd="sng" algn="ctr">
            <a:solidFill>
              <a:srgbClr val="FF0000"/>
            </a:solidFill>
            <a:prstDash val="sysDot"/>
            <a:round/>
            <a:headEnd type="none" w="med" len="med"/>
            <a:tailEnd type="none" w="med" len="med"/>
          </a:ln>
          <a:effectLst/>
        </p:spPr>
      </p:cxnSp>
      <p:cxnSp>
        <p:nvCxnSpPr>
          <p:cNvPr id="34" name="直接连接符 33"/>
          <p:cNvCxnSpPr/>
          <p:nvPr/>
        </p:nvCxnSpPr>
        <p:spPr bwMode="auto">
          <a:xfrm>
            <a:off x="7294616" y="2686726"/>
            <a:ext cx="0" cy="3112053"/>
          </a:xfrm>
          <a:prstGeom prst="line">
            <a:avLst/>
          </a:prstGeom>
          <a:solidFill>
            <a:srgbClr val="000000"/>
          </a:solidFill>
          <a:ln w="25400" cap="flat" cmpd="sng" algn="ctr">
            <a:solidFill>
              <a:srgbClr val="FF0000"/>
            </a:solidFill>
            <a:prstDash val="sysDot"/>
            <a:round/>
            <a:headEnd type="none" w="med" len="med"/>
            <a:tailEnd type="none" w="med" len="med"/>
          </a:ln>
          <a:effectLst/>
        </p:spPr>
      </p:cxnSp>
      <p:cxnSp>
        <p:nvCxnSpPr>
          <p:cNvPr id="35" name="直接连接符 34"/>
          <p:cNvCxnSpPr/>
          <p:nvPr/>
        </p:nvCxnSpPr>
        <p:spPr bwMode="auto">
          <a:xfrm>
            <a:off x="2073085" y="2709714"/>
            <a:ext cx="0" cy="3112053"/>
          </a:xfrm>
          <a:prstGeom prst="line">
            <a:avLst/>
          </a:prstGeom>
          <a:solidFill>
            <a:srgbClr val="000000"/>
          </a:solidFill>
          <a:ln w="25400" cap="flat" cmpd="sng" algn="ctr">
            <a:solidFill>
              <a:srgbClr val="FF0000"/>
            </a:solidFill>
            <a:prstDash val="sysDot"/>
            <a:round/>
            <a:headEnd type="none" w="med" len="med"/>
            <a:tailEnd type="none" w="med" len="med"/>
          </a:ln>
          <a:effectLst/>
        </p:spPr>
      </p:cxnSp>
      <p:cxnSp>
        <p:nvCxnSpPr>
          <p:cNvPr id="36" name="直接连接符 35"/>
          <p:cNvCxnSpPr/>
          <p:nvPr/>
        </p:nvCxnSpPr>
        <p:spPr bwMode="auto">
          <a:xfrm>
            <a:off x="3906333" y="2720826"/>
            <a:ext cx="0" cy="3112053"/>
          </a:xfrm>
          <a:prstGeom prst="line">
            <a:avLst/>
          </a:prstGeom>
          <a:solidFill>
            <a:srgbClr val="000000"/>
          </a:solidFill>
          <a:ln w="25400" cap="flat" cmpd="sng" algn="ctr">
            <a:solidFill>
              <a:srgbClr val="FF0000"/>
            </a:solidFill>
            <a:prstDash val="sysDot"/>
            <a:round/>
            <a:headEnd type="none" w="med" len="med"/>
            <a:tailEnd type="none" w="med" len="med"/>
          </a:ln>
          <a:effectLst/>
        </p:spPr>
      </p:cxnSp>
      <p:cxnSp>
        <p:nvCxnSpPr>
          <p:cNvPr id="37" name="直接连接符 36"/>
          <p:cNvCxnSpPr/>
          <p:nvPr/>
        </p:nvCxnSpPr>
        <p:spPr bwMode="auto">
          <a:xfrm>
            <a:off x="5712607" y="2686725"/>
            <a:ext cx="0" cy="3112053"/>
          </a:xfrm>
          <a:prstGeom prst="line">
            <a:avLst/>
          </a:prstGeom>
          <a:solidFill>
            <a:srgbClr val="000000"/>
          </a:solidFill>
          <a:ln w="25400" cap="flat" cmpd="sng" algn="ctr">
            <a:solidFill>
              <a:srgbClr val="FF0000"/>
            </a:solidFill>
            <a:prstDash val="sysDot"/>
            <a:round/>
            <a:headEnd type="none" w="med" len="med"/>
            <a:tailEnd type="none" w="med" len="med"/>
          </a:ln>
          <a:effectLst/>
        </p:spPr>
      </p:cxnSp>
      <p:sp>
        <p:nvSpPr>
          <p:cNvPr id="39" name="Text Box 76"/>
          <p:cNvSpPr txBox="1">
            <a:spLocks noChangeArrowheads="1"/>
          </p:cNvSpPr>
          <p:nvPr/>
        </p:nvSpPr>
        <p:spPr bwMode="auto">
          <a:xfrm>
            <a:off x="5979707" y="1678041"/>
            <a:ext cx="1524000" cy="402291"/>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高电平有效</a:t>
            </a:r>
          </a:p>
        </p:txBody>
      </p:sp>
      <p:cxnSp>
        <p:nvCxnSpPr>
          <p:cNvPr id="40" name="直接连接符 39"/>
          <p:cNvCxnSpPr/>
          <p:nvPr/>
        </p:nvCxnSpPr>
        <p:spPr bwMode="auto">
          <a:xfrm>
            <a:off x="5690906" y="4049128"/>
            <a:ext cx="2481335"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41" name="直接连接符 40"/>
          <p:cNvCxnSpPr/>
          <p:nvPr/>
        </p:nvCxnSpPr>
        <p:spPr bwMode="auto">
          <a:xfrm>
            <a:off x="6462126" y="2686724"/>
            <a:ext cx="0" cy="3112053"/>
          </a:xfrm>
          <a:prstGeom prst="line">
            <a:avLst/>
          </a:prstGeom>
          <a:solidFill>
            <a:srgbClr val="000000"/>
          </a:solidFill>
          <a:ln w="25400" cap="flat" cmpd="sng" algn="ctr">
            <a:solidFill>
              <a:srgbClr val="FF0000"/>
            </a:solidFill>
            <a:prstDash val="sysDot"/>
            <a:round/>
            <a:headEnd type="none" w="med" len="med"/>
            <a:tailEnd type="none" w="med" len="med"/>
          </a:ln>
          <a:effectLst/>
        </p:spPr>
      </p:cxnSp>
      <p:cxnSp>
        <p:nvCxnSpPr>
          <p:cNvPr id="42" name="直接连接符 41"/>
          <p:cNvCxnSpPr/>
          <p:nvPr/>
        </p:nvCxnSpPr>
        <p:spPr bwMode="auto">
          <a:xfrm>
            <a:off x="2082252" y="4067705"/>
            <a:ext cx="293929"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45" name="直接连接符 44"/>
          <p:cNvCxnSpPr/>
          <p:nvPr/>
        </p:nvCxnSpPr>
        <p:spPr bwMode="auto">
          <a:xfrm>
            <a:off x="3907697" y="4049128"/>
            <a:ext cx="355654"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40004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31784" y="593811"/>
            <a:ext cx="6435430" cy="990066"/>
          </a:xfrm>
        </p:spPr>
        <p:txBody>
          <a:bodyPr/>
          <a:lstStyle/>
          <a:p>
            <a:r>
              <a:rPr lang="zh-CN" altLang="en-US" sz="6000" dirty="0"/>
              <a:t>第四章  时序逻辑</a:t>
            </a:r>
          </a:p>
        </p:txBody>
      </p:sp>
      <p:sp>
        <p:nvSpPr>
          <p:cNvPr id="6" name="内容占位符 4"/>
          <p:cNvSpPr txBox="1">
            <a:spLocks/>
          </p:cNvSpPr>
          <p:nvPr/>
        </p:nvSpPr>
        <p:spPr bwMode="auto">
          <a:xfrm>
            <a:off x="2456859" y="1718886"/>
            <a:ext cx="4050270" cy="279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r>
              <a:rPr lang="zh-CN" altLang="en-US" dirty="0"/>
              <a:t>第一节  锁存器</a:t>
            </a:r>
          </a:p>
          <a:p>
            <a:r>
              <a:rPr lang="zh-CN" altLang="en-US" dirty="0"/>
              <a:t>第二节  触发器</a:t>
            </a:r>
          </a:p>
          <a:p>
            <a:r>
              <a:rPr lang="zh-CN" altLang="en-US" dirty="0"/>
              <a:t>第三节  寄存器和移位寄存器</a:t>
            </a:r>
          </a:p>
          <a:p>
            <a:r>
              <a:rPr lang="zh-CN" altLang="en-US" dirty="0"/>
              <a:t>第四节  计数器</a:t>
            </a:r>
          </a:p>
          <a:p>
            <a:r>
              <a:rPr lang="zh-CN" altLang="en-US" dirty="0"/>
              <a:t>第五节  定时脉冲产生器</a:t>
            </a:r>
          </a:p>
          <a:p>
            <a:r>
              <a:rPr lang="zh-CN" altLang="en-US" dirty="0"/>
              <a:t>第六节  同步时序逻辑分析</a:t>
            </a:r>
          </a:p>
          <a:p>
            <a:r>
              <a:rPr lang="zh-CN" altLang="en-US" dirty="0"/>
              <a:t>第七节  同步时序逻辑设计</a:t>
            </a:r>
            <a:endParaRPr lang="en-US" altLang="zh-CN" dirty="0"/>
          </a:p>
        </p:txBody>
      </p:sp>
    </p:spTree>
    <p:extLst>
      <p:ext uri="{BB962C8B-B14F-4D97-AF65-F5344CB8AC3E}">
        <p14:creationId xmlns:p14="http://schemas.microsoft.com/office/powerpoint/2010/main" val="3627373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54105" y="458802"/>
            <a:ext cx="9000600" cy="5895393"/>
          </a:xfrm>
        </p:spPr>
        <p:txBody>
          <a:bodyPr/>
          <a:lstStyle/>
          <a:p>
            <a:r>
              <a:rPr kumimoji="1" lang="zh-CN" altLang="en-US" sz="2400" dirty="0"/>
              <a:t>锁存器的基本特性</a:t>
            </a:r>
            <a:endParaRPr kumimoji="1" lang="en-US" altLang="zh-CN" sz="2400" dirty="0"/>
          </a:p>
          <a:p>
            <a:r>
              <a:rPr kumimoji="1" lang="zh-CN" altLang="en-US" sz="2400" dirty="0"/>
              <a:t>基本</a:t>
            </a:r>
            <a:r>
              <a:rPr kumimoji="1" lang="en-US" altLang="zh-CN" sz="2400" dirty="0"/>
              <a:t>SR</a:t>
            </a:r>
            <a:r>
              <a:rPr kumimoji="1" lang="zh-CN" altLang="en-US" sz="2400" dirty="0"/>
              <a:t>锁存器（</a:t>
            </a:r>
            <a:r>
              <a:rPr kumimoji="1" lang="en-US" altLang="zh-CN" sz="2400" dirty="0"/>
              <a:t>Set-Reset</a:t>
            </a:r>
            <a:r>
              <a:rPr kumimoji="1" lang="zh-CN" altLang="en-US" sz="2400" dirty="0"/>
              <a:t>）</a:t>
            </a:r>
            <a:endParaRPr kumimoji="1" lang="en-US" altLang="zh-CN" sz="2400" dirty="0"/>
          </a:p>
          <a:p>
            <a:r>
              <a:rPr kumimoji="1" lang="zh-CN" altLang="en-US" sz="2400" dirty="0"/>
              <a:t>门控</a:t>
            </a:r>
            <a:r>
              <a:rPr kumimoji="1" lang="en-US" altLang="zh-CN" sz="2400" dirty="0"/>
              <a:t>SR</a:t>
            </a:r>
            <a:r>
              <a:rPr kumimoji="1" lang="zh-CN" altLang="en-US" sz="2400" dirty="0"/>
              <a:t>锁存器</a:t>
            </a:r>
            <a:r>
              <a:rPr kumimoji="1" lang="en-US" altLang="zh-CN" sz="2400" dirty="0"/>
              <a:t>(Gated SR Latch)</a:t>
            </a:r>
          </a:p>
          <a:p>
            <a:r>
              <a:rPr kumimoji="1" lang="zh-CN" altLang="en-US" sz="2400" dirty="0"/>
              <a:t>门控</a:t>
            </a:r>
            <a:r>
              <a:rPr kumimoji="1" lang="en-US" altLang="zh-CN" sz="2400" dirty="0"/>
              <a:t>D</a:t>
            </a:r>
            <a:r>
              <a:rPr kumimoji="1" lang="zh-CN" altLang="en-US" sz="2400" dirty="0"/>
              <a:t>锁存器</a:t>
            </a:r>
            <a:r>
              <a:rPr kumimoji="1" lang="en-US" altLang="zh-CN" sz="2400" dirty="0"/>
              <a:t>(Gated D Latch)</a:t>
            </a:r>
            <a:endParaRPr kumimoji="1" lang="zh-CN" altLang="en-US" sz="2400" dirty="0"/>
          </a:p>
          <a:p>
            <a:endParaRPr kumimoji="1" lang="en-US" altLang="zh-CN" dirty="0"/>
          </a:p>
          <a:p>
            <a:endParaRPr kumimoji="1" lang="zh-CN" altLang="en-US" dirty="0"/>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sp>
        <p:nvSpPr>
          <p:cNvPr id="31" name="Text Box 7"/>
          <p:cNvSpPr txBox="1">
            <a:spLocks noChangeArrowheads="1"/>
          </p:cNvSpPr>
          <p:nvPr/>
        </p:nvSpPr>
        <p:spPr bwMode="auto">
          <a:xfrm>
            <a:off x="395288" y="2534475"/>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逻辑图</a:t>
            </a:r>
          </a:p>
        </p:txBody>
      </p:sp>
      <p:grpSp>
        <p:nvGrpSpPr>
          <p:cNvPr id="32" name="Group 112"/>
          <p:cNvGrpSpPr>
            <a:grpSpLocks/>
          </p:cNvGrpSpPr>
          <p:nvPr/>
        </p:nvGrpSpPr>
        <p:grpSpPr bwMode="auto">
          <a:xfrm>
            <a:off x="216447" y="3048247"/>
            <a:ext cx="2286000" cy="3292475"/>
            <a:chOff x="1200" y="1152"/>
            <a:chExt cx="1440" cy="2074"/>
          </a:xfrm>
        </p:grpSpPr>
        <p:sp>
          <p:nvSpPr>
            <p:cNvPr id="33" name="AutoShape 28"/>
            <p:cNvSpPr>
              <a:spLocks noChangeArrowheads="1"/>
            </p:cNvSpPr>
            <p:nvPr/>
          </p:nvSpPr>
          <p:spPr bwMode="auto">
            <a:xfrm rot="-5400000">
              <a:off x="1532" y="1540"/>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4" name="Line 29"/>
            <p:cNvSpPr>
              <a:spLocks noChangeShapeType="1"/>
            </p:cNvSpPr>
            <p:nvPr/>
          </p:nvSpPr>
          <p:spPr bwMode="auto">
            <a:xfrm rot="16200000" flipV="1">
              <a:off x="1463" y="1925"/>
              <a:ext cx="25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 name="Line 30"/>
            <p:cNvSpPr>
              <a:spLocks noChangeShapeType="1"/>
            </p:cNvSpPr>
            <p:nvPr/>
          </p:nvSpPr>
          <p:spPr bwMode="auto">
            <a:xfrm rot="16200000" flipV="1">
              <a:off x="1522" y="1331"/>
              <a:ext cx="252"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6" name="Oval 31"/>
            <p:cNvSpPr>
              <a:spLocks noChangeArrowheads="1"/>
            </p:cNvSpPr>
            <p:nvPr/>
          </p:nvSpPr>
          <p:spPr bwMode="auto">
            <a:xfrm rot="-5400000">
              <a:off x="1631" y="1469"/>
              <a:ext cx="41" cy="6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7" name="Line 32"/>
            <p:cNvSpPr>
              <a:spLocks noChangeShapeType="1"/>
            </p:cNvSpPr>
            <p:nvPr/>
          </p:nvSpPr>
          <p:spPr bwMode="auto">
            <a:xfrm rot="16200000" flipV="1">
              <a:off x="1623" y="1864"/>
              <a:ext cx="18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 name="AutoShape 33"/>
            <p:cNvSpPr>
              <a:spLocks noChangeArrowheads="1"/>
            </p:cNvSpPr>
            <p:nvPr/>
          </p:nvSpPr>
          <p:spPr bwMode="auto">
            <a:xfrm rot="-5400000">
              <a:off x="2062" y="1523"/>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9" name="Line 34"/>
            <p:cNvSpPr>
              <a:spLocks noChangeShapeType="1"/>
            </p:cNvSpPr>
            <p:nvPr/>
          </p:nvSpPr>
          <p:spPr bwMode="auto">
            <a:xfrm rot="16200000" flipV="1">
              <a:off x="2007" y="1860"/>
              <a:ext cx="18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 name="Oval 35"/>
            <p:cNvSpPr>
              <a:spLocks noChangeArrowheads="1"/>
            </p:cNvSpPr>
            <p:nvPr/>
          </p:nvSpPr>
          <p:spPr bwMode="auto">
            <a:xfrm rot="-5400000">
              <a:off x="2152" y="1468"/>
              <a:ext cx="41" cy="6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1" name="Line 36"/>
            <p:cNvSpPr>
              <a:spLocks noChangeShapeType="1"/>
            </p:cNvSpPr>
            <p:nvPr/>
          </p:nvSpPr>
          <p:spPr bwMode="auto">
            <a:xfrm rot="16200000" flipV="1">
              <a:off x="2104" y="1903"/>
              <a:ext cx="267"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 name="Line 37"/>
            <p:cNvSpPr>
              <a:spLocks noChangeShapeType="1"/>
            </p:cNvSpPr>
            <p:nvPr/>
          </p:nvSpPr>
          <p:spPr bwMode="auto">
            <a:xfrm>
              <a:off x="1986" y="1392"/>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 name="Line 38"/>
            <p:cNvSpPr>
              <a:spLocks noChangeShapeType="1"/>
            </p:cNvSpPr>
            <p:nvPr/>
          </p:nvSpPr>
          <p:spPr bwMode="auto">
            <a:xfrm>
              <a:off x="1653" y="140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 name="Line 39"/>
            <p:cNvSpPr>
              <a:spLocks noChangeShapeType="1"/>
            </p:cNvSpPr>
            <p:nvPr/>
          </p:nvSpPr>
          <p:spPr bwMode="auto">
            <a:xfrm rot="16200000" flipV="1">
              <a:off x="2054" y="1353"/>
              <a:ext cx="245"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5" name="Line 40"/>
            <p:cNvSpPr>
              <a:spLocks noChangeShapeType="1"/>
            </p:cNvSpPr>
            <p:nvPr/>
          </p:nvSpPr>
          <p:spPr bwMode="auto">
            <a:xfrm flipV="1">
              <a:off x="1968" y="1949"/>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6" name="Line 41"/>
            <p:cNvSpPr>
              <a:spLocks noChangeShapeType="1"/>
            </p:cNvSpPr>
            <p:nvPr/>
          </p:nvSpPr>
          <p:spPr bwMode="auto">
            <a:xfrm flipV="1">
              <a:off x="1719" y="1947"/>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7" name="Line 42"/>
            <p:cNvSpPr>
              <a:spLocks noChangeShapeType="1"/>
            </p:cNvSpPr>
            <p:nvPr/>
          </p:nvSpPr>
          <p:spPr bwMode="auto">
            <a:xfrm>
              <a:off x="1824" y="1392"/>
              <a:ext cx="144"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 name="Line 43"/>
            <p:cNvSpPr>
              <a:spLocks noChangeShapeType="1"/>
            </p:cNvSpPr>
            <p:nvPr/>
          </p:nvSpPr>
          <p:spPr bwMode="auto">
            <a:xfrm flipH="1">
              <a:off x="1843" y="1392"/>
              <a:ext cx="144"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 name="Text Box 44"/>
            <p:cNvSpPr txBox="1">
              <a:spLocks noChangeArrowheads="1"/>
            </p:cNvSpPr>
            <p:nvPr/>
          </p:nvSpPr>
          <p:spPr bwMode="auto">
            <a:xfrm>
              <a:off x="2208" y="115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grpSp>
          <p:nvGrpSpPr>
            <p:cNvPr id="60" name="Group 45"/>
            <p:cNvGrpSpPr>
              <a:grpSpLocks/>
            </p:cNvGrpSpPr>
            <p:nvPr/>
          </p:nvGrpSpPr>
          <p:grpSpPr bwMode="auto">
            <a:xfrm>
              <a:off x="1344" y="1152"/>
              <a:ext cx="288" cy="250"/>
              <a:chOff x="3360" y="2928"/>
              <a:chExt cx="288" cy="250"/>
            </a:xfrm>
          </p:grpSpPr>
          <p:sp>
            <p:nvSpPr>
              <p:cNvPr id="84" name="Text Box 46"/>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85" name="Line 47"/>
              <p:cNvSpPr>
                <a:spLocks noChangeShapeType="1"/>
              </p:cNvSpPr>
              <p:nvPr/>
            </p:nvSpPr>
            <p:spPr bwMode="auto">
              <a:xfrm>
                <a:off x="3384" y="2951"/>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61" name="Group 48"/>
            <p:cNvGrpSpPr>
              <a:grpSpLocks/>
            </p:cNvGrpSpPr>
            <p:nvPr/>
          </p:nvGrpSpPr>
          <p:grpSpPr bwMode="auto">
            <a:xfrm>
              <a:off x="1200" y="1824"/>
              <a:ext cx="288" cy="250"/>
              <a:chOff x="3360" y="2928"/>
              <a:chExt cx="288" cy="250"/>
            </a:xfrm>
          </p:grpSpPr>
          <p:sp>
            <p:nvSpPr>
              <p:cNvPr id="82" name="Text Box 49"/>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R</a:t>
                </a:r>
              </a:p>
            </p:txBody>
          </p:sp>
          <p:sp>
            <p:nvSpPr>
              <p:cNvPr id="83" name="Line 50"/>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62" name="Group 51"/>
            <p:cNvGrpSpPr>
              <a:grpSpLocks/>
            </p:cNvGrpSpPr>
            <p:nvPr/>
          </p:nvGrpSpPr>
          <p:grpSpPr bwMode="auto">
            <a:xfrm>
              <a:off x="2352" y="1776"/>
              <a:ext cx="288" cy="250"/>
              <a:chOff x="3360" y="2928"/>
              <a:chExt cx="288" cy="250"/>
            </a:xfrm>
          </p:grpSpPr>
          <p:sp>
            <p:nvSpPr>
              <p:cNvPr id="80" name="Text Box 52"/>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p>
            </p:txBody>
          </p:sp>
          <p:sp>
            <p:nvSpPr>
              <p:cNvPr id="81" name="Line 53"/>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63" name="AutoShape 89"/>
            <p:cNvSpPr>
              <a:spLocks noChangeArrowheads="1"/>
            </p:cNvSpPr>
            <p:nvPr/>
          </p:nvSpPr>
          <p:spPr bwMode="auto">
            <a:xfrm rot="-5400000">
              <a:off x="1460" y="2120"/>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4" name="Line 90"/>
            <p:cNvSpPr>
              <a:spLocks noChangeShapeType="1"/>
            </p:cNvSpPr>
            <p:nvPr/>
          </p:nvSpPr>
          <p:spPr bwMode="auto">
            <a:xfrm rot="16200000" flipV="1">
              <a:off x="1383" y="2509"/>
              <a:ext cx="270"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5" name="Oval 91"/>
            <p:cNvSpPr>
              <a:spLocks noChangeArrowheads="1"/>
            </p:cNvSpPr>
            <p:nvPr/>
          </p:nvSpPr>
          <p:spPr bwMode="auto">
            <a:xfrm rot="-5400000">
              <a:off x="1559" y="2049"/>
              <a:ext cx="41" cy="6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6" name="Line 92"/>
            <p:cNvSpPr>
              <a:spLocks noChangeShapeType="1"/>
            </p:cNvSpPr>
            <p:nvPr/>
          </p:nvSpPr>
          <p:spPr bwMode="auto">
            <a:xfrm rot="16200000" flipV="1">
              <a:off x="1560" y="2472"/>
              <a:ext cx="18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7" name="AutoShape 93"/>
            <p:cNvSpPr>
              <a:spLocks noChangeArrowheads="1"/>
            </p:cNvSpPr>
            <p:nvPr/>
          </p:nvSpPr>
          <p:spPr bwMode="auto">
            <a:xfrm rot="-5400000">
              <a:off x="2117" y="2102"/>
              <a:ext cx="248" cy="24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8" name="Line 94"/>
            <p:cNvSpPr>
              <a:spLocks noChangeShapeType="1"/>
            </p:cNvSpPr>
            <p:nvPr/>
          </p:nvSpPr>
          <p:spPr bwMode="auto">
            <a:xfrm rot="16200000" flipV="1">
              <a:off x="2063" y="245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9" name="Oval 95"/>
            <p:cNvSpPr>
              <a:spLocks noChangeArrowheads="1"/>
            </p:cNvSpPr>
            <p:nvPr/>
          </p:nvSpPr>
          <p:spPr bwMode="auto">
            <a:xfrm rot="-5400000">
              <a:off x="2199" y="2037"/>
              <a:ext cx="78" cy="6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0" name="Line 96"/>
            <p:cNvSpPr>
              <a:spLocks noChangeShapeType="1"/>
            </p:cNvSpPr>
            <p:nvPr/>
          </p:nvSpPr>
          <p:spPr bwMode="auto">
            <a:xfrm rot="5400000" flipH="1" flipV="1">
              <a:off x="1976" y="2684"/>
              <a:ext cx="65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1" name="Line 99"/>
            <p:cNvSpPr>
              <a:spLocks noChangeShapeType="1"/>
            </p:cNvSpPr>
            <p:nvPr/>
          </p:nvSpPr>
          <p:spPr bwMode="auto">
            <a:xfrm>
              <a:off x="1655" y="2556"/>
              <a:ext cx="524"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2" name="Line 103"/>
            <p:cNvSpPr>
              <a:spLocks noChangeShapeType="1"/>
            </p:cNvSpPr>
            <p:nvPr/>
          </p:nvSpPr>
          <p:spPr bwMode="auto">
            <a:xfrm flipH="1">
              <a:off x="1929" y="2571"/>
              <a:ext cx="3"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 name="Line 105"/>
            <p:cNvSpPr>
              <a:spLocks noChangeShapeType="1"/>
            </p:cNvSpPr>
            <p:nvPr/>
          </p:nvSpPr>
          <p:spPr bwMode="auto">
            <a:xfrm rot="5400000" flipH="1" flipV="1">
              <a:off x="1376" y="3008"/>
              <a:ext cx="28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 name="Line 106"/>
            <p:cNvSpPr>
              <a:spLocks noChangeShapeType="1"/>
            </p:cNvSpPr>
            <p:nvPr/>
          </p:nvSpPr>
          <p:spPr bwMode="auto">
            <a:xfrm rot="16200000" flipV="1">
              <a:off x="1435" y="2583"/>
              <a:ext cx="1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5" name="AutoShape 107"/>
            <p:cNvSpPr>
              <a:spLocks noChangeArrowheads="1"/>
            </p:cNvSpPr>
            <p:nvPr/>
          </p:nvSpPr>
          <p:spPr bwMode="auto">
            <a:xfrm>
              <a:off x="1422" y="2700"/>
              <a:ext cx="192" cy="153"/>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6" name="Oval 108"/>
            <p:cNvSpPr>
              <a:spLocks noChangeArrowheads="1"/>
            </p:cNvSpPr>
            <p:nvPr/>
          </p:nvSpPr>
          <p:spPr bwMode="auto">
            <a:xfrm rot="-5400000">
              <a:off x="1492" y="2662"/>
              <a:ext cx="48" cy="4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7" name="Line 109"/>
            <p:cNvSpPr>
              <a:spLocks noChangeShapeType="1"/>
            </p:cNvSpPr>
            <p:nvPr/>
          </p:nvSpPr>
          <p:spPr bwMode="auto">
            <a:xfrm>
              <a:off x="1526" y="2997"/>
              <a:ext cx="777"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 name="Text Box 110"/>
            <p:cNvSpPr txBox="1">
              <a:spLocks noChangeArrowheads="1"/>
            </p:cNvSpPr>
            <p:nvPr/>
          </p:nvSpPr>
          <p:spPr bwMode="auto">
            <a:xfrm>
              <a:off x="1248" y="297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79" name="Text Box 111"/>
            <p:cNvSpPr txBox="1">
              <a:spLocks noChangeArrowheads="1"/>
            </p:cNvSpPr>
            <p:nvPr/>
          </p:nvSpPr>
          <p:spPr bwMode="auto">
            <a:xfrm>
              <a:off x="1728" y="273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EN</a:t>
              </a:r>
            </a:p>
          </p:txBody>
        </p:sp>
      </p:grpSp>
      <p:sp>
        <p:nvSpPr>
          <p:cNvPr id="86" name="Text Box 6"/>
          <p:cNvSpPr txBox="1">
            <a:spLocks noChangeArrowheads="1"/>
          </p:cNvSpPr>
          <p:nvPr/>
        </p:nvSpPr>
        <p:spPr bwMode="auto">
          <a:xfrm>
            <a:off x="2904240" y="553243"/>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符号</a:t>
            </a:r>
          </a:p>
        </p:txBody>
      </p:sp>
      <p:grpSp>
        <p:nvGrpSpPr>
          <p:cNvPr id="87" name="Group 190"/>
          <p:cNvGrpSpPr>
            <a:grpSpLocks/>
          </p:cNvGrpSpPr>
          <p:nvPr/>
        </p:nvGrpSpPr>
        <p:grpSpPr bwMode="auto">
          <a:xfrm>
            <a:off x="4360846" y="509339"/>
            <a:ext cx="1600200" cy="1636713"/>
            <a:chOff x="3696" y="0"/>
            <a:chExt cx="1008" cy="1031"/>
          </a:xfrm>
        </p:grpSpPr>
        <p:grpSp>
          <p:nvGrpSpPr>
            <p:cNvPr id="88" name="Group 82"/>
            <p:cNvGrpSpPr>
              <a:grpSpLocks/>
            </p:cNvGrpSpPr>
            <p:nvPr/>
          </p:nvGrpSpPr>
          <p:grpSpPr bwMode="auto">
            <a:xfrm>
              <a:off x="3696" y="0"/>
              <a:ext cx="1008" cy="1031"/>
              <a:chOff x="3264" y="1056"/>
              <a:chExt cx="1008" cy="1031"/>
            </a:xfrm>
          </p:grpSpPr>
          <p:sp>
            <p:nvSpPr>
              <p:cNvPr id="90" name="Text Box 10"/>
              <p:cNvSpPr txBox="1">
                <a:spLocks noChangeArrowheads="1"/>
              </p:cNvSpPr>
              <p:nvPr/>
            </p:nvSpPr>
            <p:spPr bwMode="auto">
              <a:xfrm>
                <a:off x="3369" y="1837"/>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EN</a:t>
                </a:r>
              </a:p>
            </p:txBody>
          </p:sp>
          <p:sp>
            <p:nvSpPr>
              <p:cNvPr id="91" name="Rectangle 11"/>
              <p:cNvSpPr>
                <a:spLocks noChangeArrowheads="1"/>
              </p:cNvSpPr>
              <p:nvPr/>
            </p:nvSpPr>
            <p:spPr bwMode="auto">
              <a:xfrm>
                <a:off x="3408" y="1344"/>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2" name="Line 12"/>
              <p:cNvSpPr>
                <a:spLocks noChangeShapeType="1"/>
              </p:cNvSpPr>
              <p:nvPr/>
            </p:nvSpPr>
            <p:spPr bwMode="auto">
              <a:xfrm>
                <a:off x="3552" y="115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3" name="Line 13"/>
              <p:cNvSpPr>
                <a:spLocks noChangeShapeType="1"/>
              </p:cNvSpPr>
              <p:nvPr/>
            </p:nvSpPr>
            <p:spPr bwMode="auto">
              <a:xfrm>
                <a:off x="3936" y="115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4" name="Line 14"/>
              <p:cNvSpPr>
                <a:spLocks noChangeShapeType="1"/>
              </p:cNvSpPr>
              <p:nvPr/>
            </p:nvSpPr>
            <p:spPr bwMode="auto">
              <a:xfrm>
                <a:off x="3936" y="164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5" name="Line 15"/>
              <p:cNvSpPr>
                <a:spLocks noChangeShapeType="1"/>
              </p:cNvSpPr>
              <p:nvPr/>
            </p:nvSpPr>
            <p:spPr bwMode="auto">
              <a:xfrm>
                <a:off x="3561" y="164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96" name="Group 16"/>
              <p:cNvGrpSpPr>
                <a:grpSpLocks/>
              </p:cNvGrpSpPr>
              <p:nvPr/>
            </p:nvGrpSpPr>
            <p:grpSpPr bwMode="auto">
              <a:xfrm>
                <a:off x="3264" y="1104"/>
                <a:ext cx="288" cy="250"/>
                <a:chOff x="3360" y="2928"/>
                <a:chExt cx="288" cy="250"/>
              </a:xfrm>
            </p:grpSpPr>
            <p:sp>
              <p:nvSpPr>
                <p:cNvPr id="99" name="Text Box 17"/>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00" name="Line 18"/>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97" name="Text Box 79"/>
              <p:cNvSpPr txBox="1">
                <a:spLocks noChangeArrowheads="1"/>
              </p:cNvSpPr>
              <p:nvPr/>
            </p:nvSpPr>
            <p:spPr bwMode="auto">
              <a:xfrm>
                <a:off x="3984" y="105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98" name="Text Box 80"/>
              <p:cNvSpPr txBox="1">
                <a:spLocks noChangeArrowheads="1"/>
              </p:cNvSpPr>
              <p:nvPr/>
            </p:nvSpPr>
            <p:spPr bwMode="auto">
              <a:xfrm>
                <a:off x="3845" y="1835"/>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grpSp>
        <p:sp>
          <p:nvSpPr>
            <p:cNvPr id="89" name="Oval 189"/>
            <p:cNvSpPr>
              <a:spLocks noChangeArrowheads="1"/>
            </p:cNvSpPr>
            <p:nvPr/>
          </p:nvSpPr>
          <p:spPr bwMode="auto">
            <a:xfrm>
              <a:off x="3942" y="211"/>
              <a:ext cx="72" cy="71"/>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p>
          </p:txBody>
        </p:sp>
      </p:grpSp>
      <p:sp>
        <p:nvSpPr>
          <p:cNvPr id="101" name="Text Box 151"/>
          <p:cNvSpPr txBox="1">
            <a:spLocks noChangeArrowheads="1"/>
          </p:cNvSpPr>
          <p:nvPr/>
        </p:nvSpPr>
        <p:spPr bwMode="auto">
          <a:xfrm>
            <a:off x="2273847" y="2774403"/>
            <a:ext cx="1981200" cy="720725"/>
          </a:xfrm>
          <a:prstGeom prst="rect">
            <a:avLst/>
          </a:prstGeom>
          <a:noFill/>
          <a:ln w="19050">
            <a:solidFill>
              <a:srgbClr val="CC3399"/>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EN</a:t>
            </a:r>
            <a:r>
              <a:rPr kumimoji="1" lang="zh-CN" altLang="en-US" sz="2000" dirty="0"/>
              <a:t>决定锁存器的动作时刻</a:t>
            </a:r>
          </a:p>
        </p:txBody>
      </p:sp>
      <p:sp>
        <p:nvSpPr>
          <p:cNvPr id="102" name="Text Box 152"/>
          <p:cNvSpPr txBox="1">
            <a:spLocks noChangeArrowheads="1"/>
          </p:cNvSpPr>
          <p:nvPr/>
        </p:nvSpPr>
        <p:spPr bwMode="auto">
          <a:xfrm>
            <a:off x="4096856" y="3081584"/>
            <a:ext cx="2211387" cy="720725"/>
          </a:xfrm>
          <a:prstGeom prst="rect">
            <a:avLst/>
          </a:prstGeom>
          <a:noFill/>
          <a:ln w="19050">
            <a:solidFill>
              <a:srgbClr val="CC3399"/>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数据输入</a:t>
            </a:r>
            <a:r>
              <a:rPr kumimoji="1" lang="en-US" altLang="zh-CN" sz="2000" dirty="0"/>
              <a:t>D</a:t>
            </a:r>
            <a:r>
              <a:rPr kumimoji="1" lang="zh-CN" altLang="en-US" sz="2000" dirty="0"/>
              <a:t>决定锁存器的转换方向</a:t>
            </a:r>
          </a:p>
        </p:txBody>
      </p:sp>
      <p:sp>
        <p:nvSpPr>
          <p:cNvPr id="103" name="Text Box 8"/>
          <p:cNvSpPr txBox="1">
            <a:spLocks noChangeArrowheads="1"/>
          </p:cNvSpPr>
          <p:nvPr/>
        </p:nvSpPr>
        <p:spPr bwMode="auto">
          <a:xfrm>
            <a:off x="2896590" y="3534817"/>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功能表</a:t>
            </a:r>
          </a:p>
        </p:txBody>
      </p:sp>
      <p:graphicFrame>
        <p:nvGraphicFramePr>
          <p:cNvPr id="104" name="Group 188"/>
          <p:cNvGraphicFramePr>
            <a:graphicFrameLocks noGrp="1"/>
          </p:cNvGraphicFramePr>
          <p:nvPr>
            <p:extLst>
              <p:ext uri="{D42A27DB-BD31-4B8C-83A1-F6EECF244321}">
                <p14:modId xmlns:p14="http://schemas.microsoft.com/office/powerpoint/2010/main" val="3020117245"/>
              </p:ext>
            </p:extLst>
          </p:nvPr>
        </p:nvGraphicFramePr>
        <p:xfrm>
          <a:off x="4496790" y="3868480"/>
          <a:ext cx="2808288" cy="1927224"/>
        </p:xfrm>
        <a:graphic>
          <a:graphicData uri="http://schemas.openxmlformats.org/drawingml/2006/table">
            <a:tbl>
              <a:tblPr/>
              <a:tblGrid>
                <a:gridCol w="1685925">
                  <a:extLst>
                    <a:ext uri="{9D8B030D-6E8A-4147-A177-3AD203B41FA5}">
                      <a16:colId xmlns:a16="http://schemas.microsoft.com/office/drawing/2014/main" val="20000"/>
                    </a:ext>
                  </a:extLst>
                </a:gridCol>
                <a:gridCol w="1122363">
                  <a:extLst>
                    <a:ext uri="{9D8B030D-6E8A-4147-A177-3AD203B41FA5}">
                      <a16:colId xmlns:a16="http://schemas.microsoft.com/office/drawing/2014/main" val="20001"/>
                    </a:ext>
                  </a:extLst>
                </a:gridCol>
              </a:tblGrid>
              <a:tr h="3985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输入</a:t>
                      </a:r>
                    </a:p>
                  </a:txBody>
                  <a:tcPr marL="90000" marR="90000" marT="46812" marB="46812"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输出</a:t>
                      </a:r>
                    </a:p>
                  </a:txBody>
                  <a:tcPr marL="90000" marR="90000" marT="46812" marB="46812"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5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D      EN</a:t>
                      </a:r>
                    </a:p>
                  </a:txBody>
                  <a:tcPr marL="90000" marR="90000" marT="46812" marB="46812"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12" marB="46812"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0216">
                <a:tc>
                  <a:txBody>
                    <a:bodyPr/>
                    <a:lstStyle/>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0       1</a:t>
                      </a:r>
                    </a:p>
                    <a:p>
                      <a:pPr marL="533400" marR="0" lvl="0" indent="-533400" algn="ctr" defTabSz="914400" rtl="0" eaLnBrk="1" fontAlgn="base" latinLnBrk="0" hangingPunct="1">
                        <a:lnSpc>
                          <a:spcPct val="100000"/>
                        </a:lnSpc>
                        <a:spcBef>
                          <a:spcPct val="20000"/>
                        </a:spcBef>
                        <a:spcAft>
                          <a:spcPct val="0"/>
                        </a:spcAft>
                        <a:buClrTx/>
                        <a:buSzTx/>
                        <a:buFontTx/>
                        <a:buAutoNum type="arabicPlain"/>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 1  </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      0</a:t>
                      </a:r>
                    </a:p>
                  </a:txBody>
                  <a:tcPr marL="90000" marR="90000" marT="46812" marB="46812"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置</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置</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dirty="0" err="1">
                          <a:ln>
                            <a:noFill/>
                          </a:ln>
                          <a:solidFill>
                            <a:schemeClr val="tx1"/>
                          </a:solidFill>
                          <a:effectLst/>
                          <a:latin typeface="Times New Roman" pitchFamily="18" charset="0"/>
                          <a:ea typeface="宋体" pitchFamily="2" charset="-122"/>
                        </a:rPr>
                        <a:t>n</a:t>
                      </a: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保持</a:t>
                      </a:r>
                      <a:endParaRPr kumimoji="1" lang="zh-CN" altLang="en-US" sz="2000" b="0" i="0" u="none" strike="noStrike" cap="none" normalizeH="0" baseline="30000" dirty="0">
                        <a:ln>
                          <a:noFill/>
                        </a:ln>
                        <a:solidFill>
                          <a:schemeClr val="tx1"/>
                        </a:solidFill>
                        <a:effectLst/>
                        <a:latin typeface="Times New Roman" pitchFamily="18" charset="0"/>
                        <a:ea typeface="宋体" pitchFamily="2" charset="-122"/>
                      </a:endParaRPr>
                    </a:p>
                  </a:txBody>
                  <a:tcPr marL="90000" marR="90000" marT="46812" marB="46812"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105" name="Group 156"/>
          <p:cNvGrpSpPr>
            <a:grpSpLocks/>
          </p:cNvGrpSpPr>
          <p:nvPr/>
        </p:nvGrpSpPr>
        <p:grpSpPr bwMode="auto">
          <a:xfrm>
            <a:off x="2896590" y="4205535"/>
            <a:ext cx="1600200" cy="914400"/>
            <a:chOff x="192" y="3168"/>
            <a:chExt cx="1008" cy="576"/>
          </a:xfrm>
        </p:grpSpPr>
        <p:graphicFrame>
          <p:nvGraphicFramePr>
            <p:cNvPr id="106" name="Object 153"/>
            <p:cNvGraphicFramePr>
              <a:graphicFrameLocks noChangeAspect="1"/>
            </p:cNvGraphicFramePr>
            <p:nvPr/>
          </p:nvGraphicFramePr>
          <p:xfrm>
            <a:off x="425" y="3168"/>
            <a:ext cx="520" cy="227"/>
          </p:xfrm>
          <a:graphic>
            <a:graphicData uri="http://schemas.openxmlformats.org/presentationml/2006/ole">
              <mc:AlternateContent xmlns:mc="http://schemas.openxmlformats.org/markup-compatibility/2006">
                <mc:Choice xmlns:v="urn:schemas-microsoft-com:vml" Requires="v">
                  <p:oleObj spid="_x0000_s213802" name="公式" r:id="rId3" imgW="444240" imgH="190440" progId="Equation.3">
                    <p:embed/>
                  </p:oleObj>
                </mc:Choice>
                <mc:Fallback>
                  <p:oleObj name="公式" r:id="rId3" imgW="444240" imgH="190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 y="3168"/>
                          <a:ext cx="520"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 name="Object 154"/>
            <p:cNvGraphicFramePr>
              <a:graphicFrameLocks noChangeAspect="1"/>
            </p:cNvGraphicFramePr>
            <p:nvPr/>
          </p:nvGraphicFramePr>
          <p:xfrm>
            <a:off x="425" y="3360"/>
            <a:ext cx="520" cy="242"/>
          </p:xfrm>
          <a:graphic>
            <a:graphicData uri="http://schemas.openxmlformats.org/presentationml/2006/ole">
              <mc:AlternateContent xmlns:mc="http://schemas.openxmlformats.org/markup-compatibility/2006">
                <mc:Choice xmlns:v="urn:schemas-microsoft-com:vml" Requires="v">
                  <p:oleObj spid="_x0000_s213803" name="公式" r:id="rId5" imgW="444240" imgH="203040" progId="Equation.3">
                    <p:embed/>
                  </p:oleObj>
                </mc:Choice>
                <mc:Fallback>
                  <p:oleObj name="公式" r:id="rId5" imgW="44424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 y="3360"/>
                          <a:ext cx="52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 name="AutoShape 155"/>
            <p:cNvSpPr>
              <a:spLocks noChangeArrowheads="1"/>
            </p:cNvSpPr>
            <p:nvPr/>
          </p:nvSpPr>
          <p:spPr bwMode="auto">
            <a:xfrm>
              <a:off x="192" y="3552"/>
              <a:ext cx="1008" cy="192"/>
            </a:xfrm>
            <a:prstGeom prst="rightArrow">
              <a:avLst>
                <a:gd name="adj1" fmla="val 50000"/>
                <a:gd name="adj2" fmla="val 131250"/>
              </a:avLst>
            </a:prstGeom>
            <a:gradFill rotWithShape="0">
              <a:gsLst>
                <a:gs pos="0">
                  <a:srgbClr val="5E1847"/>
                </a:gs>
                <a:gs pos="50000">
                  <a:srgbClr val="CC3399"/>
                </a:gs>
                <a:gs pos="100000">
                  <a:srgbClr val="5E1847"/>
                </a:gs>
              </a:gsLst>
              <a:lin ang="5400000" scaled="1"/>
            </a:gradFill>
            <a:ln w="19050">
              <a:solidFill>
                <a:srgbClr val="CC3399"/>
              </a:solidFill>
              <a:miter lim="800000"/>
              <a:headEnd/>
              <a:tailEnd/>
            </a:ln>
          </p:spPr>
          <p:txBody>
            <a:bodyPr wrap="none" lIns="90000" tIns="46800" rIns="90000" bIns="46800" anchor="ctr"/>
            <a:lstStyle/>
            <a:p>
              <a:endParaRPr lang="zh-CN" altLang="en-US"/>
            </a:p>
          </p:txBody>
        </p:sp>
      </p:grpSp>
      <p:sp>
        <p:nvSpPr>
          <p:cNvPr id="109" name="Text Box 117"/>
          <p:cNvSpPr txBox="1">
            <a:spLocks noChangeArrowheads="1"/>
          </p:cNvSpPr>
          <p:nvPr/>
        </p:nvSpPr>
        <p:spPr bwMode="auto">
          <a:xfrm>
            <a:off x="6005910" y="765968"/>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状态方程</a:t>
            </a:r>
          </a:p>
        </p:txBody>
      </p:sp>
      <p:graphicFrame>
        <p:nvGraphicFramePr>
          <p:cNvPr id="110" name="Object 118"/>
          <p:cNvGraphicFramePr>
            <a:graphicFrameLocks noChangeAspect="1"/>
          </p:cNvGraphicFramePr>
          <p:nvPr>
            <p:extLst>
              <p:ext uri="{D42A27DB-BD31-4B8C-83A1-F6EECF244321}">
                <p14:modId xmlns:p14="http://schemas.microsoft.com/office/powerpoint/2010/main" val="3848406352"/>
              </p:ext>
            </p:extLst>
          </p:nvPr>
        </p:nvGraphicFramePr>
        <p:xfrm>
          <a:off x="7711478" y="694556"/>
          <a:ext cx="1131887" cy="524917"/>
        </p:xfrm>
        <a:graphic>
          <a:graphicData uri="http://schemas.openxmlformats.org/presentationml/2006/ole">
            <mc:AlternateContent xmlns:mc="http://schemas.openxmlformats.org/markup-compatibility/2006">
              <mc:Choice xmlns:v="urn:schemas-microsoft-com:vml" Requires="v">
                <p:oleObj spid="_x0000_s213804" name="Equation" r:id="rId7" imgW="609480" imgH="228600" progId="Equation.3">
                  <p:embed/>
                </p:oleObj>
              </mc:Choice>
              <mc:Fallback>
                <p:oleObj name="Equation" r:id="rId7" imgW="6094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1478" y="694556"/>
                        <a:ext cx="1131887" cy="524917"/>
                      </a:xfrm>
                      <a:prstGeom prst="rect">
                        <a:avLst/>
                      </a:prstGeom>
                      <a:noFill/>
                      <a:ln>
                        <a:noFill/>
                      </a:ln>
                      <a:effectLst/>
                      <a:extLst/>
                    </p:spPr>
                  </p:pic>
                </p:oleObj>
              </mc:Fallback>
            </mc:AlternateContent>
          </a:graphicData>
        </a:graphic>
      </p:graphicFrame>
      <p:sp>
        <p:nvSpPr>
          <p:cNvPr id="111" name="Text Box 137"/>
          <p:cNvSpPr txBox="1">
            <a:spLocks noChangeArrowheads="1"/>
          </p:cNvSpPr>
          <p:nvPr/>
        </p:nvSpPr>
        <p:spPr bwMode="auto">
          <a:xfrm>
            <a:off x="5997164" y="1327696"/>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状态转换图</a:t>
            </a:r>
          </a:p>
        </p:txBody>
      </p:sp>
      <p:grpSp>
        <p:nvGrpSpPr>
          <p:cNvPr id="112" name="Group 150"/>
          <p:cNvGrpSpPr>
            <a:grpSpLocks/>
          </p:cNvGrpSpPr>
          <p:nvPr/>
        </p:nvGrpSpPr>
        <p:grpSpPr bwMode="auto">
          <a:xfrm>
            <a:off x="5011451" y="1813172"/>
            <a:ext cx="4071937" cy="1844675"/>
            <a:chOff x="3195" y="2601"/>
            <a:chExt cx="2565" cy="1162"/>
          </a:xfrm>
        </p:grpSpPr>
        <p:grpSp>
          <p:nvGrpSpPr>
            <p:cNvPr id="113" name="Group 119"/>
            <p:cNvGrpSpPr>
              <a:grpSpLocks/>
            </p:cNvGrpSpPr>
            <p:nvPr/>
          </p:nvGrpSpPr>
          <p:grpSpPr bwMode="auto">
            <a:xfrm>
              <a:off x="4107" y="2745"/>
              <a:ext cx="871" cy="576"/>
              <a:chOff x="4176" y="1680"/>
              <a:chExt cx="871" cy="576"/>
            </a:xfrm>
          </p:grpSpPr>
          <p:sp>
            <p:nvSpPr>
              <p:cNvPr id="129" name="Arc 120"/>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30" name="Line 121"/>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14" name="Group 122"/>
            <p:cNvGrpSpPr>
              <a:grpSpLocks/>
            </p:cNvGrpSpPr>
            <p:nvPr/>
          </p:nvGrpSpPr>
          <p:grpSpPr bwMode="auto">
            <a:xfrm flipH="1" flipV="1">
              <a:off x="3963" y="3033"/>
              <a:ext cx="871" cy="576"/>
              <a:chOff x="4176" y="1680"/>
              <a:chExt cx="871" cy="576"/>
            </a:xfrm>
          </p:grpSpPr>
          <p:sp>
            <p:nvSpPr>
              <p:cNvPr id="127" name="Arc 123"/>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8" name="Line 124"/>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15" name="Group 129"/>
            <p:cNvGrpSpPr>
              <a:grpSpLocks/>
            </p:cNvGrpSpPr>
            <p:nvPr/>
          </p:nvGrpSpPr>
          <p:grpSpPr bwMode="auto">
            <a:xfrm>
              <a:off x="4971" y="3033"/>
              <a:ext cx="336" cy="345"/>
              <a:chOff x="5040" y="1968"/>
              <a:chExt cx="336" cy="345"/>
            </a:xfrm>
          </p:grpSpPr>
          <p:sp>
            <p:nvSpPr>
              <p:cNvPr id="125" name="Oval 130"/>
              <p:cNvSpPr>
                <a:spLocks noChangeArrowheads="1"/>
              </p:cNvSpPr>
              <p:nvPr/>
            </p:nvSpPr>
            <p:spPr bwMode="auto">
              <a:xfrm>
                <a:off x="5040"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6" name="Line 131"/>
              <p:cNvSpPr>
                <a:spLocks noChangeShapeType="1"/>
              </p:cNvSpPr>
              <p:nvPr/>
            </p:nvSpPr>
            <p:spPr bwMode="auto">
              <a:xfrm flipH="1" flipV="1">
                <a:off x="5069" y="2217"/>
                <a:ext cx="96" cy="9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16" name="Oval 132"/>
            <p:cNvSpPr>
              <a:spLocks noChangeArrowheads="1"/>
            </p:cNvSpPr>
            <p:nvPr/>
          </p:nvSpPr>
          <p:spPr bwMode="auto">
            <a:xfrm>
              <a:off x="4779" y="3033"/>
              <a:ext cx="288" cy="288"/>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dirty="0"/>
                <a:t>1</a:t>
              </a:r>
            </a:p>
          </p:txBody>
        </p:sp>
        <p:grpSp>
          <p:nvGrpSpPr>
            <p:cNvPr id="117" name="Group 133"/>
            <p:cNvGrpSpPr>
              <a:grpSpLocks/>
            </p:cNvGrpSpPr>
            <p:nvPr/>
          </p:nvGrpSpPr>
          <p:grpSpPr bwMode="auto">
            <a:xfrm>
              <a:off x="3627" y="3033"/>
              <a:ext cx="336" cy="336"/>
              <a:chOff x="3696" y="1968"/>
              <a:chExt cx="336" cy="336"/>
            </a:xfrm>
          </p:grpSpPr>
          <p:sp>
            <p:nvSpPr>
              <p:cNvPr id="123" name="Oval 134"/>
              <p:cNvSpPr>
                <a:spLocks noChangeArrowheads="1"/>
              </p:cNvSpPr>
              <p:nvPr/>
            </p:nvSpPr>
            <p:spPr bwMode="auto">
              <a:xfrm>
                <a:off x="3696"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4" name="Line 135"/>
              <p:cNvSpPr>
                <a:spLocks noChangeShapeType="1"/>
              </p:cNvSpPr>
              <p:nvPr/>
            </p:nvSpPr>
            <p:spPr bwMode="auto">
              <a:xfrm>
                <a:off x="3886" y="1978"/>
                <a:ext cx="98" cy="11"/>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18" name="Oval 136"/>
            <p:cNvSpPr>
              <a:spLocks noChangeArrowheads="1"/>
            </p:cNvSpPr>
            <p:nvPr/>
          </p:nvSpPr>
          <p:spPr bwMode="auto">
            <a:xfrm>
              <a:off x="3867" y="3033"/>
              <a:ext cx="288" cy="288"/>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a:t>0</a:t>
              </a:r>
            </a:p>
          </p:txBody>
        </p:sp>
        <p:sp>
          <p:nvSpPr>
            <p:cNvPr id="119" name="Text Box 138"/>
            <p:cNvSpPr txBox="1">
              <a:spLocks noChangeArrowheads="1"/>
            </p:cNvSpPr>
            <p:nvPr/>
          </p:nvSpPr>
          <p:spPr bwMode="auto">
            <a:xfrm>
              <a:off x="4251" y="2601"/>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D=1</a:t>
              </a:r>
            </a:p>
          </p:txBody>
        </p:sp>
        <p:sp>
          <p:nvSpPr>
            <p:cNvPr id="120" name="Text Box 139"/>
            <p:cNvSpPr txBox="1">
              <a:spLocks noChangeArrowheads="1"/>
            </p:cNvSpPr>
            <p:nvPr/>
          </p:nvSpPr>
          <p:spPr bwMode="auto">
            <a:xfrm>
              <a:off x="4299" y="3513"/>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D=0</a:t>
              </a:r>
            </a:p>
          </p:txBody>
        </p:sp>
        <p:sp>
          <p:nvSpPr>
            <p:cNvPr id="121" name="Text Box 140"/>
            <p:cNvSpPr txBox="1">
              <a:spLocks noChangeArrowheads="1"/>
            </p:cNvSpPr>
            <p:nvPr/>
          </p:nvSpPr>
          <p:spPr bwMode="auto">
            <a:xfrm>
              <a:off x="3195" y="3081"/>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D=0</a:t>
              </a:r>
            </a:p>
          </p:txBody>
        </p:sp>
        <p:sp>
          <p:nvSpPr>
            <p:cNvPr id="122" name="Text Box 141"/>
            <p:cNvSpPr txBox="1">
              <a:spLocks noChangeArrowheads="1"/>
            </p:cNvSpPr>
            <p:nvPr/>
          </p:nvSpPr>
          <p:spPr bwMode="auto">
            <a:xfrm>
              <a:off x="5328" y="3072"/>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D=1</a:t>
              </a:r>
            </a:p>
          </p:txBody>
        </p:sp>
      </p:grpSp>
      <p:sp>
        <p:nvSpPr>
          <p:cNvPr id="131" name="Text Box 158"/>
          <p:cNvSpPr txBox="1">
            <a:spLocks noChangeArrowheads="1"/>
          </p:cNvSpPr>
          <p:nvPr/>
        </p:nvSpPr>
        <p:spPr bwMode="auto">
          <a:xfrm>
            <a:off x="4815878" y="5791446"/>
            <a:ext cx="2895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EN=1</a:t>
            </a:r>
            <a:r>
              <a:rPr kumimoji="1" lang="zh-CN" altLang="en-US" sz="2000" dirty="0"/>
              <a:t>时输出跟随输入， </a:t>
            </a:r>
            <a:r>
              <a:rPr kumimoji="1" lang="en-US" altLang="zh-CN" sz="2000" dirty="0"/>
              <a:t>EN=0</a:t>
            </a:r>
            <a:r>
              <a:rPr kumimoji="1" lang="zh-CN" altLang="en-US" sz="2000" dirty="0"/>
              <a:t>时输出不变。</a:t>
            </a:r>
          </a:p>
        </p:txBody>
      </p:sp>
      <p:graphicFrame>
        <p:nvGraphicFramePr>
          <p:cNvPr id="2" name="对象 1"/>
          <p:cNvGraphicFramePr>
            <a:graphicFrameLocks noChangeAspect="1"/>
          </p:cNvGraphicFramePr>
          <p:nvPr>
            <p:extLst>
              <p:ext uri="{D42A27DB-BD31-4B8C-83A1-F6EECF244321}">
                <p14:modId xmlns:p14="http://schemas.microsoft.com/office/powerpoint/2010/main" val="3728701343"/>
              </p:ext>
            </p:extLst>
          </p:nvPr>
        </p:nvGraphicFramePr>
        <p:xfrm>
          <a:off x="2411978" y="5205660"/>
          <a:ext cx="1862138" cy="950912"/>
        </p:xfrm>
        <a:graphic>
          <a:graphicData uri="http://schemas.openxmlformats.org/presentationml/2006/ole">
            <mc:AlternateContent xmlns:mc="http://schemas.openxmlformats.org/markup-compatibility/2006">
              <mc:Choice xmlns:v="urn:schemas-microsoft-com:vml" Requires="v">
                <p:oleObj spid="_x0000_s213805" name="Equation" r:id="rId9" imgW="990360" imgH="482400" progId="Equation.DSMT4">
                  <p:embed/>
                </p:oleObj>
              </mc:Choice>
              <mc:Fallback>
                <p:oleObj name="Equation" r:id="rId9" imgW="990360" imgH="482400" progId="Equation.DSMT4">
                  <p:embed/>
                  <p:pic>
                    <p:nvPicPr>
                      <p:cNvPr id="0" name="Object 75"/>
                      <p:cNvPicPr>
                        <a:picLocks noChangeAspect="1" noChangeArrowheads="1"/>
                      </p:cNvPicPr>
                      <p:nvPr/>
                    </p:nvPicPr>
                    <p:blipFill>
                      <a:blip r:embed="rId10"/>
                      <a:srcRect/>
                      <a:stretch>
                        <a:fillRect/>
                      </a:stretch>
                    </p:blipFill>
                    <p:spPr bwMode="auto">
                      <a:xfrm>
                        <a:off x="2411978" y="5205660"/>
                        <a:ext cx="1862138" cy="950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2132560" y="2314306"/>
            <a:ext cx="2173993" cy="369332"/>
          </a:xfrm>
          <a:prstGeom prst="rect">
            <a:avLst/>
          </a:prstGeom>
        </p:spPr>
        <p:txBody>
          <a:bodyPr wrap="none">
            <a:spAutoFit/>
          </a:bodyPr>
          <a:lstStyle/>
          <a:p>
            <a:r>
              <a:rPr lang="en-US" altLang="zh-CN" dirty="0">
                <a:solidFill>
                  <a:srgbClr val="FF0000"/>
                </a:solidFill>
              </a:rPr>
              <a:t>D = Data or Delay</a:t>
            </a:r>
          </a:p>
        </p:txBody>
      </p:sp>
    </p:spTree>
    <p:extLst>
      <p:ext uri="{BB962C8B-B14F-4D97-AF65-F5344CB8AC3E}">
        <p14:creationId xmlns:p14="http://schemas.microsoft.com/office/powerpoint/2010/main" val="73976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132" name="内容占位符 4"/>
          <p:cNvSpPr>
            <a:spLocks noGrp="1"/>
          </p:cNvSpPr>
          <p:nvPr>
            <p:ph idx="1"/>
          </p:nvPr>
        </p:nvSpPr>
        <p:spPr>
          <a:xfrm>
            <a:off x="54105" y="458802"/>
            <a:ext cx="9000600" cy="5895393"/>
          </a:xfrm>
        </p:spPr>
        <p:txBody>
          <a:bodyPr/>
          <a:lstStyle/>
          <a:p>
            <a:r>
              <a:rPr kumimoji="1" lang="zh-CN" altLang="en-US" sz="2400" dirty="0"/>
              <a:t>基本</a:t>
            </a:r>
            <a:r>
              <a:rPr kumimoji="1" lang="en-US" altLang="zh-CN" sz="2400" dirty="0"/>
              <a:t>SR</a:t>
            </a:r>
            <a:r>
              <a:rPr kumimoji="1" lang="zh-CN" altLang="en-US" sz="2400" dirty="0"/>
              <a:t>锁存器（</a:t>
            </a:r>
            <a:r>
              <a:rPr kumimoji="1" lang="en-US" altLang="zh-CN" sz="2400" dirty="0"/>
              <a:t>Set-Reset</a:t>
            </a:r>
            <a:r>
              <a:rPr kumimoji="1" lang="zh-CN" altLang="en-US" sz="2400" dirty="0"/>
              <a:t>）</a:t>
            </a:r>
            <a:endParaRPr kumimoji="1" lang="en-US" altLang="zh-CN" sz="2400" dirty="0"/>
          </a:p>
          <a:p>
            <a:r>
              <a:rPr kumimoji="1" lang="zh-CN" altLang="en-US" sz="2400" dirty="0"/>
              <a:t>门控</a:t>
            </a:r>
            <a:r>
              <a:rPr kumimoji="1" lang="en-US" altLang="zh-CN" sz="2400" dirty="0"/>
              <a:t>SR</a:t>
            </a:r>
            <a:r>
              <a:rPr kumimoji="1" lang="zh-CN" altLang="en-US" sz="2400" dirty="0"/>
              <a:t>锁存器</a:t>
            </a:r>
            <a:endParaRPr kumimoji="1" lang="en-US" altLang="zh-CN" sz="2400" dirty="0"/>
          </a:p>
          <a:p>
            <a:r>
              <a:rPr kumimoji="1" lang="zh-CN" altLang="en-US" sz="2400" dirty="0"/>
              <a:t>门控</a:t>
            </a:r>
            <a:r>
              <a:rPr kumimoji="1" lang="en-US" altLang="zh-CN" sz="2400" dirty="0"/>
              <a:t>D</a:t>
            </a:r>
            <a:r>
              <a:rPr kumimoji="1" lang="zh-CN" altLang="en-US" sz="2400" dirty="0"/>
              <a:t>锁存器</a:t>
            </a:r>
            <a:endParaRPr kumimoji="1" lang="en-US" altLang="zh-CN" sz="2400" dirty="0"/>
          </a:p>
          <a:p>
            <a:r>
              <a:rPr kumimoji="1" lang="en-US" altLang="zh-CN" sz="2400" dirty="0"/>
              <a:t>74LS373</a:t>
            </a:r>
            <a:r>
              <a:rPr kumimoji="1" lang="zh-CN" altLang="en-US" sz="2400" dirty="0"/>
              <a:t>八个</a:t>
            </a:r>
            <a:r>
              <a:rPr kumimoji="1" lang="en-US" altLang="zh-CN" sz="2400" dirty="0"/>
              <a:t>D</a:t>
            </a:r>
            <a:r>
              <a:rPr kumimoji="1" lang="zh-CN" altLang="en-US" sz="2400" dirty="0"/>
              <a:t>锁存器</a:t>
            </a:r>
          </a:p>
          <a:p>
            <a:endParaRPr kumimoji="1" lang="en-US" altLang="zh-CN" dirty="0"/>
          </a:p>
          <a:p>
            <a:endParaRPr kumimoji="1" lang="zh-CN" altLang="en-US" dirty="0"/>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038" y="2422345"/>
            <a:ext cx="401002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063" y="548808"/>
            <a:ext cx="3448050" cy="576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638" y="4974546"/>
            <a:ext cx="416242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410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632" y="1808892"/>
            <a:ext cx="6619625" cy="1791260"/>
          </a:xfrm>
        </p:spPr>
        <p:txBody>
          <a:bodyPr/>
          <a:lstStyle/>
          <a:p>
            <a:r>
              <a:rPr lang="zh-CN" altLang="en-US" dirty="0"/>
              <a:t>第二节  触发器</a:t>
            </a:r>
            <a:r>
              <a:rPr lang="en-US" altLang="zh-CN" dirty="0"/>
              <a:t>(Flip-Flop)</a:t>
            </a:r>
            <a:br>
              <a:rPr lang="zh-CN" altLang="en-US" dirty="0"/>
            </a:br>
            <a:br>
              <a:rPr lang="en-US" altLang="zh-CN" dirty="0"/>
            </a:br>
            <a:endParaRPr lang="zh-CN" altLang="en-US" dirty="0"/>
          </a:p>
        </p:txBody>
      </p:sp>
      <p:sp>
        <p:nvSpPr>
          <p:cNvPr id="4" name="标题 3"/>
          <p:cNvSpPr txBox="1">
            <a:spLocks/>
          </p:cNvSpPr>
          <p:nvPr/>
        </p:nvSpPr>
        <p:spPr bwMode="auto">
          <a:xfrm>
            <a:off x="1691808" y="593811"/>
            <a:ext cx="6480432"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97000"/>
              </a:lnSpc>
              <a:spcBef>
                <a:spcPct val="0"/>
              </a:spcBef>
              <a:spcAft>
                <a:spcPct val="0"/>
              </a:spcAft>
              <a:defRPr sz="4000" b="1" cap="all">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sz="6000" dirty="0"/>
              <a:t>第四章  时序逻辑</a:t>
            </a:r>
          </a:p>
        </p:txBody>
      </p:sp>
      <p:sp>
        <p:nvSpPr>
          <p:cNvPr id="5" name="内容占位符 4"/>
          <p:cNvSpPr txBox="1">
            <a:spLocks/>
          </p:cNvSpPr>
          <p:nvPr/>
        </p:nvSpPr>
        <p:spPr bwMode="auto">
          <a:xfrm>
            <a:off x="2186841" y="2663949"/>
            <a:ext cx="5670378" cy="21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marL="342900" indent="-342900">
              <a:buFont typeface="Wingdings" pitchFamily="2" charset="2"/>
              <a:buChar char="Ø"/>
            </a:pPr>
            <a:r>
              <a:rPr lang="zh-CN" altLang="en-US" dirty="0"/>
              <a:t>触发器的概念</a:t>
            </a:r>
            <a:endParaRPr lang="en-US" altLang="zh-CN" dirty="0"/>
          </a:p>
          <a:p>
            <a:pPr marL="342900" indent="-342900">
              <a:buFont typeface="Wingdings" pitchFamily="2" charset="2"/>
              <a:buChar char="Ø"/>
            </a:pPr>
            <a:r>
              <a:rPr lang="en-US" altLang="zh-CN" dirty="0"/>
              <a:t>SR</a:t>
            </a:r>
            <a:r>
              <a:rPr lang="zh-CN" altLang="en-US" dirty="0"/>
              <a:t>触发器</a:t>
            </a:r>
            <a:endParaRPr lang="en-US" altLang="zh-CN" dirty="0"/>
          </a:p>
          <a:p>
            <a:pPr marL="342900" indent="-342900">
              <a:buFont typeface="Wingdings" pitchFamily="2" charset="2"/>
              <a:buChar char="Ø"/>
            </a:pPr>
            <a:r>
              <a:rPr lang="en-US" altLang="zh-CN" dirty="0"/>
              <a:t>D</a:t>
            </a:r>
            <a:r>
              <a:rPr lang="zh-CN" altLang="en-US" dirty="0"/>
              <a:t>触发器</a:t>
            </a:r>
            <a:endParaRPr lang="en-US" altLang="zh-CN" dirty="0"/>
          </a:p>
          <a:p>
            <a:pPr marL="342900" indent="-342900">
              <a:buFont typeface="Wingdings" pitchFamily="2" charset="2"/>
              <a:buChar char="Ø"/>
            </a:pPr>
            <a:r>
              <a:rPr kumimoji="1" lang="en-US" altLang="zh-CN" dirty="0"/>
              <a:t>JK</a:t>
            </a:r>
            <a:r>
              <a:rPr kumimoji="1" lang="zh-CN" altLang="en-US" dirty="0"/>
              <a:t>触发器</a:t>
            </a:r>
            <a:endParaRPr kumimoji="1" lang="en-US" altLang="zh-CN" dirty="0"/>
          </a:p>
          <a:p>
            <a:pPr marL="342900" indent="-342900">
              <a:buFont typeface="Wingdings" pitchFamily="2" charset="2"/>
              <a:buChar char="Ø"/>
            </a:pPr>
            <a:r>
              <a:rPr kumimoji="1" lang="en-US" altLang="zh-CN" dirty="0"/>
              <a:t>T</a:t>
            </a:r>
            <a:r>
              <a:rPr kumimoji="1" lang="zh-CN" altLang="en-US" dirty="0"/>
              <a:t>触发器</a:t>
            </a:r>
            <a:endParaRPr kumimoji="1" lang="en-US" altLang="zh-CN" dirty="0"/>
          </a:p>
          <a:p>
            <a:pPr marL="342900" indent="-342900">
              <a:buFont typeface="Wingdings" pitchFamily="2" charset="2"/>
              <a:buChar char="Ø"/>
            </a:pPr>
            <a:r>
              <a:rPr lang="zh-CN" altLang="en-US" dirty="0"/>
              <a:t>触发器的时间参数</a:t>
            </a:r>
            <a:endParaRPr kumimoji="1" lang="zh-CN" altLang="en-US" dirty="0"/>
          </a:p>
          <a:p>
            <a:pPr marL="342900" indent="-342900">
              <a:buFont typeface="Wingdings" pitchFamily="2" charset="2"/>
              <a:buChar char="Ø"/>
            </a:pPr>
            <a:endParaRPr kumimoji="1" lang="zh-CN" altLang="en-US" dirty="0"/>
          </a:p>
          <a:p>
            <a:pPr marL="342900" indent="-342900">
              <a:buFont typeface="Wingdings" pitchFamily="2" charset="2"/>
              <a:buChar char="Ø"/>
            </a:pPr>
            <a:endParaRPr kumimoji="1" lang="zh-CN" altLang="en-US" dirty="0"/>
          </a:p>
          <a:p>
            <a:pPr marL="342900" indent="-342900">
              <a:buFont typeface="Wingdings" pitchFamily="2" charset="2"/>
              <a:buChar char="Ø"/>
            </a:pPr>
            <a:endParaRPr lang="zh-CN" altLang="en-US" dirty="0"/>
          </a:p>
          <a:p>
            <a:pPr marL="342900" indent="-342900">
              <a:buFont typeface="Wingdings" pitchFamily="2" charset="2"/>
              <a:buChar char="Ø"/>
            </a:pPr>
            <a:endParaRPr lang="zh-CN" altLang="en-US" dirty="0"/>
          </a:p>
          <a:p>
            <a:pPr marL="342900" indent="-342900">
              <a:buFont typeface="Wingdings" pitchFamily="2" charset="2"/>
              <a:buChar char="Ø"/>
            </a:pPr>
            <a:endParaRPr lang="zh-CN" altLang="en-US" dirty="0"/>
          </a:p>
          <a:p>
            <a:pPr marL="342900" indent="-342900">
              <a:buFont typeface="Wingdings" pitchFamily="2" charset="2"/>
              <a:buChar char="Ø"/>
            </a:pPr>
            <a:endParaRPr lang="en-US" altLang="zh-CN" dirty="0"/>
          </a:p>
          <a:p>
            <a:pPr marL="342900" indent="-342900">
              <a:buFont typeface="Wingdings" pitchFamily="2" charset="2"/>
              <a:buChar char="Ø"/>
            </a:pPr>
            <a:endParaRPr lang="en-US" altLang="zh-CN" dirty="0"/>
          </a:p>
        </p:txBody>
      </p:sp>
    </p:spTree>
    <p:extLst>
      <p:ext uri="{BB962C8B-B14F-4D97-AF65-F5344CB8AC3E}">
        <p14:creationId xmlns:p14="http://schemas.microsoft.com/office/powerpoint/2010/main" val="73287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458880"/>
            <a:ext cx="9144000" cy="384175"/>
          </a:xfrm>
        </p:spPr>
        <p:txBody>
          <a:bodyPr/>
          <a:lstStyle/>
          <a:p>
            <a:endParaRPr lang="zh-CN" altLang="en-US" dirty="0"/>
          </a:p>
        </p:txBody>
      </p:sp>
      <p:sp>
        <p:nvSpPr>
          <p:cNvPr id="3" name="内容占位符 2"/>
          <p:cNvSpPr>
            <a:spLocks noGrp="1"/>
          </p:cNvSpPr>
          <p:nvPr>
            <p:ph idx="1"/>
          </p:nvPr>
        </p:nvSpPr>
        <p:spPr>
          <a:xfrm>
            <a:off x="116703" y="503805"/>
            <a:ext cx="8690747" cy="5325762"/>
          </a:xfrm>
        </p:spPr>
        <p:txBody>
          <a:bodyPr/>
          <a:lstStyle/>
          <a:p>
            <a:r>
              <a:rPr lang="zh-CN" altLang="en-US" sz="2400" dirty="0"/>
              <a:t>锁存器虽然能记忆一位二进制数，但接受的输入数据是在允许使能信号</a:t>
            </a:r>
            <a:r>
              <a:rPr lang="en-US" altLang="zh-CN" sz="2400" dirty="0"/>
              <a:t>EN</a:t>
            </a:r>
            <a:r>
              <a:rPr lang="zh-CN" altLang="en-US" sz="2400" dirty="0"/>
              <a:t>控制下进行。</a:t>
            </a:r>
            <a:r>
              <a:rPr lang="en-US" altLang="zh-CN" sz="2400" dirty="0"/>
              <a:t>EN</a:t>
            </a:r>
            <a:r>
              <a:rPr lang="zh-CN" altLang="en-US" sz="2400" dirty="0"/>
              <a:t>是</a:t>
            </a:r>
            <a:r>
              <a:rPr lang="zh-CN" altLang="en-US" sz="2400" dirty="0">
                <a:solidFill>
                  <a:srgbClr val="FF0000"/>
                </a:solidFill>
              </a:rPr>
              <a:t>电平信号</a:t>
            </a:r>
            <a:r>
              <a:rPr lang="en-US" altLang="zh-CN" sz="2400" dirty="0"/>
              <a:t>,</a:t>
            </a:r>
            <a:r>
              <a:rPr lang="zh-CN" altLang="en-US" sz="2400" dirty="0"/>
              <a:t>当</a:t>
            </a:r>
            <a:r>
              <a:rPr lang="en-US" altLang="zh-CN" sz="2400" dirty="0"/>
              <a:t>EN</a:t>
            </a:r>
            <a:r>
              <a:rPr lang="zh-CN" altLang="en-US" sz="2400" dirty="0"/>
              <a:t>受干扰时（ 高低变化），待保存的数据可能发生变化。</a:t>
            </a:r>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触发器是一种同步双稳态器件。</a:t>
            </a:r>
            <a:endParaRPr lang="en-US" altLang="zh-CN" sz="2400" dirty="0"/>
          </a:p>
          <a:p>
            <a:pPr lvl="1"/>
            <a:r>
              <a:rPr lang="zh-CN" altLang="en-US" sz="2400" dirty="0"/>
              <a:t>同步是指触发器的记忆状态按时钟脉冲（</a:t>
            </a:r>
            <a:r>
              <a:rPr lang="en-US" altLang="zh-CN" sz="2400" dirty="0"/>
              <a:t>CLK</a:t>
            </a:r>
            <a:r>
              <a:rPr lang="zh-CN" altLang="en-US" sz="2400" dirty="0"/>
              <a:t>）规定的起动指示点（脉冲边沿）来改变。</a:t>
            </a:r>
            <a:endParaRPr lang="en-US" altLang="zh-CN" sz="2400" dirty="0"/>
          </a:p>
          <a:p>
            <a:pPr lvl="1"/>
            <a:r>
              <a:rPr lang="zh-CN" altLang="en-US" sz="2400" dirty="0"/>
              <a:t>双稳态电路的特点是：在没有外来触发信号的作用下，电路始终处于原来的</a:t>
            </a:r>
            <a:r>
              <a:rPr lang="zh-CN" altLang="en-US" sz="2400" dirty="0">
                <a:solidFill>
                  <a:srgbClr val="FF0000"/>
                </a:solidFill>
              </a:rPr>
              <a:t>稳定状态</a:t>
            </a:r>
            <a:r>
              <a:rPr lang="zh-CN" altLang="en-US" sz="2400" dirty="0"/>
              <a:t>。在外加输入触发信号作用下，双稳态电路从一个稳定状态翻转到另一个稳定状态。由于它具有两个稳定状态，故称为双稳态电路。</a:t>
            </a:r>
            <a:endParaRPr lang="en-US" altLang="zh-CN" sz="24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endParaRPr lang="zh-CN" altLang="en-US" dirty="0"/>
          </a:p>
        </p:txBody>
      </p:sp>
      <p:grpSp>
        <p:nvGrpSpPr>
          <p:cNvPr id="29" name="Group 270"/>
          <p:cNvGrpSpPr>
            <a:grpSpLocks/>
          </p:cNvGrpSpPr>
          <p:nvPr/>
        </p:nvGrpSpPr>
        <p:grpSpPr bwMode="auto">
          <a:xfrm>
            <a:off x="431724" y="1879207"/>
            <a:ext cx="1465262" cy="1593850"/>
            <a:chOff x="3379" y="0"/>
            <a:chExt cx="923" cy="1004"/>
          </a:xfrm>
        </p:grpSpPr>
        <p:grpSp>
          <p:nvGrpSpPr>
            <p:cNvPr id="30" name="Group 127"/>
            <p:cNvGrpSpPr>
              <a:grpSpLocks/>
            </p:cNvGrpSpPr>
            <p:nvPr/>
          </p:nvGrpSpPr>
          <p:grpSpPr bwMode="auto">
            <a:xfrm>
              <a:off x="3379" y="0"/>
              <a:ext cx="923" cy="1004"/>
              <a:chOff x="3198" y="0"/>
              <a:chExt cx="923" cy="1004"/>
            </a:xfrm>
          </p:grpSpPr>
          <p:sp>
            <p:nvSpPr>
              <p:cNvPr id="32" name="Text Box 97"/>
              <p:cNvSpPr txBox="1">
                <a:spLocks noChangeArrowheads="1"/>
              </p:cNvSpPr>
              <p:nvPr/>
            </p:nvSpPr>
            <p:spPr bwMode="auto">
              <a:xfrm>
                <a:off x="3515" y="754"/>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EN</a:t>
                </a:r>
              </a:p>
            </p:txBody>
          </p:sp>
          <p:sp>
            <p:nvSpPr>
              <p:cNvPr id="33" name="Rectangle 98"/>
              <p:cNvSpPr>
                <a:spLocks noChangeArrowheads="1"/>
              </p:cNvSpPr>
              <p:nvPr/>
            </p:nvSpPr>
            <p:spPr bwMode="auto">
              <a:xfrm>
                <a:off x="3342" y="288"/>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4" name="Line 99"/>
              <p:cNvSpPr>
                <a:spLocks noChangeShapeType="1"/>
              </p:cNvSpPr>
              <p:nvPr/>
            </p:nvSpPr>
            <p:spPr bwMode="auto">
              <a:xfrm>
                <a:off x="3486" y="9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 name="Line 100"/>
              <p:cNvSpPr>
                <a:spLocks noChangeShapeType="1"/>
              </p:cNvSpPr>
              <p:nvPr/>
            </p:nvSpPr>
            <p:spPr bwMode="auto">
              <a:xfrm>
                <a:off x="3870" y="9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6" name="Line 101"/>
              <p:cNvSpPr>
                <a:spLocks noChangeShapeType="1"/>
              </p:cNvSpPr>
              <p:nvPr/>
            </p:nvSpPr>
            <p:spPr bwMode="auto">
              <a:xfrm>
                <a:off x="3906" y="569"/>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7" name="Line 102"/>
              <p:cNvSpPr>
                <a:spLocks noChangeShapeType="1"/>
              </p:cNvSpPr>
              <p:nvPr/>
            </p:nvSpPr>
            <p:spPr bwMode="auto">
              <a:xfrm>
                <a:off x="3696" y="57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38" name="Group 103"/>
              <p:cNvGrpSpPr>
                <a:grpSpLocks/>
              </p:cNvGrpSpPr>
              <p:nvPr/>
            </p:nvGrpSpPr>
            <p:grpSpPr bwMode="auto">
              <a:xfrm>
                <a:off x="3198" y="48"/>
                <a:ext cx="288" cy="250"/>
                <a:chOff x="3360" y="2928"/>
                <a:chExt cx="288" cy="250"/>
              </a:xfrm>
            </p:grpSpPr>
            <p:sp>
              <p:nvSpPr>
                <p:cNvPr id="43" name="Text Box 104"/>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44" name="Line 105"/>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9" name="Text Box 106"/>
              <p:cNvSpPr txBox="1">
                <a:spLocks noChangeArrowheads="1"/>
              </p:cNvSpPr>
              <p:nvPr/>
            </p:nvSpPr>
            <p:spPr bwMode="auto">
              <a:xfrm>
                <a:off x="3833" y="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40" name="Text Box 107"/>
              <p:cNvSpPr txBox="1">
                <a:spLocks noChangeArrowheads="1"/>
              </p:cNvSpPr>
              <p:nvPr/>
            </p:nvSpPr>
            <p:spPr bwMode="auto">
              <a:xfrm>
                <a:off x="3787" y="75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a:t>
                </a:r>
              </a:p>
            </p:txBody>
          </p:sp>
          <p:sp>
            <p:nvSpPr>
              <p:cNvPr id="41" name="Line 124"/>
              <p:cNvSpPr>
                <a:spLocks noChangeShapeType="1"/>
              </p:cNvSpPr>
              <p:nvPr/>
            </p:nvSpPr>
            <p:spPr bwMode="auto">
              <a:xfrm>
                <a:off x="3470" y="57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 name="Text Box 126"/>
              <p:cNvSpPr txBox="1">
                <a:spLocks noChangeArrowheads="1"/>
              </p:cNvSpPr>
              <p:nvPr/>
            </p:nvSpPr>
            <p:spPr bwMode="auto">
              <a:xfrm>
                <a:off x="3325" y="745"/>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R</a:t>
                </a:r>
              </a:p>
            </p:txBody>
          </p:sp>
        </p:grpSp>
        <p:sp>
          <p:nvSpPr>
            <p:cNvPr id="31" name="Oval 269"/>
            <p:cNvSpPr>
              <a:spLocks noChangeArrowheads="1"/>
            </p:cNvSpPr>
            <p:nvPr/>
          </p:nvSpPr>
          <p:spPr bwMode="auto">
            <a:xfrm>
              <a:off x="3642" y="210"/>
              <a:ext cx="69" cy="63"/>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p>
          </p:txBody>
        </p:sp>
      </p:grpSp>
      <p:grpSp>
        <p:nvGrpSpPr>
          <p:cNvPr id="45" name="Group 9"/>
          <p:cNvGrpSpPr>
            <a:grpSpLocks/>
          </p:cNvGrpSpPr>
          <p:nvPr/>
        </p:nvGrpSpPr>
        <p:grpSpPr bwMode="auto">
          <a:xfrm>
            <a:off x="2366853" y="1558428"/>
            <a:ext cx="5770196" cy="2078354"/>
            <a:chOff x="521" y="572"/>
            <a:chExt cx="4625" cy="2844"/>
          </a:xfrm>
        </p:grpSpPr>
        <p:pic>
          <p:nvPicPr>
            <p:cNvPr id="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 y="572"/>
              <a:ext cx="4625"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 Box 8"/>
            <p:cNvSpPr txBox="1">
              <a:spLocks noChangeArrowheads="1"/>
            </p:cNvSpPr>
            <p:nvPr/>
          </p:nvSpPr>
          <p:spPr bwMode="auto">
            <a:xfrm>
              <a:off x="4422" y="2360"/>
              <a:ext cx="232" cy="2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2000">
                  <a:latin typeface="Arial" charset="0"/>
                </a:rPr>
                <a:t>0</a:t>
              </a:r>
            </a:p>
          </p:txBody>
        </p:sp>
      </p:grpSp>
    </p:spTree>
    <p:extLst>
      <p:ext uri="{BB962C8B-B14F-4D97-AF65-F5344CB8AC3E}">
        <p14:creationId xmlns:p14="http://schemas.microsoft.com/office/powerpoint/2010/main" val="4279865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458880"/>
            <a:ext cx="9144000" cy="384175"/>
          </a:xfrm>
        </p:spPr>
        <p:txBody>
          <a:bodyPr/>
          <a:lstStyle/>
          <a:p>
            <a:endParaRPr lang="zh-CN" altLang="en-US" dirty="0"/>
          </a:p>
        </p:txBody>
      </p:sp>
      <p:sp>
        <p:nvSpPr>
          <p:cNvPr id="3" name="内容占位符 2"/>
          <p:cNvSpPr>
            <a:spLocks noGrp="1"/>
          </p:cNvSpPr>
          <p:nvPr>
            <p:ph idx="1"/>
          </p:nvPr>
        </p:nvSpPr>
        <p:spPr>
          <a:xfrm>
            <a:off x="116703" y="503805"/>
            <a:ext cx="8690747" cy="5325762"/>
          </a:xfrm>
        </p:spPr>
        <p:txBody>
          <a:bodyPr/>
          <a:lstStyle/>
          <a:p>
            <a:r>
              <a:rPr lang="zh-CN" altLang="en-US" sz="2400" dirty="0"/>
              <a:t>触发器是一种同步双稳态器件。</a:t>
            </a:r>
            <a:endParaRPr lang="en-US" altLang="zh-CN" sz="2400" dirty="0"/>
          </a:p>
          <a:p>
            <a:r>
              <a:rPr lang="zh-CN" altLang="en-US" sz="2400" dirty="0"/>
              <a:t>触发器按边沿方式工作。</a:t>
            </a:r>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sp>
        <p:nvSpPr>
          <p:cNvPr id="5" name="Text Box 4"/>
          <p:cNvSpPr txBox="1">
            <a:spLocks noChangeArrowheads="1"/>
          </p:cNvSpPr>
          <p:nvPr/>
        </p:nvSpPr>
        <p:spPr bwMode="auto">
          <a:xfrm>
            <a:off x="3111855" y="1353602"/>
            <a:ext cx="5707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400">
                <a:solidFill>
                  <a:srgbClr val="FF3300"/>
                </a:solidFill>
                <a:latin typeface="Arial" charset="0"/>
              </a:rPr>
              <a:t>*</a:t>
            </a:r>
            <a:r>
              <a:rPr kumimoji="1" lang="en-US" altLang="zh-CN" sz="1800">
                <a:solidFill>
                  <a:srgbClr val="FF3300"/>
                </a:solidFill>
                <a:latin typeface="Arial" charset="0"/>
              </a:rPr>
              <a:t>  </a:t>
            </a:r>
            <a:r>
              <a:rPr kumimoji="1" lang="zh-CN" altLang="en-US" sz="2000"/>
              <a:t>能够存储一位二值信息（</a:t>
            </a:r>
            <a:r>
              <a:rPr kumimoji="1" lang="en-US" altLang="zh-CN" sz="2000"/>
              <a:t>1</a:t>
            </a:r>
            <a:r>
              <a:rPr kumimoji="1" lang="zh-CN" altLang="en-US" sz="2000"/>
              <a:t>、</a:t>
            </a:r>
            <a:r>
              <a:rPr kumimoji="1" lang="en-US" altLang="zh-CN" sz="2000"/>
              <a:t>0</a:t>
            </a:r>
            <a:r>
              <a:rPr kumimoji="1" lang="zh-CN" altLang="en-US" sz="2000"/>
              <a:t>）的基本单元。             </a:t>
            </a:r>
          </a:p>
        </p:txBody>
      </p:sp>
      <p:grpSp>
        <p:nvGrpSpPr>
          <p:cNvPr id="6" name="Group 5"/>
          <p:cNvGrpSpPr>
            <a:grpSpLocks/>
          </p:cNvGrpSpPr>
          <p:nvPr/>
        </p:nvGrpSpPr>
        <p:grpSpPr bwMode="auto">
          <a:xfrm>
            <a:off x="287337" y="1955263"/>
            <a:ext cx="2592387" cy="381000"/>
            <a:chOff x="0" y="1200"/>
            <a:chExt cx="2423" cy="240"/>
          </a:xfrm>
        </p:grpSpPr>
        <p:sp>
          <p:nvSpPr>
            <p:cNvPr id="7" name="AutoShape 6"/>
            <p:cNvSpPr>
              <a:spLocks noChangeArrowheads="1"/>
            </p:cNvSpPr>
            <p:nvPr/>
          </p:nvSpPr>
          <p:spPr bwMode="auto">
            <a:xfrm>
              <a:off x="0" y="1200"/>
              <a:ext cx="1819"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zh-CN" altLang="en-US" sz="2000" dirty="0">
                  <a:solidFill>
                    <a:schemeClr val="bg1"/>
                  </a:solidFill>
                </a:rPr>
                <a:t>触发器的特点</a:t>
              </a:r>
            </a:p>
          </p:txBody>
        </p:sp>
        <p:sp>
          <p:nvSpPr>
            <p:cNvPr id="8" name="Line 7"/>
            <p:cNvSpPr>
              <a:spLocks noChangeShapeType="1"/>
            </p:cNvSpPr>
            <p:nvPr/>
          </p:nvSpPr>
          <p:spPr bwMode="auto">
            <a:xfrm flipV="1">
              <a:off x="1854" y="1326"/>
              <a:ext cx="569" cy="1"/>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sp>
        <p:nvSpPr>
          <p:cNvPr id="9" name="Text Box 11"/>
          <p:cNvSpPr txBox="1">
            <a:spLocks noChangeArrowheads="1"/>
          </p:cNvSpPr>
          <p:nvPr/>
        </p:nvSpPr>
        <p:spPr bwMode="auto">
          <a:xfrm>
            <a:off x="3111854" y="2145764"/>
            <a:ext cx="6001649"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solidFill>
                  <a:srgbClr val="FF3300"/>
                </a:solidFill>
              </a:rPr>
              <a:t>* </a:t>
            </a:r>
            <a:r>
              <a:rPr kumimoji="1" lang="en-US" altLang="zh-CN" sz="2000" dirty="0">
                <a:solidFill>
                  <a:srgbClr val="FFFF00"/>
                </a:solidFill>
              </a:rPr>
              <a:t> </a:t>
            </a:r>
            <a:r>
              <a:rPr kumimoji="1" lang="zh-CN" altLang="en-US" sz="2000" dirty="0"/>
              <a:t>在适当输入信号作用下，触发器可以从一种状态翻转到另一种状态；输入信号消失后保持现有状态。</a:t>
            </a:r>
          </a:p>
        </p:txBody>
      </p:sp>
      <p:grpSp>
        <p:nvGrpSpPr>
          <p:cNvPr id="10" name="Group 12"/>
          <p:cNvGrpSpPr>
            <a:grpSpLocks/>
          </p:cNvGrpSpPr>
          <p:nvPr/>
        </p:nvGrpSpPr>
        <p:grpSpPr bwMode="auto">
          <a:xfrm>
            <a:off x="3111855" y="1785402"/>
            <a:ext cx="4419600" cy="396875"/>
            <a:chOff x="1920" y="3360"/>
            <a:chExt cx="2784" cy="250"/>
          </a:xfrm>
        </p:grpSpPr>
        <p:sp>
          <p:nvSpPr>
            <p:cNvPr id="11" name="Text Box 13"/>
            <p:cNvSpPr txBox="1">
              <a:spLocks noChangeArrowheads="1"/>
            </p:cNvSpPr>
            <p:nvPr/>
          </p:nvSpPr>
          <p:spPr bwMode="auto">
            <a:xfrm>
              <a:off x="1920" y="3360"/>
              <a:ext cx="27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a:solidFill>
                    <a:srgbClr val="FF3300"/>
                  </a:solidFill>
                </a:rPr>
                <a:t>* </a:t>
              </a:r>
              <a:r>
                <a:rPr kumimoji="1" lang="en-US" altLang="zh-CN" sz="2000"/>
                <a:t> </a:t>
              </a:r>
              <a:r>
                <a:rPr kumimoji="1" lang="zh-CN" altLang="en-US" sz="2000"/>
                <a:t>具有两个互补的稳定状态。 </a:t>
              </a:r>
              <a:r>
                <a:rPr kumimoji="1" lang="en-US" altLang="zh-CN" sz="2000"/>
                <a:t>Q</a:t>
              </a:r>
              <a:r>
                <a:rPr kumimoji="1" lang="zh-CN" altLang="en-US" sz="2000"/>
                <a:t>、 </a:t>
              </a:r>
              <a:r>
                <a:rPr kumimoji="1" lang="en-US" altLang="zh-CN" sz="2000"/>
                <a:t>Q  </a:t>
              </a:r>
            </a:p>
          </p:txBody>
        </p:sp>
        <p:sp>
          <p:nvSpPr>
            <p:cNvPr id="12" name="Line 14"/>
            <p:cNvSpPr>
              <a:spLocks noChangeShapeType="1"/>
            </p:cNvSpPr>
            <p:nvPr/>
          </p:nvSpPr>
          <p:spPr bwMode="auto">
            <a:xfrm>
              <a:off x="4416" y="340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4" name="Group 8"/>
          <p:cNvGrpSpPr>
            <a:grpSpLocks/>
          </p:cNvGrpSpPr>
          <p:nvPr/>
        </p:nvGrpSpPr>
        <p:grpSpPr bwMode="auto">
          <a:xfrm>
            <a:off x="266322" y="3068976"/>
            <a:ext cx="2736850" cy="381000"/>
            <a:chOff x="0" y="1200"/>
            <a:chExt cx="2423" cy="240"/>
          </a:xfrm>
        </p:grpSpPr>
        <p:sp>
          <p:nvSpPr>
            <p:cNvPr id="15" name="AutoShape 9"/>
            <p:cNvSpPr>
              <a:spLocks noChangeArrowheads="1"/>
            </p:cNvSpPr>
            <p:nvPr/>
          </p:nvSpPr>
          <p:spPr bwMode="auto">
            <a:xfrm>
              <a:off x="0" y="1200"/>
              <a:ext cx="1819"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zh-CN" altLang="en-US" sz="2000" dirty="0">
                  <a:solidFill>
                    <a:schemeClr val="bg1"/>
                  </a:solidFill>
                </a:rPr>
                <a:t>电路符号</a:t>
              </a:r>
            </a:p>
          </p:txBody>
        </p:sp>
        <p:sp>
          <p:nvSpPr>
            <p:cNvPr id="16" name="Line 10"/>
            <p:cNvSpPr>
              <a:spLocks noChangeShapeType="1"/>
            </p:cNvSpPr>
            <p:nvPr/>
          </p:nvSpPr>
          <p:spPr bwMode="auto">
            <a:xfrm flipV="1">
              <a:off x="1854" y="1326"/>
              <a:ext cx="569" cy="1"/>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grpSp>
        <p:nvGrpSpPr>
          <p:cNvPr id="17" name="Group 31"/>
          <p:cNvGrpSpPr>
            <a:grpSpLocks/>
          </p:cNvGrpSpPr>
          <p:nvPr/>
        </p:nvGrpSpPr>
        <p:grpSpPr bwMode="auto">
          <a:xfrm>
            <a:off x="3784374" y="3622602"/>
            <a:ext cx="3118708" cy="2649537"/>
            <a:chOff x="1936" y="2013"/>
            <a:chExt cx="2721" cy="2231"/>
          </a:xfrm>
        </p:grpSpPr>
        <p:pic>
          <p:nvPicPr>
            <p:cNvPr id="18"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 y="2013"/>
              <a:ext cx="2721" cy="2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8"/>
            <p:cNvSpPr>
              <a:spLocks noChangeArrowheads="1"/>
            </p:cNvSpPr>
            <p:nvPr/>
          </p:nvSpPr>
          <p:spPr bwMode="auto">
            <a:xfrm>
              <a:off x="1939" y="2024"/>
              <a:ext cx="170" cy="161"/>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nchor="ctr"/>
            <a:lstStyle/>
            <a:p>
              <a:endParaRPr lang="zh-CN" altLang="en-US"/>
            </a:p>
          </p:txBody>
        </p:sp>
        <p:sp>
          <p:nvSpPr>
            <p:cNvPr id="20" name="Rectangle 29"/>
            <p:cNvSpPr>
              <a:spLocks noChangeArrowheads="1"/>
            </p:cNvSpPr>
            <p:nvPr/>
          </p:nvSpPr>
          <p:spPr bwMode="auto">
            <a:xfrm>
              <a:off x="1973" y="2795"/>
              <a:ext cx="198" cy="161"/>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nchor="ctr"/>
            <a:lstStyle/>
            <a:p>
              <a:endParaRPr lang="zh-CN" altLang="en-US"/>
            </a:p>
          </p:txBody>
        </p:sp>
        <p:sp>
          <p:nvSpPr>
            <p:cNvPr id="21" name="Rectangle 30"/>
            <p:cNvSpPr>
              <a:spLocks noChangeArrowheads="1"/>
            </p:cNvSpPr>
            <p:nvPr/>
          </p:nvSpPr>
          <p:spPr bwMode="auto">
            <a:xfrm>
              <a:off x="2000" y="3521"/>
              <a:ext cx="198" cy="161"/>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nchor="ctr"/>
            <a:lstStyle/>
            <a:p>
              <a:endParaRPr lang="zh-CN" altLang="en-US"/>
            </a:p>
          </p:txBody>
        </p:sp>
      </p:grpSp>
      <p:sp>
        <p:nvSpPr>
          <p:cNvPr id="22" name="Text Box 32"/>
          <p:cNvSpPr txBox="1">
            <a:spLocks noChangeArrowheads="1"/>
          </p:cNvSpPr>
          <p:nvPr/>
        </p:nvSpPr>
        <p:spPr bwMode="auto">
          <a:xfrm>
            <a:off x="297693" y="3622602"/>
            <a:ext cx="2519363" cy="7207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zh-CN" altLang="en-US" sz="2000" dirty="0">
                <a:latin typeface="Arial" charset="0"/>
              </a:rPr>
              <a:t>触发器是在时钟脉冲的边沿改变状态的。</a:t>
            </a:r>
          </a:p>
        </p:txBody>
      </p:sp>
      <p:grpSp>
        <p:nvGrpSpPr>
          <p:cNvPr id="23" name="Group 38"/>
          <p:cNvGrpSpPr>
            <a:grpSpLocks/>
          </p:cNvGrpSpPr>
          <p:nvPr/>
        </p:nvGrpSpPr>
        <p:grpSpPr bwMode="auto">
          <a:xfrm>
            <a:off x="2060612" y="3786757"/>
            <a:ext cx="1727200" cy="2485382"/>
            <a:chOff x="1066" y="2251"/>
            <a:chExt cx="1088" cy="1905"/>
          </a:xfrm>
        </p:grpSpPr>
        <p:sp>
          <p:nvSpPr>
            <p:cNvPr id="24" name="Text Box 34"/>
            <p:cNvSpPr txBox="1">
              <a:spLocks noChangeArrowheads="1"/>
            </p:cNvSpPr>
            <p:nvPr/>
          </p:nvSpPr>
          <p:spPr bwMode="auto">
            <a:xfrm>
              <a:off x="1066" y="3067"/>
              <a:ext cx="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zh-CN" altLang="en-US" sz="2000" dirty="0">
                  <a:solidFill>
                    <a:srgbClr val="FF3300"/>
                  </a:solidFill>
                  <a:latin typeface="Arial" charset="0"/>
                  <a:ea typeface="楷体_GB2312" charset="-122"/>
                </a:rPr>
                <a:t>上升沿触发</a:t>
              </a:r>
            </a:p>
          </p:txBody>
        </p:sp>
        <p:sp>
          <p:nvSpPr>
            <p:cNvPr id="25" name="AutoShape 36"/>
            <p:cNvSpPr>
              <a:spLocks/>
            </p:cNvSpPr>
            <p:nvPr/>
          </p:nvSpPr>
          <p:spPr bwMode="auto">
            <a:xfrm>
              <a:off x="1973" y="2251"/>
              <a:ext cx="181" cy="1905"/>
            </a:xfrm>
            <a:prstGeom prst="leftBrace">
              <a:avLst>
                <a:gd name="adj1" fmla="val 87707"/>
                <a:gd name="adj2" fmla="val 50000"/>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grpSp>
      <p:grpSp>
        <p:nvGrpSpPr>
          <p:cNvPr id="26" name="Group 39"/>
          <p:cNvGrpSpPr>
            <a:grpSpLocks/>
          </p:cNvGrpSpPr>
          <p:nvPr/>
        </p:nvGrpSpPr>
        <p:grpSpPr bwMode="auto">
          <a:xfrm>
            <a:off x="7126642" y="3635666"/>
            <a:ext cx="1692275" cy="2697755"/>
            <a:chOff x="4694" y="2205"/>
            <a:chExt cx="1066" cy="1905"/>
          </a:xfrm>
        </p:grpSpPr>
        <p:sp>
          <p:nvSpPr>
            <p:cNvPr id="27" name="Text Box 35"/>
            <p:cNvSpPr txBox="1">
              <a:spLocks noChangeArrowheads="1"/>
            </p:cNvSpPr>
            <p:nvPr/>
          </p:nvSpPr>
          <p:spPr bwMode="auto">
            <a:xfrm>
              <a:off x="4762" y="3022"/>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zh-CN" altLang="en-US" sz="2000">
                  <a:solidFill>
                    <a:srgbClr val="FF3300"/>
                  </a:solidFill>
                  <a:latin typeface="Arial" charset="0"/>
                  <a:ea typeface="楷体_GB2312" charset="-122"/>
                </a:rPr>
                <a:t>下降沿触发</a:t>
              </a:r>
            </a:p>
          </p:txBody>
        </p:sp>
        <p:sp>
          <p:nvSpPr>
            <p:cNvPr id="28" name="AutoShape 37"/>
            <p:cNvSpPr>
              <a:spLocks/>
            </p:cNvSpPr>
            <p:nvPr/>
          </p:nvSpPr>
          <p:spPr bwMode="auto">
            <a:xfrm>
              <a:off x="4694" y="2205"/>
              <a:ext cx="136" cy="1905"/>
            </a:xfrm>
            <a:prstGeom prst="rightBrace">
              <a:avLst>
                <a:gd name="adj1" fmla="val 116728"/>
                <a:gd name="adj2" fmla="val 50000"/>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grpSp>
      <p:sp>
        <p:nvSpPr>
          <p:cNvPr id="13" name="左大括号 12"/>
          <p:cNvSpPr/>
          <p:nvPr/>
        </p:nvSpPr>
        <p:spPr bwMode="auto">
          <a:xfrm>
            <a:off x="2894489" y="1508949"/>
            <a:ext cx="217366" cy="1273629"/>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29" name="单圆角矩形 28"/>
          <p:cNvSpPr/>
          <p:nvPr/>
        </p:nvSpPr>
        <p:spPr bwMode="auto">
          <a:xfrm>
            <a:off x="4391988" y="3982964"/>
            <a:ext cx="360024" cy="256090"/>
          </a:xfrm>
          <a:prstGeom prst="round1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30" name="单圆角矩形 29"/>
          <p:cNvSpPr/>
          <p:nvPr/>
        </p:nvSpPr>
        <p:spPr bwMode="auto">
          <a:xfrm>
            <a:off x="5832874" y="4007486"/>
            <a:ext cx="360024" cy="256090"/>
          </a:xfrm>
          <a:prstGeom prst="round1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Tree>
    <p:extLst>
      <p:ext uri="{BB962C8B-B14F-4D97-AF65-F5344CB8AC3E}">
        <p14:creationId xmlns:p14="http://schemas.microsoft.com/office/powerpoint/2010/main" val="4086768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690747" cy="5325762"/>
          </a:xfrm>
        </p:spPr>
        <p:txBody>
          <a:bodyPr/>
          <a:lstStyle/>
          <a:p>
            <a:r>
              <a:rPr lang="en-US" altLang="zh-CN" sz="2400" dirty="0"/>
              <a:t>SR</a:t>
            </a:r>
            <a:r>
              <a:rPr lang="zh-CN" altLang="en-US" sz="2400" dirty="0"/>
              <a:t>触发器</a:t>
            </a:r>
            <a:r>
              <a:rPr lang="en-US" altLang="zh-CN" sz="2400" dirty="0"/>
              <a:t>(SR Flip-flop)</a:t>
            </a:r>
            <a:endParaRPr lang="zh-CN" altLang="en-US" sz="24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sp>
        <p:nvSpPr>
          <p:cNvPr id="29" name="Text Box 6"/>
          <p:cNvSpPr txBox="1">
            <a:spLocks noChangeArrowheads="1"/>
          </p:cNvSpPr>
          <p:nvPr/>
        </p:nvSpPr>
        <p:spPr bwMode="auto">
          <a:xfrm>
            <a:off x="424585" y="2159787"/>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符号</a:t>
            </a:r>
          </a:p>
        </p:txBody>
      </p:sp>
      <p:grpSp>
        <p:nvGrpSpPr>
          <p:cNvPr id="30" name="Group 106"/>
          <p:cNvGrpSpPr>
            <a:grpSpLocks/>
          </p:cNvGrpSpPr>
          <p:nvPr/>
        </p:nvGrpSpPr>
        <p:grpSpPr bwMode="auto">
          <a:xfrm>
            <a:off x="2035175" y="1331906"/>
            <a:ext cx="1465262" cy="1865312"/>
            <a:chOff x="1383" y="391"/>
            <a:chExt cx="923" cy="1175"/>
          </a:xfrm>
        </p:grpSpPr>
        <p:sp>
          <p:nvSpPr>
            <p:cNvPr id="31" name="Text Box 45"/>
            <p:cNvSpPr txBox="1">
              <a:spLocks noChangeArrowheads="1"/>
            </p:cNvSpPr>
            <p:nvPr/>
          </p:nvSpPr>
          <p:spPr bwMode="auto">
            <a:xfrm>
              <a:off x="2018" y="391"/>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32" name="Text Box 36"/>
            <p:cNvSpPr txBox="1">
              <a:spLocks noChangeArrowheads="1"/>
            </p:cNvSpPr>
            <p:nvPr/>
          </p:nvSpPr>
          <p:spPr bwMode="auto">
            <a:xfrm>
              <a:off x="1619" y="1316"/>
              <a:ext cx="4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CLK</a:t>
              </a:r>
            </a:p>
          </p:txBody>
        </p:sp>
        <p:sp>
          <p:nvSpPr>
            <p:cNvPr id="33" name="Rectangle 37"/>
            <p:cNvSpPr>
              <a:spLocks noChangeArrowheads="1"/>
            </p:cNvSpPr>
            <p:nvPr/>
          </p:nvSpPr>
          <p:spPr bwMode="auto">
            <a:xfrm>
              <a:off x="1482" y="634"/>
              <a:ext cx="672" cy="2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4" name="Line 38"/>
            <p:cNvSpPr>
              <a:spLocks noChangeShapeType="1"/>
            </p:cNvSpPr>
            <p:nvPr/>
          </p:nvSpPr>
          <p:spPr bwMode="auto">
            <a:xfrm>
              <a:off x="1626" y="44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 name="Line 39"/>
            <p:cNvSpPr>
              <a:spLocks noChangeShapeType="1"/>
            </p:cNvSpPr>
            <p:nvPr/>
          </p:nvSpPr>
          <p:spPr bwMode="auto">
            <a:xfrm>
              <a:off x="2010" y="44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6" name="Line 40"/>
            <p:cNvSpPr>
              <a:spLocks noChangeShapeType="1"/>
            </p:cNvSpPr>
            <p:nvPr/>
          </p:nvSpPr>
          <p:spPr bwMode="auto">
            <a:xfrm>
              <a:off x="2010" y="92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7" name="Line 41"/>
            <p:cNvSpPr>
              <a:spLocks noChangeShapeType="1"/>
            </p:cNvSpPr>
            <p:nvPr/>
          </p:nvSpPr>
          <p:spPr bwMode="auto">
            <a:xfrm>
              <a:off x="1818" y="916"/>
              <a:ext cx="2" cy="3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 name="Text Box 43"/>
            <p:cNvSpPr txBox="1">
              <a:spLocks noChangeArrowheads="1"/>
            </p:cNvSpPr>
            <p:nvPr/>
          </p:nvSpPr>
          <p:spPr bwMode="auto">
            <a:xfrm>
              <a:off x="1383" y="391"/>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39" name="Line 44"/>
            <p:cNvSpPr>
              <a:spLocks noChangeShapeType="1"/>
            </p:cNvSpPr>
            <p:nvPr/>
          </p:nvSpPr>
          <p:spPr bwMode="auto">
            <a:xfrm>
              <a:off x="2064" y="43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 name="Text Box 46"/>
            <p:cNvSpPr txBox="1">
              <a:spLocks noChangeArrowheads="1"/>
            </p:cNvSpPr>
            <p:nvPr/>
          </p:nvSpPr>
          <p:spPr bwMode="auto">
            <a:xfrm>
              <a:off x="1914" y="111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p>
          </p:txBody>
        </p:sp>
        <p:sp>
          <p:nvSpPr>
            <p:cNvPr id="41" name="Line 47"/>
            <p:cNvSpPr>
              <a:spLocks noChangeShapeType="1"/>
            </p:cNvSpPr>
            <p:nvPr/>
          </p:nvSpPr>
          <p:spPr bwMode="auto">
            <a:xfrm>
              <a:off x="1626" y="92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 name="Text Box 48"/>
            <p:cNvSpPr txBox="1">
              <a:spLocks noChangeArrowheads="1"/>
            </p:cNvSpPr>
            <p:nvPr/>
          </p:nvSpPr>
          <p:spPr bwMode="auto">
            <a:xfrm>
              <a:off x="1434" y="111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R</a:t>
              </a:r>
            </a:p>
          </p:txBody>
        </p:sp>
        <p:sp>
          <p:nvSpPr>
            <p:cNvPr id="43" name="AutoShape 49"/>
            <p:cNvSpPr>
              <a:spLocks noChangeArrowheads="1"/>
            </p:cNvSpPr>
            <p:nvPr/>
          </p:nvSpPr>
          <p:spPr bwMode="auto">
            <a:xfrm>
              <a:off x="1770" y="825"/>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4" name="Oval 105"/>
            <p:cNvSpPr>
              <a:spLocks noChangeArrowheads="1"/>
            </p:cNvSpPr>
            <p:nvPr/>
          </p:nvSpPr>
          <p:spPr bwMode="auto">
            <a:xfrm>
              <a:off x="1963" y="562"/>
              <a:ext cx="84" cy="74"/>
            </a:xfrm>
            <a:prstGeom prst="ellipse">
              <a:avLst/>
            </a:prstGeom>
            <a:solidFill>
              <a:srgbClr val="DDDDDD"/>
            </a:solidFill>
            <a:ln w="19050" algn="ctr">
              <a:solidFill>
                <a:schemeClr val="tx1"/>
              </a:solidFill>
              <a:round/>
              <a:headEnd/>
              <a:tailEnd/>
            </a:ln>
          </p:spPr>
          <p:txBody>
            <a:bodyPr lIns="90000" tIns="46800" rIns="90000" bIns="46800" anchor="ctr">
              <a:spAutoFit/>
            </a:bodyPr>
            <a:lstStyle/>
            <a:p>
              <a:endParaRPr lang="zh-CN" altLang="en-US"/>
            </a:p>
          </p:txBody>
        </p:sp>
      </p:grpSp>
      <p:sp>
        <p:nvSpPr>
          <p:cNvPr id="45" name="Text Box 7"/>
          <p:cNvSpPr txBox="1">
            <a:spLocks noChangeArrowheads="1"/>
          </p:cNvSpPr>
          <p:nvPr/>
        </p:nvSpPr>
        <p:spPr bwMode="auto">
          <a:xfrm>
            <a:off x="3806949" y="1104893"/>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功能表</a:t>
            </a:r>
          </a:p>
        </p:txBody>
      </p:sp>
      <p:graphicFrame>
        <p:nvGraphicFramePr>
          <p:cNvPr id="46" name="Group 103"/>
          <p:cNvGraphicFramePr>
            <a:graphicFrameLocks noGrp="1"/>
          </p:cNvGraphicFramePr>
          <p:nvPr>
            <p:extLst>
              <p:ext uri="{D42A27DB-BD31-4B8C-83A1-F6EECF244321}">
                <p14:modId xmlns:p14="http://schemas.microsoft.com/office/powerpoint/2010/main" val="359753099"/>
              </p:ext>
            </p:extLst>
          </p:nvPr>
        </p:nvGraphicFramePr>
        <p:xfrm>
          <a:off x="4887021" y="569047"/>
          <a:ext cx="4038600" cy="2292480"/>
        </p:xfrm>
        <a:graphic>
          <a:graphicData uri="http://schemas.openxmlformats.org/drawingml/2006/table">
            <a:tbl>
              <a:tblPr/>
              <a:tblGrid>
                <a:gridCol w="792162">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712787">
                  <a:extLst>
                    <a:ext uri="{9D8B030D-6E8A-4147-A177-3AD203B41FA5}">
                      <a16:colId xmlns:a16="http://schemas.microsoft.com/office/drawing/2014/main" val="20002"/>
                    </a:ext>
                  </a:extLst>
                </a:gridCol>
                <a:gridCol w="1109663">
                  <a:extLst>
                    <a:ext uri="{9D8B030D-6E8A-4147-A177-3AD203B41FA5}">
                      <a16:colId xmlns:a16="http://schemas.microsoft.com/office/drawing/2014/main" val="20003"/>
                    </a:ext>
                  </a:extLst>
                </a:gridCol>
                <a:gridCol w="1108075">
                  <a:extLst>
                    <a:ext uri="{9D8B030D-6E8A-4147-A177-3AD203B41FA5}">
                      <a16:colId xmlns:a16="http://schemas.microsoft.com/office/drawing/2014/main" val="20004"/>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CLK</a:t>
                      </a:r>
                    </a:p>
                  </a:txBody>
                  <a:tcPr marL="90000" marR="90000" marT="46800" marB="4680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S</a:t>
                      </a:r>
                    </a:p>
                  </a:txBody>
                  <a:tcPr marL="90000" marR="90000" marT="46800" marB="4680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R</a:t>
                      </a:r>
                    </a:p>
                  </a:txBody>
                  <a:tcPr marL="90000" marR="90000" marT="46800" marB="46800"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说明</a:t>
                      </a:r>
                    </a:p>
                  </a:txBody>
                  <a:tcPr marL="90000" marR="90000" marT="46800" marB="46800"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1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保持</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00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dirty="0" err="1">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a:t>
                      </a:r>
                      <a:endParaRPr kumimoji="1" lang="zh-CN" altLang="en-US" sz="2000" b="0" i="0" u="none" strike="noStrike" cap="none" normalizeH="0" baseline="30000" dirty="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保持</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置</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置</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不稳</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7" name="Text Box 77"/>
          <p:cNvSpPr txBox="1">
            <a:spLocks noChangeArrowheads="1"/>
          </p:cNvSpPr>
          <p:nvPr/>
        </p:nvSpPr>
        <p:spPr bwMode="auto">
          <a:xfrm>
            <a:off x="424585" y="3270951"/>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状态方程</a:t>
            </a:r>
          </a:p>
        </p:txBody>
      </p:sp>
      <p:graphicFrame>
        <p:nvGraphicFramePr>
          <p:cNvPr id="48" name="Object 162"/>
          <p:cNvGraphicFramePr>
            <a:graphicFrameLocks noChangeAspect="1"/>
          </p:cNvGraphicFramePr>
          <p:nvPr>
            <p:extLst>
              <p:ext uri="{D42A27DB-BD31-4B8C-83A1-F6EECF244321}">
                <p14:modId xmlns:p14="http://schemas.microsoft.com/office/powerpoint/2010/main" val="1319895703"/>
              </p:ext>
            </p:extLst>
          </p:nvPr>
        </p:nvGraphicFramePr>
        <p:xfrm>
          <a:off x="2193925" y="3227388"/>
          <a:ext cx="1779588" cy="496887"/>
        </p:xfrm>
        <a:graphic>
          <a:graphicData uri="http://schemas.openxmlformats.org/presentationml/2006/ole">
            <mc:AlternateContent xmlns:mc="http://schemas.openxmlformats.org/markup-compatibility/2006">
              <mc:Choice xmlns:v="urn:schemas-microsoft-com:vml" Requires="v">
                <p:oleObj spid="_x0000_s200952" name="Equation" r:id="rId3" imgW="952200" imgH="266400" progId="Equation.DSMT4">
                  <p:embed/>
                </p:oleObj>
              </mc:Choice>
              <mc:Fallback>
                <p:oleObj name="Equation" r:id="rId3" imgW="952200" imgH="266400" progId="Equation.DSMT4">
                  <p:embed/>
                  <p:pic>
                    <p:nvPicPr>
                      <p:cNvPr id="0" name=""/>
                      <p:cNvPicPr>
                        <a:picLocks noChangeAspect="1" noChangeArrowheads="1"/>
                      </p:cNvPicPr>
                      <p:nvPr/>
                    </p:nvPicPr>
                    <p:blipFill>
                      <a:blip r:embed="rId4"/>
                      <a:srcRect/>
                      <a:stretch>
                        <a:fillRect/>
                      </a:stretch>
                    </p:blipFill>
                    <p:spPr bwMode="auto">
                      <a:xfrm>
                        <a:off x="2193925" y="3227388"/>
                        <a:ext cx="1779588"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9" name="Picture 1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486" y="3696401"/>
            <a:ext cx="8642350"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Box 158"/>
          <p:cNvSpPr txBox="1">
            <a:spLocks noChangeArrowheads="1"/>
          </p:cNvSpPr>
          <p:nvPr/>
        </p:nvSpPr>
        <p:spPr bwMode="auto">
          <a:xfrm>
            <a:off x="424585" y="4194051"/>
            <a:ext cx="1439862"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内部结构</a:t>
            </a:r>
          </a:p>
        </p:txBody>
      </p:sp>
      <p:grpSp>
        <p:nvGrpSpPr>
          <p:cNvPr id="26" name="Group 160"/>
          <p:cNvGrpSpPr>
            <a:grpSpLocks/>
          </p:cNvGrpSpPr>
          <p:nvPr/>
        </p:nvGrpSpPr>
        <p:grpSpPr bwMode="auto">
          <a:xfrm>
            <a:off x="5072713" y="1469763"/>
            <a:ext cx="392112" cy="1295400"/>
            <a:chOff x="2971" y="1053"/>
            <a:chExt cx="247" cy="816"/>
          </a:xfrm>
        </p:grpSpPr>
        <p:grpSp>
          <p:nvGrpSpPr>
            <p:cNvPr id="27" name="Group 109"/>
            <p:cNvGrpSpPr>
              <a:grpSpLocks/>
            </p:cNvGrpSpPr>
            <p:nvPr/>
          </p:nvGrpSpPr>
          <p:grpSpPr bwMode="auto">
            <a:xfrm>
              <a:off x="2978" y="1053"/>
              <a:ext cx="240" cy="144"/>
              <a:chOff x="3023" y="1579"/>
              <a:chExt cx="240" cy="144"/>
            </a:xfrm>
          </p:grpSpPr>
          <p:sp>
            <p:nvSpPr>
              <p:cNvPr id="71" name="Line 53"/>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2" name="Line 54"/>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 name="Line 55"/>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 name="Line 56"/>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5" name="Line 107"/>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6" name="Line 108"/>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28" name="Group 110"/>
            <p:cNvGrpSpPr>
              <a:grpSpLocks/>
            </p:cNvGrpSpPr>
            <p:nvPr/>
          </p:nvGrpSpPr>
          <p:grpSpPr bwMode="auto">
            <a:xfrm>
              <a:off x="2971" y="1271"/>
              <a:ext cx="240" cy="144"/>
              <a:chOff x="3023" y="1579"/>
              <a:chExt cx="240" cy="144"/>
            </a:xfrm>
          </p:grpSpPr>
          <p:sp>
            <p:nvSpPr>
              <p:cNvPr id="65" name="Line 111"/>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6" name="Line 112"/>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7" name="Line 113"/>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8" name="Line 114"/>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9" name="Line 115"/>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70" name="Line 116"/>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51" name="Group 117"/>
            <p:cNvGrpSpPr>
              <a:grpSpLocks/>
            </p:cNvGrpSpPr>
            <p:nvPr/>
          </p:nvGrpSpPr>
          <p:grpSpPr bwMode="auto">
            <a:xfrm>
              <a:off x="2971" y="1498"/>
              <a:ext cx="240" cy="144"/>
              <a:chOff x="3023" y="1579"/>
              <a:chExt cx="240" cy="144"/>
            </a:xfrm>
          </p:grpSpPr>
          <p:sp>
            <p:nvSpPr>
              <p:cNvPr id="59" name="Line 118"/>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 name="Line 119"/>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 name="Line 120"/>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 name="Line 121"/>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3" name="Line 122"/>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4" name="Line 123"/>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52" name="Group 124"/>
            <p:cNvGrpSpPr>
              <a:grpSpLocks/>
            </p:cNvGrpSpPr>
            <p:nvPr/>
          </p:nvGrpSpPr>
          <p:grpSpPr bwMode="auto">
            <a:xfrm>
              <a:off x="2971" y="1725"/>
              <a:ext cx="240" cy="144"/>
              <a:chOff x="3023" y="1579"/>
              <a:chExt cx="240" cy="144"/>
            </a:xfrm>
          </p:grpSpPr>
          <p:sp>
            <p:nvSpPr>
              <p:cNvPr id="53" name="Line 125"/>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4" name="Line 126"/>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5" name="Line 127"/>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Line 128"/>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7" name="Line 129"/>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8" name="Line 130"/>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sp>
        <p:nvSpPr>
          <p:cNvPr id="2" name="矩形 1"/>
          <p:cNvSpPr/>
          <p:nvPr/>
        </p:nvSpPr>
        <p:spPr>
          <a:xfrm>
            <a:off x="7452192" y="2977785"/>
            <a:ext cx="1346844" cy="369332"/>
          </a:xfrm>
          <a:prstGeom prst="rect">
            <a:avLst/>
          </a:prstGeom>
        </p:spPr>
        <p:txBody>
          <a:bodyPr wrap="none">
            <a:spAutoFit/>
          </a:bodyPr>
          <a:lstStyle/>
          <a:p>
            <a:r>
              <a:rPr lang="zh-CN" altLang="en-US" dirty="0">
                <a:solidFill>
                  <a:srgbClr val="FF0000"/>
                </a:solidFill>
              </a:rPr>
              <a:t>高电平有效</a:t>
            </a:r>
          </a:p>
        </p:txBody>
      </p:sp>
    </p:spTree>
    <p:extLst>
      <p:ext uri="{BB962C8B-B14F-4D97-AF65-F5344CB8AC3E}">
        <p14:creationId xmlns:p14="http://schemas.microsoft.com/office/powerpoint/2010/main" val="355613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690747" cy="5325762"/>
          </a:xfrm>
        </p:spPr>
        <p:txBody>
          <a:bodyPr/>
          <a:lstStyle/>
          <a:p>
            <a:r>
              <a:rPr lang="en-US" altLang="zh-CN" sz="2400" dirty="0"/>
              <a:t>SR</a:t>
            </a:r>
            <a:r>
              <a:rPr lang="zh-CN" altLang="en-US" sz="2400" dirty="0"/>
              <a:t>触发器</a:t>
            </a:r>
            <a:r>
              <a:rPr lang="en-US" altLang="zh-CN" sz="2400" dirty="0"/>
              <a:t>(SR Flip-flop)</a:t>
            </a:r>
            <a:endParaRPr lang="zh-CN" altLang="en-US" sz="2400" dirty="0"/>
          </a:p>
          <a:p>
            <a:endParaRPr lang="zh-CN" altLang="en-US" sz="24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pic>
        <p:nvPicPr>
          <p:cNvPr id="2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892708"/>
            <a:ext cx="63373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7"/>
          <p:cNvGrpSpPr>
            <a:grpSpLocks/>
          </p:cNvGrpSpPr>
          <p:nvPr/>
        </p:nvGrpSpPr>
        <p:grpSpPr bwMode="auto">
          <a:xfrm>
            <a:off x="2705101" y="4348696"/>
            <a:ext cx="4233862" cy="2138362"/>
            <a:chOff x="2889" y="2296"/>
            <a:chExt cx="2667" cy="1347"/>
          </a:xfrm>
        </p:grpSpPr>
        <p:grpSp>
          <p:nvGrpSpPr>
            <p:cNvPr id="51" name="Group 8"/>
            <p:cNvGrpSpPr>
              <a:grpSpLocks/>
            </p:cNvGrpSpPr>
            <p:nvPr/>
          </p:nvGrpSpPr>
          <p:grpSpPr bwMode="auto">
            <a:xfrm>
              <a:off x="3840" y="2539"/>
              <a:ext cx="871" cy="576"/>
              <a:chOff x="4176" y="1680"/>
              <a:chExt cx="871" cy="576"/>
            </a:xfrm>
          </p:grpSpPr>
          <p:sp>
            <p:nvSpPr>
              <p:cNvPr id="71" name="Arc 9"/>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2" name="Line 10"/>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52" name="Group 11"/>
            <p:cNvGrpSpPr>
              <a:grpSpLocks/>
            </p:cNvGrpSpPr>
            <p:nvPr/>
          </p:nvGrpSpPr>
          <p:grpSpPr bwMode="auto">
            <a:xfrm flipH="1" flipV="1">
              <a:off x="3696" y="2827"/>
              <a:ext cx="871" cy="576"/>
              <a:chOff x="4176" y="1680"/>
              <a:chExt cx="871" cy="576"/>
            </a:xfrm>
          </p:grpSpPr>
          <p:sp>
            <p:nvSpPr>
              <p:cNvPr id="69" name="Arc 12"/>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0" name="Line 13"/>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53" name="Group 14"/>
            <p:cNvGrpSpPr>
              <a:grpSpLocks/>
            </p:cNvGrpSpPr>
            <p:nvPr/>
          </p:nvGrpSpPr>
          <p:grpSpPr bwMode="auto">
            <a:xfrm>
              <a:off x="4704" y="2827"/>
              <a:ext cx="336" cy="345"/>
              <a:chOff x="5040" y="1968"/>
              <a:chExt cx="336" cy="345"/>
            </a:xfrm>
          </p:grpSpPr>
          <p:sp>
            <p:nvSpPr>
              <p:cNvPr id="67" name="Oval 15"/>
              <p:cNvSpPr>
                <a:spLocks noChangeArrowheads="1"/>
              </p:cNvSpPr>
              <p:nvPr/>
            </p:nvSpPr>
            <p:spPr bwMode="auto">
              <a:xfrm>
                <a:off x="5040"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8" name="Line 16"/>
              <p:cNvSpPr>
                <a:spLocks noChangeShapeType="1"/>
              </p:cNvSpPr>
              <p:nvPr/>
            </p:nvSpPr>
            <p:spPr bwMode="auto">
              <a:xfrm flipH="1" flipV="1">
                <a:off x="5069" y="2217"/>
                <a:ext cx="96" cy="9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54" name="Oval 17"/>
            <p:cNvSpPr>
              <a:spLocks noChangeArrowheads="1"/>
            </p:cNvSpPr>
            <p:nvPr/>
          </p:nvSpPr>
          <p:spPr bwMode="auto">
            <a:xfrm>
              <a:off x="4512" y="2827"/>
              <a:ext cx="288" cy="288"/>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dirty="0"/>
                <a:t>1</a:t>
              </a:r>
            </a:p>
          </p:txBody>
        </p:sp>
        <p:grpSp>
          <p:nvGrpSpPr>
            <p:cNvPr id="55" name="Group 18"/>
            <p:cNvGrpSpPr>
              <a:grpSpLocks/>
            </p:cNvGrpSpPr>
            <p:nvPr/>
          </p:nvGrpSpPr>
          <p:grpSpPr bwMode="auto">
            <a:xfrm>
              <a:off x="3360" y="2827"/>
              <a:ext cx="336" cy="336"/>
              <a:chOff x="3696" y="1968"/>
              <a:chExt cx="336" cy="336"/>
            </a:xfrm>
          </p:grpSpPr>
          <p:sp>
            <p:nvSpPr>
              <p:cNvPr id="65" name="Oval 19"/>
              <p:cNvSpPr>
                <a:spLocks noChangeArrowheads="1"/>
              </p:cNvSpPr>
              <p:nvPr/>
            </p:nvSpPr>
            <p:spPr bwMode="auto">
              <a:xfrm>
                <a:off x="3696"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6" name="Line 20"/>
              <p:cNvSpPr>
                <a:spLocks noChangeShapeType="1"/>
              </p:cNvSpPr>
              <p:nvPr/>
            </p:nvSpPr>
            <p:spPr bwMode="auto">
              <a:xfrm>
                <a:off x="3886" y="1978"/>
                <a:ext cx="98" cy="11"/>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56" name="Oval 21"/>
            <p:cNvSpPr>
              <a:spLocks noChangeArrowheads="1"/>
            </p:cNvSpPr>
            <p:nvPr/>
          </p:nvSpPr>
          <p:spPr bwMode="auto">
            <a:xfrm>
              <a:off x="3600" y="2827"/>
              <a:ext cx="288" cy="288"/>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dirty="0"/>
                <a:t>0</a:t>
              </a:r>
            </a:p>
          </p:txBody>
        </p:sp>
        <p:sp>
          <p:nvSpPr>
            <p:cNvPr id="57" name="Text Box 22"/>
            <p:cNvSpPr txBox="1">
              <a:spLocks noChangeArrowheads="1"/>
            </p:cNvSpPr>
            <p:nvPr/>
          </p:nvSpPr>
          <p:spPr bwMode="auto">
            <a:xfrm>
              <a:off x="4332" y="2432"/>
              <a:ext cx="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endParaRPr lang="zh-CN" altLang="zh-CN" sz="1800"/>
            </a:p>
          </p:txBody>
        </p:sp>
        <p:sp>
          <p:nvSpPr>
            <p:cNvPr id="58" name="Text Box 23"/>
            <p:cNvSpPr txBox="1">
              <a:spLocks noChangeArrowheads="1"/>
            </p:cNvSpPr>
            <p:nvPr/>
          </p:nvSpPr>
          <p:spPr bwMode="auto">
            <a:xfrm>
              <a:off x="4332" y="3339"/>
              <a:ext cx="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endParaRPr lang="zh-CN" altLang="zh-CN" sz="1800"/>
            </a:p>
          </p:txBody>
        </p:sp>
        <p:sp>
          <p:nvSpPr>
            <p:cNvPr id="59" name="Text Box 24"/>
            <p:cNvSpPr txBox="1">
              <a:spLocks noChangeArrowheads="1"/>
            </p:cNvSpPr>
            <p:nvPr/>
          </p:nvSpPr>
          <p:spPr bwMode="auto">
            <a:xfrm>
              <a:off x="5012" y="2886"/>
              <a:ext cx="544"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a:t>S=0</a:t>
              </a:r>
            </a:p>
            <a:p>
              <a:pPr algn="l"/>
              <a:r>
                <a:rPr lang="en-US" altLang="zh-CN" sz="1800"/>
                <a:t>R=0</a:t>
              </a:r>
            </a:p>
          </p:txBody>
        </p:sp>
        <p:sp>
          <p:nvSpPr>
            <p:cNvPr id="60" name="Text Box 25"/>
            <p:cNvSpPr txBox="1">
              <a:spLocks noChangeArrowheads="1"/>
            </p:cNvSpPr>
            <p:nvPr/>
          </p:nvSpPr>
          <p:spPr bwMode="auto">
            <a:xfrm>
              <a:off x="2889" y="2886"/>
              <a:ext cx="544"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a:t>S=0</a:t>
              </a:r>
            </a:p>
            <a:p>
              <a:pPr algn="l"/>
              <a:r>
                <a:rPr lang="en-US" altLang="zh-CN" sz="1800"/>
                <a:t>R=0</a:t>
              </a:r>
            </a:p>
          </p:txBody>
        </p:sp>
        <p:sp>
          <p:nvSpPr>
            <p:cNvPr id="61" name="Text Box 26"/>
            <p:cNvSpPr txBox="1">
              <a:spLocks noChangeArrowheads="1"/>
            </p:cNvSpPr>
            <p:nvPr/>
          </p:nvSpPr>
          <p:spPr bwMode="auto">
            <a:xfrm>
              <a:off x="3941" y="2423"/>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a:t>R=0</a:t>
              </a:r>
            </a:p>
          </p:txBody>
        </p:sp>
        <p:sp>
          <p:nvSpPr>
            <p:cNvPr id="62" name="Text Box 27"/>
            <p:cNvSpPr txBox="1">
              <a:spLocks noChangeArrowheads="1"/>
            </p:cNvSpPr>
            <p:nvPr/>
          </p:nvSpPr>
          <p:spPr bwMode="auto">
            <a:xfrm>
              <a:off x="3969" y="2296"/>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dirty="0"/>
                <a:t>S=1</a:t>
              </a:r>
            </a:p>
          </p:txBody>
        </p:sp>
        <p:sp>
          <p:nvSpPr>
            <p:cNvPr id="63" name="Text Box 28"/>
            <p:cNvSpPr txBox="1">
              <a:spLocks noChangeArrowheads="1"/>
            </p:cNvSpPr>
            <p:nvPr/>
          </p:nvSpPr>
          <p:spPr bwMode="auto">
            <a:xfrm>
              <a:off x="3977" y="3412"/>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a:t>R=1</a:t>
              </a:r>
            </a:p>
          </p:txBody>
        </p:sp>
        <p:sp>
          <p:nvSpPr>
            <p:cNvPr id="64" name="Text Box 29"/>
            <p:cNvSpPr txBox="1">
              <a:spLocks noChangeArrowheads="1"/>
            </p:cNvSpPr>
            <p:nvPr/>
          </p:nvSpPr>
          <p:spPr bwMode="auto">
            <a:xfrm>
              <a:off x="3997" y="3267"/>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a:r>
                <a:rPr lang="en-US" altLang="zh-CN" sz="1800"/>
                <a:t>S=0</a:t>
              </a:r>
            </a:p>
          </p:txBody>
        </p:sp>
      </p:grpSp>
      <p:sp>
        <p:nvSpPr>
          <p:cNvPr id="73" name="Text Box 30"/>
          <p:cNvSpPr txBox="1">
            <a:spLocks noChangeArrowheads="1"/>
          </p:cNvSpPr>
          <p:nvPr/>
        </p:nvSpPr>
        <p:spPr bwMode="auto">
          <a:xfrm>
            <a:off x="439099" y="1105433"/>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波形图</a:t>
            </a:r>
          </a:p>
        </p:txBody>
      </p:sp>
      <p:sp>
        <p:nvSpPr>
          <p:cNvPr id="74" name="Text Box 31"/>
          <p:cNvSpPr txBox="1">
            <a:spLocks noChangeArrowheads="1"/>
          </p:cNvSpPr>
          <p:nvPr/>
        </p:nvSpPr>
        <p:spPr bwMode="auto">
          <a:xfrm>
            <a:off x="820965" y="5416750"/>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状态转移图</a:t>
            </a:r>
          </a:p>
        </p:txBody>
      </p:sp>
      <p:sp>
        <p:nvSpPr>
          <p:cNvPr id="2" name="标题 1"/>
          <p:cNvSpPr>
            <a:spLocks noGrp="1"/>
          </p:cNvSpPr>
          <p:nvPr>
            <p:ph type="title"/>
          </p:nvPr>
        </p:nvSpPr>
        <p:spPr>
          <a:xfrm>
            <a:off x="0" y="6473825"/>
            <a:ext cx="7848600" cy="384175"/>
          </a:xfrm>
        </p:spPr>
        <p:txBody>
          <a:bodyPr/>
          <a:lstStyle/>
          <a:p>
            <a:endParaRPr lang="zh-CN" altLang="en-US" dirty="0"/>
          </a:p>
        </p:txBody>
      </p:sp>
      <p:sp>
        <p:nvSpPr>
          <p:cNvPr id="75" name="Text Box 32"/>
          <p:cNvSpPr txBox="1">
            <a:spLocks noChangeArrowheads="1"/>
          </p:cNvSpPr>
          <p:nvPr/>
        </p:nvSpPr>
        <p:spPr bwMode="auto">
          <a:xfrm>
            <a:off x="48419" y="2168916"/>
            <a:ext cx="2519363" cy="710067"/>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dirty="0">
                <a:latin typeface="Arial" charset="0"/>
              </a:rPr>
              <a:t>触发器是在时钟脉冲的</a:t>
            </a:r>
            <a:r>
              <a:rPr lang="zh-CN" altLang="en-US" sz="2000" dirty="0">
                <a:solidFill>
                  <a:srgbClr val="FF3300"/>
                </a:solidFill>
                <a:latin typeface="Arial" charset="0"/>
                <a:ea typeface="楷体_GB2312" charset="-122"/>
              </a:rPr>
              <a:t>上升沿</a:t>
            </a:r>
            <a:r>
              <a:rPr lang="zh-CN" altLang="en-US" sz="2000" dirty="0">
                <a:latin typeface="Arial" charset="0"/>
              </a:rPr>
              <a:t>改变状态的。</a:t>
            </a:r>
          </a:p>
        </p:txBody>
      </p:sp>
      <p:sp>
        <p:nvSpPr>
          <p:cNvPr id="32" name="Text Box 31"/>
          <p:cNvSpPr txBox="1">
            <a:spLocks noChangeArrowheads="1"/>
          </p:cNvSpPr>
          <p:nvPr/>
        </p:nvSpPr>
        <p:spPr bwMode="auto">
          <a:xfrm>
            <a:off x="3236717" y="3719189"/>
            <a:ext cx="762000" cy="402291"/>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ctr" eaLnBrk="1" hangingPunct="1"/>
            <a:r>
              <a:rPr kumimoji="1" lang="zh-CN" altLang="en-US" sz="2000" dirty="0"/>
              <a:t>稳态</a:t>
            </a:r>
          </a:p>
        </p:txBody>
      </p:sp>
      <p:sp>
        <p:nvSpPr>
          <p:cNvPr id="33" name="Text Box 31"/>
          <p:cNvSpPr txBox="1">
            <a:spLocks noChangeArrowheads="1"/>
          </p:cNvSpPr>
          <p:nvPr/>
        </p:nvSpPr>
        <p:spPr bwMode="auto">
          <a:xfrm>
            <a:off x="4318001" y="3712512"/>
            <a:ext cx="762000" cy="402291"/>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ctr" eaLnBrk="1" hangingPunct="1"/>
            <a:r>
              <a:rPr kumimoji="1" lang="zh-CN" altLang="en-US" sz="2000" dirty="0"/>
              <a:t>稳态</a:t>
            </a:r>
          </a:p>
        </p:txBody>
      </p:sp>
      <p:sp>
        <p:nvSpPr>
          <p:cNvPr id="34" name="Text Box 31"/>
          <p:cNvSpPr txBox="1">
            <a:spLocks noChangeArrowheads="1"/>
          </p:cNvSpPr>
          <p:nvPr/>
        </p:nvSpPr>
        <p:spPr bwMode="auto">
          <a:xfrm>
            <a:off x="5300746" y="3818153"/>
            <a:ext cx="762000" cy="402291"/>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ctr" eaLnBrk="1" hangingPunct="1"/>
            <a:r>
              <a:rPr kumimoji="1" lang="zh-CN" altLang="en-US" sz="2000" dirty="0"/>
              <a:t>稳态</a:t>
            </a:r>
          </a:p>
        </p:txBody>
      </p:sp>
      <p:sp>
        <p:nvSpPr>
          <p:cNvPr id="35" name="Text Box 31"/>
          <p:cNvSpPr txBox="1">
            <a:spLocks noChangeArrowheads="1"/>
          </p:cNvSpPr>
          <p:nvPr/>
        </p:nvSpPr>
        <p:spPr bwMode="auto">
          <a:xfrm>
            <a:off x="6372120" y="3808419"/>
            <a:ext cx="762000" cy="402291"/>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ctr" eaLnBrk="1" hangingPunct="1"/>
            <a:r>
              <a:rPr kumimoji="1" lang="zh-CN" altLang="en-US" sz="2000" dirty="0"/>
              <a:t>稳态</a:t>
            </a:r>
          </a:p>
        </p:txBody>
      </p:sp>
      <p:sp>
        <p:nvSpPr>
          <p:cNvPr id="36" name="Text Box 31"/>
          <p:cNvSpPr txBox="1">
            <a:spLocks noChangeArrowheads="1"/>
          </p:cNvSpPr>
          <p:nvPr/>
        </p:nvSpPr>
        <p:spPr bwMode="auto">
          <a:xfrm>
            <a:off x="7362186" y="3864912"/>
            <a:ext cx="762000" cy="402291"/>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ctr" eaLnBrk="1" hangingPunct="1"/>
            <a:r>
              <a:rPr kumimoji="1" lang="zh-CN" altLang="en-US" sz="2000" dirty="0"/>
              <a:t>稳态</a:t>
            </a:r>
          </a:p>
        </p:txBody>
      </p:sp>
      <p:grpSp>
        <p:nvGrpSpPr>
          <p:cNvPr id="77" name="Group 106"/>
          <p:cNvGrpSpPr>
            <a:grpSpLocks/>
          </p:cNvGrpSpPr>
          <p:nvPr/>
        </p:nvGrpSpPr>
        <p:grpSpPr bwMode="auto">
          <a:xfrm>
            <a:off x="528865" y="3076908"/>
            <a:ext cx="1465262" cy="1865312"/>
            <a:chOff x="1383" y="391"/>
            <a:chExt cx="923" cy="1175"/>
          </a:xfrm>
        </p:grpSpPr>
        <p:sp>
          <p:nvSpPr>
            <p:cNvPr id="78" name="Text Box 45"/>
            <p:cNvSpPr txBox="1">
              <a:spLocks noChangeArrowheads="1"/>
            </p:cNvSpPr>
            <p:nvPr/>
          </p:nvSpPr>
          <p:spPr bwMode="auto">
            <a:xfrm>
              <a:off x="2018" y="391"/>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79" name="Text Box 36"/>
            <p:cNvSpPr txBox="1">
              <a:spLocks noChangeArrowheads="1"/>
            </p:cNvSpPr>
            <p:nvPr/>
          </p:nvSpPr>
          <p:spPr bwMode="auto">
            <a:xfrm>
              <a:off x="1619" y="1316"/>
              <a:ext cx="4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CLK</a:t>
              </a:r>
            </a:p>
          </p:txBody>
        </p:sp>
        <p:sp>
          <p:nvSpPr>
            <p:cNvPr id="80" name="Rectangle 37"/>
            <p:cNvSpPr>
              <a:spLocks noChangeArrowheads="1"/>
            </p:cNvSpPr>
            <p:nvPr/>
          </p:nvSpPr>
          <p:spPr bwMode="auto">
            <a:xfrm>
              <a:off x="1482" y="634"/>
              <a:ext cx="672" cy="2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1" name="Line 38"/>
            <p:cNvSpPr>
              <a:spLocks noChangeShapeType="1"/>
            </p:cNvSpPr>
            <p:nvPr/>
          </p:nvSpPr>
          <p:spPr bwMode="auto">
            <a:xfrm>
              <a:off x="1626" y="44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2" name="Line 39"/>
            <p:cNvSpPr>
              <a:spLocks noChangeShapeType="1"/>
            </p:cNvSpPr>
            <p:nvPr/>
          </p:nvSpPr>
          <p:spPr bwMode="auto">
            <a:xfrm>
              <a:off x="2010" y="44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3" name="Line 40"/>
            <p:cNvSpPr>
              <a:spLocks noChangeShapeType="1"/>
            </p:cNvSpPr>
            <p:nvPr/>
          </p:nvSpPr>
          <p:spPr bwMode="auto">
            <a:xfrm>
              <a:off x="2010" y="92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4" name="Line 41"/>
            <p:cNvSpPr>
              <a:spLocks noChangeShapeType="1"/>
            </p:cNvSpPr>
            <p:nvPr/>
          </p:nvSpPr>
          <p:spPr bwMode="auto">
            <a:xfrm>
              <a:off x="1818" y="916"/>
              <a:ext cx="2" cy="3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5" name="Text Box 43"/>
            <p:cNvSpPr txBox="1">
              <a:spLocks noChangeArrowheads="1"/>
            </p:cNvSpPr>
            <p:nvPr/>
          </p:nvSpPr>
          <p:spPr bwMode="auto">
            <a:xfrm>
              <a:off x="1383" y="391"/>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86" name="Line 44"/>
            <p:cNvSpPr>
              <a:spLocks noChangeShapeType="1"/>
            </p:cNvSpPr>
            <p:nvPr/>
          </p:nvSpPr>
          <p:spPr bwMode="auto">
            <a:xfrm>
              <a:off x="2064" y="43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7" name="Text Box 46"/>
            <p:cNvSpPr txBox="1">
              <a:spLocks noChangeArrowheads="1"/>
            </p:cNvSpPr>
            <p:nvPr/>
          </p:nvSpPr>
          <p:spPr bwMode="auto">
            <a:xfrm>
              <a:off x="1914" y="111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p>
          </p:txBody>
        </p:sp>
        <p:sp>
          <p:nvSpPr>
            <p:cNvPr id="88" name="Line 47"/>
            <p:cNvSpPr>
              <a:spLocks noChangeShapeType="1"/>
            </p:cNvSpPr>
            <p:nvPr/>
          </p:nvSpPr>
          <p:spPr bwMode="auto">
            <a:xfrm>
              <a:off x="1626" y="92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 name="Text Box 48"/>
            <p:cNvSpPr txBox="1">
              <a:spLocks noChangeArrowheads="1"/>
            </p:cNvSpPr>
            <p:nvPr/>
          </p:nvSpPr>
          <p:spPr bwMode="auto">
            <a:xfrm>
              <a:off x="1434" y="111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R</a:t>
              </a:r>
            </a:p>
          </p:txBody>
        </p:sp>
        <p:sp>
          <p:nvSpPr>
            <p:cNvPr id="90" name="AutoShape 49"/>
            <p:cNvSpPr>
              <a:spLocks noChangeArrowheads="1"/>
            </p:cNvSpPr>
            <p:nvPr/>
          </p:nvSpPr>
          <p:spPr bwMode="auto">
            <a:xfrm>
              <a:off x="1770" y="825"/>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1" name="Oval 105"/>
            <p:cNvSpPr>
              <a:spLocks noChangeArrowheads="1"/>
            </p:cNvSpPr>
            <p:nvPr/>
          </p:nvSpPr>
          <p:spPr bwMode="auto">
            <a:xfrm>
              <a:off x="1963" y="562"/>
              <a:ext cx="84" cy="74"/>
            </a:xfrm>
            <a:prstGeom prst="ellipse">
              <a:avLst/>
            </a:prstGeom>
            <a:solidFill>
              <a:srgbClr val="DDDDDD"/>
            </a:solidFill>
            <a:ln w="19050" algn="ctr">
              <a:solidFill>
                <a:schemeClr val="tx1"/>
              </a:solidFill>
              <a:round/>
              <a:headEnd/>
              <a:tailEnd/>
            </a:ln>
          </p:spPr>
          <p:txBody>
            <a:bodyPr lIns="90000" tIns="46800" rIns="90000" bIns="46800" anchor="ctr">
              <a:spAutoFit/>
            </a:bodyPr>
            <a:lstStyle/>
            <a:p>
              <a:endParaRPr lang="zh-CN" altLang="en-US"/>
            </a:p>
          </p:txBody>
        </p:sp>
      </p:grpSp>
    </p:spTree>
    <p:extLst>
      <p:ext uri="{BB962C8B-B14F-4D97-AF65-F5344CB8AC3E}">
        <p14:creationId xmlns:p14="http://schemas.microsoft.com/office/powerpoint/2010/main" val="1864816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690747" cy="5325762"/>
          </a:xfrm>
        </p:spPr>
        <p:txBody>
          <a:bodyPr/>
          <a:lstStyle/>
          <a:p>
            <a:r>
              <a:rPr lang="en-US" altLang="zh-CN" sz="2400" dirty="0"/>
              <a:t>SR</a:t>
            </a:r>
            <a:r>
              <a:rPr lang="zh-CN" altLang="en-US" sz="2400" dirty="0"/>
              <a:t>触发器</a:t>
            </a:r>
            <a:endParaRPr lang="en-US" altLang="zh-CN" sz="2400" dirty="0"/>
          </a:p>
          <a:p>
            <a:r>
              <a:rPr lang="en-US" altLang="zh-CN" sz="2400" dirty="0"/>
              <a:t>D</a:t>
            </a:r>
            <a:r>
              <a:rPr lang="zh-CN" altLang="en-US" sz="2400" dirty="0"/>
              <a:t>触发器</a:t>
            </a:r>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sp>
        <p:nvSpPr>
          <p:cNvPr id="2" name="标题 1"/>
          <p:cNvSpPr>
            <a:spLocks noGrp="1"/>
          </p:cNvSpPr>
          <p:nvPr>
            <p:ph type="title"/>
          </p:nvPr>
        </p:nvSpPr>
        <p:spPr>
          <a:xfrm>
            <a:off x="0" y="6309193"/>
            <a:ext cx="9144000" cy="548808"/>
          </a:xfrm>
        </p:spPr>
        <p:style>
          <a:lnRef idx="0">
            <a:schemeClr val="accent3"/>
          </a:lnRef>
          <a:fillRef idx="3">
            <a:schemeClr val="accent3"/>
          </a:fillRef>
          <a:effectRef idx="3">
            <a:schemeClr val="accent3"/>
          </a:effectRef>
          <a:fontRef idx="minor">
            <a:schemeClr val="lt1"/>
          </a:fontRef>
        </p:style>
        <p:txBody>
          <a:bodyPr/>
          <a:lstStyle/>
          <a:p>
            <a:endParaRPr lang="zh-CN" altLang="en-US" dirty="0"/>
          </a:p>
        </p:txBody>
      </p:sp>
      <p:sp>
        <p:nvSpPr>
          <p:cNvPr id="32" name="Text Box 6"/>
          <p:cNvSpPr txBox="1">
            <a:spLocks noChangeArrowheads="1"/>
          </p:cNvSpPr>
          <p:nvPr/>
        </p:nvSpPr>
        <p:spPr bwMode="auto">
          <a:xfrm>
            <a:off x="395642" y="1567771"/>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符号</a:t>
            </a:r>
          </a:p>
        </p:txBody>
      </p:sp>
      <p:grpSp>
        <p:nvGrpSpPr>
          <p:cNvPr id="33" name="Group 121"/>
          <p:cNvGrpSpPr>
            <a:grpSpLocks/>
          </p:cNvGrpSpPr>
          <p:nvPr/>
        </p:nvGrpSpPr>
        <p:grpSpPr bwMode="auto">
          <a:xfrm>
            <a:off x="2247242" y="1079298"/>
            <a:ext cx="1600200" cy="1633538"/>
            <a:chOff x="1383" y="346"/>
            <a:chExt cx="1008" cy="1029"/>
          </a:xfrm>
        </p:grpSpPr>
        <p:grpSp>
          <p:nvGrpSpPr>
            <p:cNvPr id="34" name="Group 119"/>
            <p:cNvGrpSpPr>
              <a:grpSpLocks/>
            </p:cNvGrpSpPr>
            <p:nvPr/>
          </p:nvGrpSpPr>
          <p:grpSpPr bwMode="auto">
            <a:xfrm>
              <a:off x="1383" y="346"/>
              <a:ext cx="1008" cy="1029"/>
              <a:chOff x="1383" y="346"/>
              <a:chExt cx="1008" cy="1029"/>
            </a:xfrm>
          </p:grpSpPr>
          <p:sp>
            <p:nvSpPr>
              <p:cNvPr id="36" name="Text Box 102"/>
              <p:cNvSpPr txBox="1">
                <a:spLocks noChangeArrowheads="1"/>
              </p:cNvSpPr>
              <p:nvPr/>
            </p:nvSpPr>
            <p:spPr bwMode="auto">
              <a:xfrm>
                <a:off x="1438" y="1127"/>
                <a:ext cx="4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CLK</a:t>
                </a:r>
              </a:p>
            </p:txBody>
          </p:sp>
          <p:sp>
            <p:nvSpPr>
              <p:cNvPr id="37" name="Rectangle 103"/>
              <p:cNvSpPr>
                <a:spLocks noChangeArrowheads="1"/>
              </p:cNvSpPr>
              <p:nvPr/>
            </p:nvSpPr>
            <p:spPr bwMode="auto">
              <a:xfrm>
                <a:off x="1527" y="634"/>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8" name="Line 104"/>
              <p:cNvSpPr>
                <a:spLocks noChangeShapeType="1"/>
              </p:cNvSpPr>
              <p:nvPr/>
            </p:nvSpPr>
            <p:spPr bwMode="auto">
              <a:xfrm>
                <a:off x="1671" y="44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 name="Line 105"/>
              <p:cNvSpPr>
                <a:spLocks noChangeShapeType="1"/>
              </p:cNvSpPr>
              <p:nvPr/>
            </p:nvSpPr>
            <p:spPr bwMode="auto">
              <a:xfrm>
                <a:off x="2055" y="44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 name="Line 106"/>
              <p:cNvSpPr>
                <a:spLocks noChangeShapeType="1"/>
              </p:cNvSpPr>
              <p:nvPr/>
            </p:nvSpPr>
            <p:spPr bwMode="auto">
              <a:xfrm>
                <a:off x="2055" y="93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 name="Line 107"/>
              <p:cNvSpPr>
                <a:spLocks noChangeShapeType="1"/>
              </p:cNvSpPr>
              <p:nvPr/>
            </p:nvSpPr>
            <p:spPr bwMode="auto">
              <a:xfrm>
                <a:off x="1680" y="93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42" name="Group 108"/>
              <p:cNvGrpSpPr>
                <a:grpSpLocks/>
              </p:cNvGrpSpPr>
              <p:nvPr/>
            </p:nvGrpSpPr>
            <p:grpSpPr bwMode="auto">
              <a:xfrm>
                <a:off x="1383" y="394"/>
                <a:ext cx="288" cy="250"/>
                <a:chOff x="3360" y="2928"/>
                <a:chExt cx="288" cy="250"/>
              </a:xfrm>
            </p:grpSpPr>
            <p:sp>
              <p:nvSpPr>
                <p:cNvPr id="46" name="Text Box 109"/>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47" name="Line 110"/>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43" name="Text Box 111"/>
              <p:cNvSpPr txBox="1">
                <a:spLocks noChangeArrowheads="1"/>
              </p:cNvSpPr>
              <p:nvPr/>
            </p:nvSpPr>
            <p:spPr bwMode="auto">
              <a:xfrm>
                <a:off x="2103" y="34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44" name="Text Box 112"/>
              <p:cNvSpPr txBox="1">
                <a:spLocks noChangeArrowheads="1"/>
              </p:cNvSpPr>
              <p:nvPr/>
            </p:nvSpPr>
            <p:spPr bwMode="auto">
              <a:xfrm>
                <a:off x="1964" y="1125"/>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45" name="Oval 113"/>
              <p:cNvSpPr>
                <a:spLocks noChangeArrowheads="1"/>
              </p:cNvSpPr>
              <p:nvPr/>
            </p:nvSpPr>
            <p:spPr bwMode="auto">
              <a:xfrm>
                <a:off x="1629" y="557"/>
                <a:ext cx="72" cy="71"/>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p>
            </p:txBody>
          </p:sp>
        </p:grpSp>
        <p:sp>
          <p:nvSpPr>
            <p:cNvPr id="35" name="AutoShape 120"/>
            <p:cNvSpPr>
              <a:spLocks noChangeArrowheads="1"/>
            </p:cNvSpPr>
            <p:nvPr/>
          </p:nvSpPr>
          <p:spPr bwMode="auto">
            <a:xfrm>
              <a:off x="1636" y="827"/>
              <a:ext cx="91" cy="90"/>
            </a:xfrm>
            <a:prstGeom prst="triangle">
              <a:avLst>
                <a:gd name="adj" fmla="val 50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grpSp>
      <p:sp>
        <p:nvSpPr>
          <p:cNvPr id="48" name="Text Box 7"/>
          <p:cNvSpPr txBox="1">
            <a:spLocks noChangeArrowheads="1"/>
          </p:cNvSpPr>
          <p:nvPr/>
        </p:nvSpPr>
        <p:spPr bwMode="auto">
          <a:xfrm>
            <a:off x="3876778" y="1232809"/>
            <a:ext cx="1143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功能表</a:t>
            </a:r>
          </a:p>
        </p:txBody>
      </p:sp>
      <p:graphicFrame>
        <p:nvGraphicFramePr>
          <p:cNvPr id="49" name="Group 153"/>
          <p:cNvGraphicFramePr>
            <a:graphicFrameLocks noGrp="1"/>
          </p:cNvGraphicFramePr>
          <p:nvPr>
            <p:extLst>
              <p:ext uri="{D42A27DB-BD31-4B8C-83A1-F6EECF244321}">
                <p14:modId xmlns:p14="http://schemas.microsoft.com/office/powerpoint/2010/main" val="2769483053"/>
              </p:ext>
            </p:extLst>
          </p:nvPr>
        </p:nvGraphicFramePr>
        <p:xfrm>
          <a:off x="5499100" y="1093679"/>
          <a:ext cx="3335337" cy="1560960"/>
        </p:xfrm>
        <a:graphic>
          <a:graphicData uri="http://schemas.openxmlformats.org/drawingml/2006/table">
            <a:tbl>
              <a:tblPr/>
              <a:tblGrid>
                <a:gridCol w="728662">
                  <a:extLst>
                    <a:ext uri="{9D8B030D-6E8A-4147-A177-3AD203B41FA5}">
                      <a16:colId xmlns:a16="http://schemas.microsoft.com/office/drawing/2014/main" val="20000"/>
                    </a:ext>
                  </a:extLst>
                </a:gridCol>
                <a:gridCol w="555625">
                  <a:extLst>
                    <a:ext uri="{9D8B030D-6E8A-4147-A177-3AD203B41FA5}">
                      <a16:colId xmlns:a16="http://schemas.microsoft.com/office/drawing/2014/main" val="20001"/>
                    </a:ext>
                  </a:extLst>
                </a:gridCol>
                <a:gridCol w="1025525">
                  <a:extLst>
                    <a:ext uri="{9D8B030D-6E8A-4147-A177-3AD203B41FA5}">
                      <a16:colId xmlns:a16="http://schemas.microsoft.com/office/drawing/2014/main" val="20002"/>
                    </a:ext>
                  </a:extLst>
                </a:gridCol>
                <a:gridCol w="1025525">
                  <a:extLst>
                    <a:ext uri="{9D8B030D-6E8A-4147-A177-3AD203B41FA5}">
                      <a16:colId xmlns:a16="http://schemas.microsoft.com/office/drawing/2014/main" val="20003"/>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CLK</a:t>
                      </a:r>
                    </a:p>
                  </a:txBody>
                  <a:tcPr marL="90000" marR="90000" marT="46800" marB="4680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D</a:t>
                      </a:r>
                    </a:p>
                  </a:txBody>
                  <a:tcPr marL="90000" marR="90000" marT="46800" marB="46800"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说明</a:t>
                      </a:r>
                    </a:p>
                  </a:txBody>
                  <a:tcPr marL="90000" marR="90000" marT="46800" marB="46800"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1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保持</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00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endParaRPr kumimoji="1" lang="en-US" altLang="zh-CN" sz="2000" b="0" i="0" u="none" strike="noStrike" cap="none" normalizeH="0" baseline="3000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送数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送数</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6" name="Text Box 77"/>
          <p:cNvSpPr txBox="1">
            <a:spLocks noChangeArrowheads="1"/>
          </p:cNvSpPr>
          <p:nvPr/>
        </p:nvSpPr>
        <p:spPr bwMode="auto">
          <a:xfrm>
            <a:off x="308493" y="2837660"/>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状态方程</a:t>
            </a:r>
          </a:p>
        </p:txBody>
      </p:sp>
      <p:graphicFrame>
        <p:nvGraphicFramePr>
          <p:cNvPr id="77" name="Object 78"/>
          <p:cNvGraphicFramePr>
            <a:graphicFrameLocks noChangeAspect="1"/>
          </p:cNvGraphicFramePr>
          <p:nvPr>
            <p:extLst>
              <p:ext uri="{D42A27DB-BD31-4B8C-83A1-F6EECF244321}">
                <p14:modId xmlns:p14="http://schemas.microsoft.com/office/powerpoint/2010/main" val="2584540353"/>
              </p:ext>
            </p:extLst>
          </p:nvPr>
        </p:nvGraphicFramePr>
        <p:xfrm>
          <a:off x="2324618" y="2766223"/>
          <a:ext cx="1131888" cy="433387"/>
        </p:xfrm>
        <a:graphic>
          <a:graphicData uri="http://schemas.openxmlformats.org/presentationml/2006/ole">
            <mc:AlternateContent xmlns:mc="http://schemas.openxmlformats.org/markup-compatibility/2006">
              <mc:Choice xmlns:v="urn:schemas-microsoft-com:vml" Requires="v">
                <p:oleObj spid="_x0000_s202986" name="公式" r:id="rId3" imgW="609480" imgH="228600" progId="Equation.3">
                  <p:embed/>
                </p:oleObj>
              </mc:Choice>
              <mc:Fallback>
                <p:oleObj name="公式" r:id="rId3" imgW="609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618" y="2766223"/>
                        <a:ext cx="1131888"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Text Box 79"/>
          <p:cNvSpPr txBox="1">
            <a:spLocks noChangeArrowheads="1"/>
          </p:cNvSpPr>
          <p:nvPr/>
        </p:nvSpPr>
        <p:spPr bwMode="auto">
          <a:xfrm>
            <a:off x="315218" y="3594479"/>
            <a:ext cx="1524000" cy="425450"/>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状态转换图</a:t>
            </a:r>
          </a:p>
        </p:txBody>
      </p:sp>
      <p:grpSp>
        <p:nvGrpSpPr>
          <p:cNvPr id="79" name="Group 169"/>
          <p:cNvGrpSpPr>
            <a:grpSpLocks/>
          </p:cNvGrpSpPr>
          <p:nvPr/>
        </p:nvGrpSpPr>
        <p:grpSpPr bwMode="auto">
          <a:xfrm>
            <a:off x="2656655" y="2680953"/>
            <a:ext cx="4071938" cy="1844675"/>
            <a:chOff x="3195" y="2601"/>
            <a:chExt cx="2565" cy="1162"/>
          </a:xfrm>
        </p:grpSpPr>
        <p:grpSp>
          <p:nvGrpSpPr>
            <p:cNvPr id="80" name="Group 170"/>
            <p:cNvGrpSpPr>
              <a:grpSpLocks/>
            </p:cNvGrpSpPr>
            <p:nvPr/>
          </p:nvGrpSpPr>
          <p:grpSpPr bwMode="auto">
            <a:xfrm>
              <a:off x="4107" y="2745"/>
              <a:ext cx="871" cy="576"/>
              <a:chOff x="4176" y="1680"/>
              <a:chExt cx="871" cy="576"/>
            </a:xfrm>
          </p:grpSpPr>
          <p:sp>
            <p:nvSpPr>
              <p:cNvPr id="96" name="Arc 171"/>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7" name="Line 172"/>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81" name="Group 173"/>
            <p:cNvGrpSpPr>
              <a:grpSpLocks/>
            </p:cNvGrpSpPr>
            <p:nvPr/>
          </p:nvGrpSpPr>
          <p:grpSpPr bwMode="auto">
            <a:xfrm flipH="1" flipV="1">
              <a:off x="3963" y="3033"/>
              <a:ext cx="871" cy="576"/>
              <a:chOff x="4176" y="1680"/>
              <a:chExt cx="871" cy="576"/>
            </a:xfrm>
          </p:grpSpPr>
          <p:sp>
            <p:nvSpPr>
              <p:cNvPr id="94" name="Arc 174"/>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5" name="Line 175"/>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82" name="Group 176"/>
            <p:cNvGrpSpPr>
              <a:grpSpLocks/>
            </p:cNvGrpSpPr>
            <p:nvPr/>
          </p:nvGrpSpPr>
          <p:grpSpPr bwMode="auto">
            <a:xfrm>
              <a:off x="4971" y="3033"/>
              <a:ext cx="336" cy="345"/>
              <a:chOff x="5040" y="1968"/>
              <a:chExt cx="336" cy="345"/>
            </a:xfrm>
          </p:grpSpPr>
          <p:sp>
            <p:nvSpPr>
              <p:cNvPr id="92" name="Oval 177"/>
              <p:cNvSpPr>
                <a:spLocks noChangeArrowheads="1"/>
              </p:cNvSpPr>
              <p:nvPr/>
            </p:nvSpPr>
            <p:spPr bwMode="auto">
              <a:xfrm>
                <a:off x="5040"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3" name="Line 178"/>
              <p:cNvSpPr>
                <a:spLocks noChangeShapeType="1"/>
              </p:cNvSpPr>
              <p:nvPr/>
            </p:nvSpPr>
            <p:spPr bwMode="auto">
              <a:xfrm flipH="1" flipV="1">
                <a:off x="5069" y="2217"/>
                <a:ext cx="96" cy="9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83" name="Oval 179"/>
            <p:cNvSpPr>
              <a:spLocks noChangeArrowheads="1"/>
            </p:cNvSpPr>
            <p:nvPr/>
          </p:nvSpPr>
          <p:spPr bwMode="auto">
            <a:xfrm>
              <a:off x="4779" y="3033"/>
              <a:ext cx="288" cy="288"/>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a:t>1</a:t>
              </a:r>
            </a:p>
          </p:txBody>
        </p:sp>
        <p:grpSp>
          <p:nvGrpSpPr>
            <p:cNvPr id="84" name="Group 180"/>
            <p:cNvGrpSpPr>
              <a:grpSpLocks/>
            </p:cNvGrpSpPr>
            <p:nvPr/>
          </p:nvGrpSpPr>
          <p:grpSpPr bwMode="auto">
            <a:xfrm>
              <a:off x="3627" y="3033"/>
              <a:ext cx="336" cy="336"/>
              <a:chOff x="3696" y="1968"/>
              <a:chExt cx="336" cy="336"/>
            </a:xfrm>
          </p:grpSpPr>
          <p:sp>
            <p:nvSpPr>
              <p:cNvPr id="90" name="Oval 181"/>
              <p:cNvSpPr>
                <a:spLocks noChangeArrowheads="1"/>
              </p:cNvSpPr>
              <p:nvPr/>
            </p:nvSpPr>
            <p:spPr bwMode="auto">
              <a:xfrm>
                <a:off x="3696"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1" name="Line 182"/>
              <p:cNvSpPr>
                <a:spLocks noChangeShapeType="1"/>
              </p:cNvSpPr>
              <p:nvPr/>
            </p:nvSpPr>
            <p:spPr bwMode="auto">
              <a:xfrm>
                <a:off x="3886" y="1978"/>
                <a:ext cx="98" cy="11"/>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85" name="Oval 183"/>
            <p:cNvSpPr>
              <a:spLocks noChangeArrowheads="1"/>
            </p:cNvSpPr>
            <p:nvPr/>
          </p:nvSpPr>
          <p:spPr bwMode="auto">
            <a:xfrm>
              <a:off x="3867" y="3033"/>
              <a:ext cx="288" cy="288"/>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dirty="0"/>
                <a:t>0</a:t>
              </a:r>
            </a:p>
          </p:txBody>
        </p:sp>
        <p:sp>
          <p:nvSpPr>
            <p:cNvPr id="86" name="Text Box 184"/>
            <p:cNvSpPr txBox="1">
              <a:spLocks noChangeArrowheads="1"/>
            </p:cNvSpPr>
            <p:nvPr/>
          </p:nvSpPr>
          <p:spPr bwMode="auto">
            <a:xfrm>
              <a:off x="4251" y="2601"/>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b="0" i="1"/>
                <a:t>D=1</a:t>
              </a:r>
            </a:p>
          </p:txBody>
        </p:sp>
        <p:sp>
          <p:nvSpPr>
            <p:cNvPr id="87" name="Text Box 185"/>
            <p:cNvSpPr txBox="1">
              <a:spLocks noChangeArrowheads="1"/>
            </p:cNvSpPr>
            <p:nvPr/>
          </p:nvSpPr>
          <p:spPr bwMode="auto">
            <a:xfrm>
              <a:off x="4299" y="3513"/>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b="0" i="1"/>
                <a:t>D=0</a:t>
              </a:r>
            </a:p>
          </p:txBody>
        </p:sp>
        <p:sp>
          <p:nvSpPr>
            <p:cNvPr id="88" name="Text Box 186"/>
            <p:cNvSpPr txBox="1">
              <a:spLocks noChangeArrowheads="1"/>
            </p:cNvSpPr>
            <p:nvPr/>
          </p:nvSpPr>
          <p:spPr bwMode="auto">
            <a:xfrm>
              <a:off x="3195" y="3081"/>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b="0" i="1"/>
                <a:t>D=0</a:t>
              </a:r>
            </a:p>
          </p:txBody>
        </p:sp>
        <p:sp>
          <p:nvSpPr>
            <p:cNvPr id="89" name="Text Box 187"/>
            <p:cNvSpPr txBox="1">
              <a:spLocks noChangeArrowheads="1"/>
            </p:cNvSpPr>
            <p:nvPr/>
          </p:nvSpPr>
          <p:spPr bwMode="auto">
            <a:xfrm>
              <a:off x="5328" y="3072"/>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b="0" i="1"/>
                <a:t>D=1</a:t>
              </a:r>
            </a:p>
          </p:txBody>
        </p:sp>
      </p:grpSp>
      <p:sp>
        <p:nvSpPr>
          <p:cNvPr id="98" name="Text Box 188"/>
          <p:cNvSpPr txBox="1">
            <a:spLocks noChangeArrowheads="1"/>
          </p:cNvSpPr>
          <p:nvPr/>
        </p:nvSpPr>
        <p:spPr bwMode="auto">
          <a:xfrm>
            <a:off x="323415" y="4450657"/>
            <a:ext cx="1655762" cy="425450"/>
          </a:xfrm>
          <a:prstGeom prst="rect">
            <a:avLst/>
          </a:prstGeom>
          <a:noFill/>
          <a:ln w="28575" algn="ctr">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dirty="0">
                <a:latin typeface="Arial" charset="0"/>
              </a:rPr>
              <a:t>波形描述</a:t>
            </a:r>
          </a:p>
        </p:txBody>
      </p:sp>
      <p:pic>
        <p:nvPicPr>
          <p:cNvPr id="99" name="Picture 1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5480" y="4648099"/>
            <a:ext cx="5329237" cy="215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168"/>
          <p:cNvGrpSpPr>
            <a:grpSpLocks/>
          </p:cNvGrpSpPr>
          <p:nvPr/>
        </p:nvGrpSpPr>
        <p:grpSpPr bwMode="auto">
          <a:xfrm>
            <a:off x="5669125" y="1985400"/>
            <a:ext cx="392113" cy="574675"/>
            <a:chOff x="3091" y="1552"/>
            <a:chExt cx="247" cy="362"/>
          </a:xfrm>
        </p:grpSpPr>
        <p:grpSp>
          <p:nvGrpSpPr>
            <p:cNvPr id="51" name="Group 154"/>
            <p:cNvGrpSpPr>
              <a:grpSpLocks/>
            </p:cNvGrpSpPr>
            <p:nvPr/>
          </p:nvGrpSpPr>
          <p:grpSpPr bwMode="auto">
            <a:xfrm>
              <a:off x="3098" y="1552"/>
              <a:ext cx="240" cy="144"/>
              <a:chOff x="3023" y="1579"/>
              <a:chExt cx="240" cy="144"/>
            </a:xfrm>
          </p:grpSpPr>
          <p:sp>
            <p:nvSpPr>
              <p:cNvPr id="59" name="Line 155"/>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 name="Line 156"/>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 name="Line 157"/>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2" name="Line 158"/>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3" name="Line 159"/>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4" name="Line 160"/>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52" name="Group 161"/>
            <p:cNvGrpSpPr>
              <a:grpSpLocks/>
            </p:cNvGrpSpPr>
            <p:nvPr/>
          </p:nvGrpSpPr>
          <p:grpSpPr bwMode="auto">
            <a:xfrm>
              <a:off x="3091" y="1770"/>
              <a:ext cx="240" cy="144"/>
              <a:chOff x="3023" y="1579"/>
              <a:chExt cx="240" cy="144"/>
            </a:xfrm>
          </p:grpSpPr>
          <p:sp>
            <p:nvSpPr>
              <p:cNvPr id="53" name="Line 162"/>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4" name="Line 163"/>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5" name="Line 164"/>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Line 165"/>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7" name="Line 166"/>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8" name="Line 167"/>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spTree>
    <p:extLst>
      <p:ext uri="{BB962C8B-B14F-4D97-AF65-F5344CB8AC3E}">
        <p14:creationId xmlns:p14="http://schemas.microsoft.com/office/powerpoint/2010/main" val="3292505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614" y="505678"/>
            <a:ext cx="8690747" cy="5325762"/>
          </a:xfrm>
        </p:spPr>
        <p:txBody>
          <a:bodyPr/>
          <a:lstStyle/>
          <a:p>
            <a:r>
              <a:rPr lang="en-US" altLang="zh-CN" sz="2400" dirty="0"/>
              <a:t>SR</a:t>
            </a:r>
            <a:r>
              <a:rPr lang="zh-CN" altLang="en-US" sz="2400" dirty="0"/>
              <a:t>触发器</a:t>
            </a:r>
            <a:endParaRPr lang="en-US" altLang="zh-CN" sz="2400" dirty="0"/>
          </a:p>
          <a:p>
            <a:r>
              <a:rPr lang="en-US" altLang="zh-CN" sz="2400" dirty="0"/>
              <a:t>D</a:t>
            </a:r>
            <a:r>
              <a:rPr lang="zh-CN" altLang="en-US" sz="2400" dirty="0"/>
              <a:t>触发器</a:t>
            </a:r>
            <a:endParaRPr lang="en-US" altLang="zh-CN" sz="2400" dirty="0"/>
          </a:p>
          <a:p>
            <a:r>
              <a:rPr lang="en-US" altLang="zh-CN" sz="2400" dirty="0"/>
              <a:t>T</a:t>
            </a:r>
            <a:r>
              <a:rPr lang="zh-CN" altLang="en-US" sz="2400" dirty="0"/>
              <a:t>触发器（</a:t>
            </a:r>
            <a:r>
              <a:rPr lang="en-US" altLang="zh-CN" sz="2400" dirty="0"/>
              <a:t>toggles Flip-flop</a:t>
            </a:r>
            <a:r>
              <a:rPr lang="zh-CN" altLang="en-US" sz="2400" dirty="0"/>
              <a:t>）</a:t>
            </a:r>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sp>
        <p:nvSpPr>
          <p:cNvPr id="67" name="Text Box 44"/>
          <p:cNvSpPr txBox="1">
            <a:spLocks noChangeArrowheads="1"/>
          </p:cNvSpPr>
          <p:nvPr/>
        </p:nvSpPr>
        <p:spPr bwMode="auto">
          <a:xfrm>
            <a:off x="410214" y="2236696"/>
            <a:ext cx="1143000" cy="415925"/>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符号</a:t>
            </a:r>
          </a:p>
        </p:txBody>
      </p:sp>
      <p:grpSp>
        <p:nvGrpSpPr>
          <p:cNvPr id="68" name="Group 65"/>
          <p:cNvGrpSpPr>
            <a:grpSpLocks/>
          </p:cNvGrpSpPr>
          <p:nvPr/>
        </p:nvGrpSpPr>
        <p:grpSpPr bwMode="auto">
          <a:xfrm>
            <a:off x="1781814" y="2084296"/>
            <a:ext cx="1600200" cy="1636713"/>
            <a:chOff x="4080" y="720"/>
            <a:chExt cx="1008" cy="1031"/>
          </a:xfrm>
        </p:grpSpPr>
        <p:grpSp>
          <p:nvGrpSpPr>
            <p:cNvPr id="69" name="Group 60"/>
            <p:cNvGrpSpPr>
              <a:grpSpLocks/>
            </p:cNvGrpSpPr>
            <p:nvPr/>
          </p:nvGrpSpPr>
          <p:grpSpPr bwMode="auto">
            <a:xfrm>
              <a:off x="4080" y="720"/>
              <a:ext cx="1008" cy="1031"/>
              <a:chOff x="3312" y="1104"/>
              <a:chExt cx="1008" cy="1031"/>
            </a:xfrm>
          </p:grpSpPr>
          <p:sp>
            <p:nvSpPr>
              <p:cNvPr id="71" name="Text Box 47"/>
              <p:cNvSpPr txBox="1">
                <a:spLocks noChangeArrowheads="1"/>
              </p:cNvSpPr>
              <p:nvPr/>
            </p:nvSpPr>
            <p:spPr bwMode="auto">
              <a:xfrm>
                <a:off x="3417" y="1885"/>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72" name="Rectangle 48"/>
              <p:cNvSpPr>
                <a:spLocks noChangeArrowheads="1"/>
              </p:cNvSpPr>
              <p:nvPr/>
            </p:nvSpPr>
            <p:spPr bwMode="auto">
              <a:xfrm>
                <a:off x="3456" y="1392"/>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3" name="Line 49"/>
              <p:cNvSpPr>
                <a:spLocks noChangeShapeType="1"/>
              </p:cNvSpPr>
              <p:nvPr/>
            </p:nvSpPr>
            <p:spPr bwMode="auto">
              <a:xfrm>
                <a:off x="3600" y="120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 name="Line 50"/>
              <p:cNvSpPr>
                <a:spLocks noChangeShapeType="1"/>
              </p:cNvSpPr>
              <p:nvPr/>
            </p:nvSpPr>
            <p:spPr bwMode="auto">
              <a:xfrm>
                <a:off x="3984" y="120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5" name="Line 51"/>
              <p:cNvSpPr>
                <a:spLocks noChangeShapeType="1"/>
              </p:cNvSpPr>
              <p:nvPr/>
            </p:nvSpPr>
            <p:spPr bwMode="auto">
              <a:xfrm>
                <a:off x="3984" y="1691"/>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0" name="Line 52"/>
              <p:cNvSpPr>
                <a:spLocks noChangeShapeType="1"/>
              </p:cNvSpPr>
              <p:nvPr/>
            </p:nvSpPr>
            <p:spPr bwMode="auto">
              <a:xfrm>
                <a:off x="3600" y="1739"/>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01" name="Group 53"/>
              <p:cNvGrpSpPr>
                <a:grpSpLocks/>
              </p:cNvGrpSpPr>
              <p:nvPr/>
            </p:nvGrpSpPr>
            <p:grpSpPr bwMode="auto">
              <a:xfrm>
                <a:off x="3312" y="1152"/>
                <a:ext cx="288" cy="250"/>
                <a:chOff x="3360" y="2928"/>
                <a:chExt cx="288" cy="250"/>
              </a:xfrm>
            </p:grpSpPr>
            <p:sp>
              <p:nvSpPr>
                <p:cNvPr id="106" name="Text Box 54"/>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07" name="Line 55"/>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02" name="Text Box 56"/>
              <p:cNvSpPr txBox="1">
                <a:spLocks noChangeArrowheads="1"/>
              </p:cNvSpPr>
              <p:nvPr/>
            </p:nvSpPr>
            <p:spPr bwMode="auto">
              <a:xfrm>
                <a:off x="4032" y="110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03" name="Text Box 57"/>
              <p:cNvSpPr txBox="1">
                <a:spLocks noChangeArrowheads="1"/>
              </p:cNvSpPr>
              <p:nvPr/>
            </p:nvSpPr>
            <p:spPr bwMode="auto">
              <a:xfrm>
                <a:off x="3893" y="1883"/>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a:t>
                </a:r>
              </a:p>
            </p:txBody>
          </p:sp>
          <p:sp>
            <p:nvSpPr>
              <p:cNvPr id="104" name="AutoShape 58"/>
              <p:cNvSpPr>
                <a:spLocks noChangeArrowheads="1"/>
              </p:cNvSpPr>
              <p:nvPr/>
            </p:nvSpPr>
            <p:spPr bwMode="auto">
              <a:xfrm>
                <a:off x="3552" y="1584"/>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05" name="Oval 59"/>
              <p:cNvSpPr>
                <a:spLocks noChangeArrowheads="1"/>
              </p:cNvSpPr>
              <p:nvPr/>
            </p:nvSpPr>
            <p:spPr bwMode="auto">
              <a:xfrm>
                <a:off x="3584" y="1692"/>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sp>
          <p:nvSpPr>
            <p:cNvPr id="70" name="Oval 64"/>
            <p:cNvSpPr>
              <a:spLocks noChangeArrowheads="1"/>
            </p:cNvSpPr>
            <p:nvPr/>
          </p:nvSpPr>
          <p:spPr bwMode="auto">
            <a:xfrm>
              <a:off x="4341" y="935"/>
              <a:ext cx="56" cy="62"/>
            </a:xfrm>
            <a:prstGeom prst="ellipse">
              <a:avLst/>
            </a:prstGeom>
            <a:solidFill>
              <a:srgbClr val="E8E8E8"/>
            </a:solidFill>
            <a:ln w="19050" algn="ctr">
              <a:solidFill>
                <a:schemeClr val="tx1"/>
              </a:solidFill>
              <a:round/>
              <a:headEnd/>
              <a:tailEnd/>
            </a:ln>
          </p:spPr>
          <p:txBody>
            <a:bodyPr lIns="90000" tIns="46800" rIns="90000" bIns="46800" anchor="ctr">
              <a:spAutoFit/>
            </a:bodyPr>
            <a:lstStyle/>
            <a:p>
              <a:endParaRPr lang="zh-CN" altLang="en-US"/>
            </a:p>
          </p:txBody>
        </p:sp>
      </p:grpSp>
      <p:sp>
        <p:nvSpPr>
          <p:cNvPr id="108" name="Text Box 8"/>
          <p:cNvSpPr txBox="1">
            <a:spLocks noChangeArrowheads="1"/>
          </p:cNvSpPr>
          <p:nvPr/>
        </p:nvSpPr>
        <p:spPr bwMode="auto">
          <a:xfrm>
            <a:off x="5042863" y="5022868"/>
            <a:ext cx="1524000" cy="415925"/>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状态方程</a:t>
            </a:r>
          </a:p>
        </p:txBody>
      </p:sp>
      <p:graphicFrame>
        <p:nvGraphicFramePr>
          <p:cNvPr id="109" name="Object 9"/>
          <p:cNvGraphicFramePr>
            <a:graphicFrameLocks noChangeAspect="1"/>
          </p:cNvGraphicFramePr>
          <p:nvPr>
            <p:extLst>
              <p:ext uri="{D42A27DB-BD31-4B8C-83A1-F6EECF244321}">
                <p14:modId xmlns:p14="http://schemas.microsoft.com/office/powerpoint/2010/main" val="4025270193"/>
              </p:ext>
            </p:extLst>
          </p:nvPr>
        </p:nvGraphicFramePr>
        <p:xfrm>
          <a:off x="6749426" y="4879994"/>
          <a:ext cx="2214562" cy="503237"/>
        </p:xfrm>
        <a:graphic>
          <a:graphicData uri="http://schemas.openxmlformats.org/presentationml/2006/ole">
            <mc:AlternateContent xmlns:mc="http://schemas.openxmlformats.org/markup-compatibility/2006">
              <mc:Choice xmlns:v="urn:schemas-microsoft-com:vml" Requires="v">
                <p:oleObj spid="_x0000_s227598" name="公式" r:id="rId3" imgW="1193760" imgH="266400" progId="Equation.3">
                  <p:embed/>
                </p:oleObj>
              </mc:Choice>
              <mc:Fallback>
                <p:oleObj name="公式" r:id="rId3" imgW="1193760" imgH="26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426" y="4879994"/>
                        <a:ext cx="2214562"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Group 29"/>
          <p:cNvGraphicFramePr>
            <a:graphicFrameLocks noGrp="1"/>
          </p:cNvGraphicFramePr>
          <p:nvPr>
            <p:extLst>
              <p:ext uri="{D42A27DB-BD31-4B8C-83A1-F6EECF244321}">
                <p14:modId xmlns:p14="http://schemas.microsoft.com/office/powerpoint/2010/main" val="2560223378"/>
              </p:ext>
            </p:extLst>
          </p:nvPr>
        </p:nvGraphicFramePr>
        <p:xfrm>
          <a:off x="2152686" y="3894881"/>
          <a:ext cx="2209800" cy="1162560"/>
        </p:xfrm>
        <a:graphic>
          <a:graphicData uri="http://schemas.openxmlformats.org/drawingml/2006/table">
            <a:tbl>
              <a:tblPr/>
              <a:tblGrid>
                <a:gridCol w="10668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161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T</a:t>
                      </a:r>
                    </a:p>
                  </a:txBody>
                  <a:tcPr marL="90000" marR="90000" marT="46800" marB="46800"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0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  </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3000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1" name="Text Box 42"/>
          <p:cNvSpPr txBox="1">
            <a:spLocks noChangeArrowheads="1"/>
          </p:cNvSpPr>
          <p:nvPr/>
        </p:nvSpPr>
        <p:spPr bwMode="auto">
          <a:xfrm>
            <a:off x="400086" y="3894881"/>
            <a:ext cx="1143000" cy="415925"/>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功能表</a:t>
            </a:r>
          </a:p>
        </p:txBody>
      </p:sp>
      <p:graphicFrame>
        <p:nvGraphicFramePr>
          <p:cNvPr id="112" name="对象 111"/>
          <p:cNvGraphicFramePr>
            <a:graphicFrameLocks noChangeAspect="1"/>
          </p:cNvGraphicFramePr>
          <p:nvPr>
            <p:extLst>
              <p:ext uri="{D42A27DB-BD31-4B8C-83A1-F6EECF244321}">
                <p14:modId xmlns:p14="http://schemas.microsoft.com/office/powerpoint/2010/main" val="824599475"/>
              </p:ext>
            </p:extLst>
          </p:nvPr>
        </p:nvGraphicFramePr>
        <p:xfrm>
          <a:off x="3562350" y="4640051"/>
          <a:ext cx="361950" cy="430213"/>
        </p:xfrm>
        <a:graphic>
          <a:graphicData uri="http://schemas.openxmlformats.org/presentationml/2006/ole">
            <mc:AlternateContent xmlns:mc="http://schemas.openxmlformats.org/markup-compatibility/2006">
              <mc:Choice xmlns:v="urn:schemas-microsoft-com:vml" Requires="v">
                <p:oleObj spid="_x0000_s227599" name="公式" r:id="rId5" imgW="218970" imgH="257175" progId="Equation.3">
                  <p:embed/>
                </p:oleObj>
              </mc:Choice>
              <mc:Fallback>
                <p:oleObj name="公式" r:id="rId5" imgW="218970" imgH="25717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2350" y="4640051"/>
                        <a:ext cx="36195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 name="Text Box 63"/>
          <p:cNvSpPr txBox="1">
            <a:spLocks noChangeArrowheads="1"/>
          </p:cNvSpPr>
          <p:nvPr/>
        </p:nvSpPr>
        <p:spPr bwMode="auto">
          <a:xfrm>
            <a:off x="2010414" y="5197949"/>
            <a:ext cx="2667000" cy="7207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T=1</a:t>
            </a:r>
            <a:r>
              <a:rPr kumimoji="1" lang="zh-CN" altLang="en-US" sz="2000"/>
              <a:t>时每来一个脉冲输出翻转一次。</a:t>
            </a:r>
          </a:p>
        </p:txBody>
      </p:sp>
      <p:sp>
        <p:nvSpPr>
          <p:cNvPr id="114" name="Text Box 25"/>
          <p:cNvSpPr txBox="1">
            <a:spLocks noChangeArrowheads="1"/>
          </p:cNvSpPr>
          <p:nvPr/>
        </p:nvSpPr>
        <p:spPr bwMode="auto">
          <a:xfrm>
            <a:off x="6028519" y="1324757"/>
            <a:ext cx="1524000" cy="415925"/>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状态转换图</a:t>
            </a:r>
          </a:p>
        </p:txBody>
      </p:sp>
      <p:grpSp>
        <p:nvGrpSpPr>
          <p:cNvPr id="115" name="Group 61"/>
          <p:cNvGrpSpPr>
            <a:grpSpLocks/>
          </p:cNvGrpSpPr>
          <p:nvPr/>
        </p:nvGrpSpPr>
        <p:grpSpPr bwMode="auto">
          <a:xfrm>
            <a:off x="4391988" y="1762034"/>
            <a:ext cx="4572000" cy="1960563"/>
            <a:chOff x="288" y="2880"/>
            <a:chExt cx="2880" cy="1235"/>
          </a:xfrm>
        </p:grpSpPr>
        <p:grpSp>
          <p:nvGrpSpPr>
            <p:cNvPr id="116" name="Group 10"/>
            <p:cNvGrpSpPr>
              <a:grpSpLocks/>
            </p:cNvGrpSpPr>
            <p:nvPr/>
          </p:nvGrpSpPr>
          <p:grpSpPr bwMode="auto">
            <a:xfrm>
              <a:off x="1344" y="3072"/>
              <a:ext cx="871" cy="576"/>
              <a:chOff x="4176" y="1680"/>
              <a:chExt cx="871" cy="576"/>
            </a:xfrm>
          </p:grpSpPr>
          <p:sp>
            <p:nvSpPr>
              <p:cNvPr id="132" name="Arc 11"/>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33" name="Line 12"/>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17" name="Group 13"/>
            <p:cNvGrpSpPr>
              <a:grpSpLocks/>
            </p:cNvGrpSpPr>
            <p:nvPr/>
          </p:nvGrpSpPr>
          <p:grpSpPr bwMode="auto">
            <a:xfrm flipH="1" flipV="1">
              <a:off x="1200" y="3360"/>
              <a:ext cx="871" cy="576"/>
              <a:chOff x="4176" y="1680"/>
              <a:chExt cx="871" cy="576"/>
            </a:xfrm>
          </p:grpSpPr>
          <p:sp>
            <p:nvSpPr>
              <p:cNvPr id="130" name="Arc 14"/>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31" name="Line 15"/>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18" name="Group 16"/>
            <p:cNvGrpSpPr>
              <a:grpSpLocks/>
            </p:cNvGrpSpPr>
            <p:nvPr/>
          </p:nvGrpSpPr>
          <p:grpSpPr bwMode="auto">
            <a:xfrm>
              <a:off x="2208" y="3360"/>
              <a:ext cx="336" cy="345"/>
              <a:chOff x="5040" y="1968"/>
              <a:chExt cx="336" cy="345"/>
            </a:xfrm>
          </p:grpSpPr>
          <p:sp>
            <p:nvSpPr>
              <p:cNvPr id="128" name="Oval 17"/>
              <p:cNvSpPr>
                <a:spLocks noChangeArrowheads="1"/>
              </p:cNvSpPr>
              <p:nvPr/>
            </p:nvSpPr>
            <p:spPr bwMode="auto">
              <a:xfrm>
                <a:off x="5040"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9" name="Line 18"/>
              <p:cNvSpPr>
                <a:spLocks noChangeShapeType="1"/>
              </p:cNvSpPr>
              <p:nvPr/>
            </p:nvSpPr>
            <p:spPr bwMode="auto">
              <a:xfrm flipH="1" flipV="1">
                <a:off x="5069" y="2217"/>
                <a:ext cx="96" cy="9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19" name="Oval 19"/>
            <p:cNvSpPr>
              <a:spLocks noChangeArrowheads="1"/>
            </p:cNvSpPr>
            <p:nvPr/>
          </p:nvSpPr>
          <p:spPr bwMode="auto">
            <a:xfrm>
              <a:off x="2016" y="3360"/>
              <a:ext cx="288" cy="288"/>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a:t>1</a:t>
              </a:r>
            </a:p>
          </p:txBody>
        </p:sp>
        <p:grpSp>
          <p:nvGrpSpPr>
            <p:cNvPr id="120" name="Group 20"/>
            <p:cNvGrpSpPr>
              <a:grpSpLocks/>
            </p:cNvGrpSpPr>
            <p:nvPr/>
          </p:nvGrpSpPr>
          <p:grpSpPr bwMode="auto">
            <a:xfrm>
              <a:off x="864" y="3360"/>
              <a:ext cx="336" cy="336"/>
              <a:chOff x="3696" y="1968"/>
              <a:chExt cx="336" cy="336"/>
            </a:xfrm>
          </p:grpSpPr>
          <p:sp>
            <p:nvSpPr>
              <p:cNvPr id="126" name="Oval 21"/>
              <p:cNvSpPr>
                <a:spLocks noChangeArrowheads="1"/>
              </p:cNvSpPr>
              <p:nvPr/>
            </p:nvSpPr>
            <p:spPr bwMode="auto">
              <a:xfrm>
                <a:off x="3696"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7" name="Line 22"/>
              <p:cNvSpPr>
                <a:spLocks noChangeShapeType="1"/>
              </p:cNvSpPr>
              <p:nvPr/>
            </p:nvSpPr>
            <p:spPr bwMode="auto">
              <a:xfrm>
                <a:off x="3886" y="1978"/>
                <a:ext cx="98" cy="11"/>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21" name="Oval 23"/>
            <p:cNvSpPr>
              <a:spLocks noChangeArrowheads="1"/>
            </p:cNvSpPr>
            <p:nvPr/>
          </p:nvSpPr>
          <p:spPr bwMode="auto">
            <a:xfrm>
              <a:off x="1104" y="3360"/>
              <a:ext cx="288" cy="288"/>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eaLnBrk="1" hangingPunct="1">
                <a:spcBef>
                  <a:spcPct val="0"/>
                </a:spcBef>
              </a:pPr>
              <a:r>
                <a:rPr kumimoji="1" lang="en-US" altLang="zh-CN" sz="2000"/>
                <a:t>0</a:t>
              </a:r>
            </a:p>
          </p:txBody>
        </p:sp>
        <p:sp>
          <p:nvSpPr>
            <p:cNvPr id="122" name="Text Box 24"/>
            <p:cNvSpPr txBox="1">
              <a:spLocks noChangeArrowheads="1"/>
            </p:cNvSpPr>
            <p:nvPr/>
          </p:nvSpPr>
          <p:spPr bwMode="auto">
            <a:xfrm>
              <a:off x="1440" y="288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T=1</a:t>
              </a:r>
            </a:p>
          </p:txBody>
        </p:sp>
        <p:sp>
          <p:nvSpPr>
            <p:cNvPr id="123" name="Text Box 26"/>
            <p:cNvSpPr txBox="1">
              <a:spLocks noChangeArrowheads="1"/>
            </p:cNvSpPr>
            <p:nvPr/>
          </p:nvSpPr>
          <p:spPr bwMode="auto">
            <a:xfrm>
              <a:off x="1560" y="3865"/>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T=1</a:t>
              </a:r>
            </a:p>
          </p:txBody>
        </p:sp>
        <p:sp>
          <p:nvSpPr>
            <p:cNvPr id="124" name="Text Box 27"/>
            <p:cNvSpPr txBox="1">
              <a:spLocks noChangeArrowheads="1"/>
            </p:cNvSpPr>
            <p:nvPr/>
          </p:nvSpPr>
          <p:spPr bwMode="auto">
            <a:xfrm>
              <a:off x="2544" y="3408"/>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T=0</a:t>
              </a:r>
            </a:p>
          </p:txBody>
        </p:sp>
        <p:sp>
          <p:nvSpPr>
            <p:cNvPr id="125" name="Text Box 28"/>
            <p:cNvSpPr txBox="1">
              <a:spLocks noChangeArrowheads="1"/>
            </p:cNvSpPr>
            <p:nvPr/>
          </p:nvSpPr>
          <p:spPr bwMode="auto">
            <a:xfrm>
              <a:off x="288" y="3408"/>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T=0</a:t>
              </a:r>
            </a:p>
          </p:txBody>
        </p:sp>
      </p:grpSp>
    </p:spTree>
    <p:extLst>
      <p:ext uri="{BB962C8B-B14F-4D97-AF65-F5344CB8AC3E}">
        <p14:creationId xmlns:p14="http://schemas.microsoft.com/office/powerpoint/2010/main" val="1125881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标题 1"/>
          <p:cNvSpPr>
            <a:spLocks noGrp="1"/>
          </p:cNvSpPr>
          <p:nvPr>
            <p:ph type="title"/>
          </p:nvPr>
        </p:nvSpPr>
        <p:spPr>
          <a:xfrm>
            <a:off x="0" y="6309193"/>
            <a:ext cx="9144000" cy="548808"/>
          </a:xfrm>
        </p:spPr>
        <p:style>
          <a:lnRef idx="0">
            <a:schemeClr val="accent3"/>
          </a:lnRef>
          <a:fillRef idx="3">
            <a:schemeClr val="accent3"/>
          </a:fillRef>
          <a:effectRef idx="3">
            <a:schemeClr val="accent3"/>
          </a:effectRef>
          <a:fontRef idx="minor">
            <a:schemeClr val="lt1"/>
          </a:fontRef>
        </p:style>
        <p:txBody>
          <a:bodyPr/>
          <a:lstStyle/>
          <a:p>
            <a:endParaRPr lang="zh-CN" altLang="en-US" dirty="0"/>
          </a:p>
        </p:txBody>
      </p:sp>
      <p:sp>
        <p:nvSpPr>
          <p:cNvPr id="3" name="内容占位符 2"/>
          <p:cNvSpPr>
            <a:spLocks noGrp="1"/>
          </p:cNvSpPr>
          <p:nvPr>
            <p:ph idx="1"/>
          </p:nvPr>
        </p:nvSpPr>
        <p:spPr>
          <a:xfrm>
            <a:off x="116703" y="503805"/>
            <a:ext cx="8690747" cy="5325762"/>
          </a:xfrm>
        </p:spPr>
        <p:txBody>
          <a:bodyPr/>
          <a:lstStyle/>
          <a:p>
            <a:r>
              <a:rPr lang="en-US" altLang="zh-CN" sz="2400" dirty="0"/>
              <a:t>SR</a:t>
            </a:r>
            <a:r>
              <a:rPr lang="zh-CN" altLang="en-US" sz="2400" dirty="0"/>
              <a:t>触发器</a:t>
            </a:r>
            <a:endParaRPr lang="en-US" altLang="zh-CN" sz="2400" dirty="0"/>
          </a:p>
          <a:p>
            <a:r>
              <a:rPr lang="en-US" altLang="zh-CN" sz="2400" dirty="0"/>
              <a:t>D</a:t>
            </a:r>
            <a:r>
              <a:rPr lang="zh-CN" altLang="en-US" sz="2400" dirty="0"/>
              <a:t>触发器</a:t>
            </a:r>
            <a:endParaRPr lang="en-US" altLang="zh-CN" sz="2400" dirty="0"/>
          </a:p>
          <a:p>
            <a:r>
              <a:rPr lang="en-US" altLang="zh-CN" sz="2400" dirty="0"/>
              <a:t>T</a:t>
            </a:r>
            <a:r>
              <a:rPr lang="zh-CN" altLang="en-US" sz="2400" dirty="0"/>
              <a:t>触发器</a:t>
            </a:r>
            <a:endParaRPr kumimoji="1" lang="en-US" altLang="zh-CN" sz="2400" dirty="0"/>
          </a:p>
          <a:p>
            <a:r>
              <a:rPr kumimoji="1" lang="en-US" altLang="zh-CN" sz="2400" dirty="0"/>
              <a:t>JK</a:t>
            </a:r>
            <a:r>
              <a:rPr kumimoji="1" lang="zh-CN" altLang="en-US" sz="2400" dirty="0"/>
              <a:t>触发器</a:t>
            </a:r>
            <a:br>
              <a:rPr kumimoji="1" lang="en-US" altLang="zh-CN" sz="2400" dirty="0"/>
            </a:br>
            <a:r>
              <a:rPr kumimoji="1" lang="zh-CN" altLang="en-US" sz="2400" dirty="0"/>
              <a:t>（</a:t>
            </a:r>
            <a:r>
              <a:rPr kumimoji="1" lang="en-US" altLang="zh-CN" sz="2400" dirty="0"/>
              <a:t>JK Flip-flop</a:t>
            </a:r>
            <a:r>
              <a:rPr kumimoji="1" lang="zh-CN" altLang="en-US" sz="2400" dirty="0"/>
              <a:t>）</a:t>
            </a:r>
          </a:p>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sp>
        <p:nvSpPr>
          <p:cNvPr id="51" name="Text Box 6"/>
          <p:cNvSpPr txBox="1">
            <a:spLocks noChangeArrowheads="1"/>
          </p:cNvSpPr>
          <p:nvPr/>
        </p:nvSpPr>
        <p:spPr bwMode="auto">
          <a:xfrm>
            <a:off x="1333461" y="2913776"/>
            <a:ext cx="1143000" cy="415925"/>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符号</a:t>
            </a:r>
          </a:p>
        </p:txBody>
      </p:sp>
      <p:sp>
        <p:nvSpPr>
          <p:cNvPr id="52" name="Text Box 8"/>
          <p:cNvSpPr txBox="1">
            <a:spLocks noChangeArrowheads="1"/>
          </p:cNvSpPr>
          <p:nvPr/>
        </p:nvSpPr>
        <p:spPr bwMode="auto">
          <a:xfrm>
            <a:off x="113087" y="3966023"/>
            <a:ext cx="2830879" cy="402291"/>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JK</a:t>
            </a:r>
            <a:r>
              <a:rPr kumimoji="1" lang="zh-CN" altLang="en-US" sz="2000" dirty="0"/>
              <a:t>触发器的功能表</a:t>
            </a:r>
          </a:p>
        </p:txBody>
      </p:sp>
      <p:graphicFrame>
        <p:nvGraphicFramePr>
          <p:cNvPr id="53" name="Group 315"/>
          <p:cNvGraphicFramePr>
            <a:graphicFrameLocks noGrp="1"/>
          </p:cNvGraphicFramePr>
          <p:nvPr>
            <p:extLst>
              <p:ext uri="{D42A27DB-BD31-4B8C-83A1-F6EECF244321}">
                <p14:modId xmlns:p14="http://schemas.microsoft.com/office/powerpoint/2010/main" val="582001443"/>
              </p:ext>
            </p:extLst>
          </p:nvPr>
        </p:nvGraphicFramePr>
        <p:xfrm>
          <a:off x="134957" y="4446106"/>
          <a:ext cx="3735387" cy="2292480"/>
        </p:xfrm>
        <a:graphic>
          <a:graphicData uri="http://schemas.openxmlformats.org/drawingml/2006/table">
            <a:tbl>
              <a:tblPr/>
              <a:tblGrid>
                <a:gridCol w="728662">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gridCol w="555625">
                  <a:extLst>
                    <a:ext uri="{9D8B030D-6E8A-4147-A177-3AD203B41FA5}">
                      <a16:colId xmlns:a16="http://schemas.microsoft.com/office/drawing/2014/main" val="20002"/>
                    </a:ext>
                  </a:extLst>
                </a:gridCol>
                <a:gridCol w="1025525">
                  <a:extLst>
                    <a:ext uri="{9D8B030D-6E8A-4147-A177-3AD203B41FA5}">
                      <a16:colId xmlns:a16="http://schemas.microsoft.com/office/drawing/2014/main" val="20003"/>
                    </a:ext>
                  </a:extLst>
                </a:gridCol>
                <a:gridCol w="1025525">
                  <a:extLst>
                    <a:ext uri="{9D8B030D-6E8A-4147-A177-3AD203B41FA5}">
                      <a16:colId xmlns:a16="http://schemas.microsoft.com/office/drawing/2014/main" val="20004"/>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CLK</a:t>
                      </a:r>
                    </a:p>
                  </a:txBody>
                  <a:tcPr marL="90000" marR="90000" marT="46800" marB="4680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J</a:t>
                      </a:r>
                    </a:p>
                  </a:txBody>
                  <a:tcPr marL="90000" marR="90000" marT="46800" marB="4680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K</a:t>
                      </a:r>
                    </a:p>
                  </a:txBody>
                  <a:tcPr marL="90000" marR="90000" marT="46800" marB="46800"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说明</a:t>
                      </a:r>
                    </a:p>
                  </a:txBody>
                  <a:tcPr marL="90000" marR="90000" marT="46800" marB="46800"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1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dirty="0" err="1">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保持</a:t>
                      </a:r>
                      <a:endParaRPr kumimoji="1" lang="zh-CN" altLang="en-US" sz="2000" b="0" i="0" u="none" strike="noStrike" cap="none" normalizeH="0" baseline="3000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00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dirty="0" err="1">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dirty="0" err="1">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30000" dirty="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保持</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送数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送数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翻转</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54" name="Group 317"/>
          <p:cNvGrpSpPr>
            <a:grpSpLocks/>
          </p:cNvGrpSpPr>
          <p:nvPr/>
        </p:nvGrpSpPr>
        <p:grpSpPr bwMode="auto">
          <a:xfrm>
            <a:off x="2715367" y="2432498"/>
            <a:ext cx="1358900" cy="1793875"/>
            <a:chOff x="1401" y="346"/>
            <a:chExt cx="856" cy="1130"/>
          </a:xfrm>
        </p:grpSpPr>
        <p:sp>
          <p:nvSpPr>
            <p:cNvPr id="55" name="Text Box 169"/>
            <p:cNvSpPr txBox="1">
              <a:spLocks noChangeArrowheads="1"/>
            </p:cNvSpPr>
            <p:nvPr/>
          </p:nvSpPr>
          <p:spPr bwMode="auto">
            <a:xfrm>
              <a:off x="1574" y="1226"/>
              <a:ext cx="4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CLK</a:t>
              </a:r>
            </a:p>
          </p:txBody>
        </p:sp>
        <p:sp>
          <p:nvSpPr>
            <p:cNvPr id="56" name="Rectangle 170"/>
            <p:cNvSpPr>
              <a:spLocks noChangeArrowheads="1"/>
            </p:cNvSpPr>
            <p:nvPr/>
          </p:nvSpPr>
          <p:spPr bwMode="auto">
            <a:xfrm>
              <a:off x="1488" y="624"/>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7" name="Line 171"/>
            <p:cNvSpPr>
              <a:spLocks noChangeShapeType="1"/>
            </p:cNvSpPr>
            <p:nvPr/>
          </p:nvSpPr>
          <p:spPr bwMode="auto">
            <a:xfrm>
              <a:off x="1632" y="43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8" name="Line 172"/>
            <p:cNvSpPr>
              <a:spLocks noChangeShapeType="1"/>
            </p:cNvSpPr>
            <p:nvPr/>
          </p:nvSpPr>
          <p:spPr bwMode="auto">
            <a:xfrm>
              <a:off x="2016" y="43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9" name="Line 173"/>
            <p:cNvSpPr>
              <a:spLocks noChangeShapeType="1"/>
            </p:cNvSpPr>
            <p:nvPr/>
          </p:nvSpPr>
          <p:spPr bwMode="auto">
            <a:xfrm>
              <a:off x="2016" y="91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 name="Line 174"/>
            <p:cNvSpPr>
              <a:spLocks noChangeShapeType="1"/>
            </p:cNvSpPr>
            <p:nvPr/>
          </p:nvSpPr>
          <p:spPr bwMode="auto">
            <a:xfrm>
              <a:off x="1819" y="926"/>
              <a:ext cx="1" cy="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 name="Text Box 176"/>
            <p:cNvSpPr txBox="1">
              <a:spLocks noChangeArrowheads="1"/>
            </p:cNvSpPr>
            <p:nvPr/>
          </p:nvSpPr>
          <p:spPr bwMode="auto">
            <a:xfrm>
              <a:off x="1969" y="37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p>
          </p:txBody>
        </p:sp>
        <p:sp>
          <p:nvSpPr>
            <p:cNvPr id="62" name="Line 177"/>
            <p:cNvSpPr>
              <a:spLocks noChangeShapeType="1"/>
            </p:cNvSpPr>
            <p:nvPr/>
          </p:nvSpPr>
          <p:spPr bwMode="auto">
            <a:xfrm>
              <a:off x="2043" y="4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3" name="Text Box 178"/>
            <p:cNvSpPr txBox="1">
              <a:spLocks noChangeArrowheads="1"/>
            </p:cNvSpPr>
            <p:nvPr/>
          </p:nvSpPr>
          <p:spPr bwMode="auto">
            <a:xfrm>
              <a:off x="1401" y="34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64" name="Text Box 179"/>
            <p:cNvSpPr txBox="1">
              <a:spLocks noChangeArrowheads="1"/>
            </p:cNvSpPr>
            <p:nvPr/>
          </p:nvSpPr>
          <p:spPr bwMode="auto">
            <a:xfrm>
              <a:off x="1946" y="106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65" name="Line 180"/>
            <p:cNvSpPr>
              <a:spLocks noChangeShapeType="1"/>
            </p:cNvSpPr>
            <p:nvPr/>
          </p:nvSpPr>
          <p:spPr bwMode="auto">
            <a:xfrm>
              <a:off x="1632" y="91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6" name="Text Box 181"/>
            <p:cNvSpPr txBox="1">
              <a:spLocks noChangeArrowheads="1"/>
            </p:cNvSpPr>
            <p:nvPr/>
          </p:nvSpPr>
          <p:spPr bwMode="auto">
            <a:xfrm>
              <a:off x="1450" y="107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67" name="AutoShape 182"/>
            <p:cNvSpPr>
              <a:spLocks noChangeArrowheads="1"/>
            </p:cNvSpPr>
            <p:nvPr/>
          </p:nvSpPr>
          <p:spPr bwMode="auto">
            <a:xfrm>
              <a:off x="1776" y="816"/>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8" name="Oval 316"/>
            <p:cNvSpPr>
              <a:spLocks noChangeArrowheads="1"/>
            </p:cNvSpPr>
            <p:nvPr/>
          </p:nvSpPr>
          <p:spPr bwMode="auto">
            <a:xfrm>
              <a:off x="1973" y="562"/>
              <a:ext cx="76" cy="64"/>
            </a:xfrm>
            <a:prstGeom prst="ellipse">
              <a:avLst/>
            </a:prstGeom>
            <a:solidFill>
              <a:srgbClr val="E8E8E8"/>
            </a:solidFill>
            <a:ln w="19050" algn="ctr">
              <a:solidFill>
                <a:schemeClr val="tx1"/>
              </a:solidFill>
              <a:round/>
              <a:headEnd/>
              <a:tailEnd/>
            </a:ln>
          </p:spPr>
          <p:txBody>
            <a:bodyPr lIns="90000" tIns="46800" rIns="90000" bIns="46800" anchor="ctr">
              <a:spAutoFit/>
            </a:bodyPr>
            <a:lstStyle/>
            <a:p>
              <a:endParaRPr lang="zh-CN" altLang="en-US"/>
            </a:p>
          </p:txBody>
        </p:sp>
      </p:grpSp>
      <p:grpSp>
        <p:nvGrpSpPr>
          <p:cNvPr id="69" name="Group 353"/>
          <p:cNvGrpSpPr>
            <a:grpSpLocks/>
          </p:cNvGrpSpPr>
          <p:nvPr/>
        </p:nvGrpSpPr>
        <p:grpSpPr bwMode="auto">
          <a:xfrm>
            <a:off x="346036" y="5311018"/>
            <a:ext cx="2130425" cy="1295400"/>
            <a:chOff x="3373" y="669"/>
            <a:chExt cx="1342" cy="816"/>
          </a:xfrm>
        </p:grpSpPr>
        <p:sp>
          <p:nvSpPr>
            <p:cNvPr id="70" name="Line 313"/>
            <p:cNvSpPr>
              <a:spLocks noChangeShapeType="1"/>
            </p:cNvSpPr>
            <p:nvPr/>
          </p:nvSpPr>
          <p:spPr bwMode="auto">
            <a:xfrm>
              <a:off x="4523" y="1332"/>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71" name="Group 324"/>
            <p:cNvGrpSpPr>
              <a:grpSpLocks/>
            </p:cNvGrpSpPr>
            <p:nvPr/>
          </p:nvGrpSpPr>
          <p:grpSpPr bwMode="auto">
            <a:xfrm>
              <a:off x="3373" y="669"/>
              <a:ext cx="247" cy="816"/>
              <a:chOff x="2971" y="1053"/>
              <a:chExt cx="247" cy="816"/>
            </a:xfrm>
          </p:grpSpPr>
          <p:grpSp>
            <p:nvGrpSpPr>
              <p:cNvPr id="72" name="Group 325"/>
              <p:cNvGrpSpPr>
                <a:grpSpLocks/>
              </p:cNvGrpSpPr>
              <p:nvPr/>
            </p:nvGrpSpPr>
            <p:grpSpPr bwMode="auto">
              <a:xfrm>
                <a:off x="2978" y="1053"/>
                <a:ext cx="240" cy="144"/>
                <a:chOff x="3023" y="1579"/>
                <a:chExt cx="240" cy="144"/>
              </a:xfrm>
            </p:grpSpPr>
            <p:sp>
              <p:nvSpPr>
                <p:cNvPr id="118" name="Line 326"/>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9" name="Line 327"/>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0" name="Line 328"/>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1" name="Line 329"/>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2" name="Line 330"/>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 name="Line 331"/>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73" name="Group 332"/>
              <p:cNvGrpSpPr>
                <a:grpSpLocks/>
              </p:cNvGrpSpPr>
              <p:nvPr/>
            </p:nvGrpSpPr>
            <p:grpSpPr bwMode="auto">
              <a:xfrm>
                <a:off x="2971" y="1271"/>
                <a:ext cx="240" cy="144"/>
                <a:chOff x="3023" y="1579"/>
                <a:chExt cx="240" cy="144"/>
              </a:xfrm>
            </p:grpSpPr>
            <p:sp>
              <p:nvSpPr>
                <p:cNvPr id="112" name="Line 333"/>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3" name="Line 334"/>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4" name="Line 335"/>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5" name="Line 336"/>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6" name="Line 337"/>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17" name="Line 338"/>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74" name="Group 339"/>
              <p:cNvGrpSpPr>
                <a:grpSpLocks/>
              </p:cNvGrpSpPr>
              <p:nvPr/>
            </p:nvGrpSpPr>
            <p:grpSpPr bwMode="auto">
              <a:xfrm>
                <a:off x="2971" y="1498"/>
                <a:ext cx="240" cy="144"/>
                <a:chOff x="3023" y="1579"/>
                <a:chExt cx="240" cy="144"/>
              </a:xfrm>
            </p:grpSpPr>
            <p:sp>
              <p:nvSpPr>
                <p:cNvPr id="106" name="Line 340"/>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7" name="Line 341"/>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8" name="Line 342"/>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9" name="Line 343"/>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0" name="Line 344"/>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11" name="Line 345"/>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75" name="Group 346"/>
              <p:cNvGrpSpPr>
                <a:grpSpLocks/>
              </p:cNvGrpSpPr>
              <p:nvPr/>
            </p:nvGrpSpPr>
            <p:grpSpPr bwMode="auto">
              <a:xfrm>
                <a:off x="2971" y="1725"/>
                <a:ext cx="240" cy="144"/>
                <a:chOff x="3023" y="1579"/>
                <a:chExt cx="240" cy="144"/>
              </a:xfrm>
            </p:grpSpPr>
            <p:sp>
              <p:nvSpPr>
                <p:cNvPr id="100" name="Line 347"/>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1" name="Line 348"/>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2" name="Line 349"/>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3" name="Line 350"/>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4" name="Line 351"/>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05" name="Line 352"/>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grpSp>
      <p:sp>
        <p:nvSpPr>
          <p:cNvPr id="5" name="矩形 4"/>
          <p:cNvSpPr/>
          <p:nvPr/>
        </p:nvSpPr>
        <p:spPr>
          <a:xfrm>
            <a:off x="4391988" y="2249207"/>
            <a:ext cx="2622015" cy="1477328"/>
          </a:xfrm>
          <a:prstGeom prst="rect">
            <a:avLst/>
          </a:prstGeom>
        </p:spPr>
        <p:txBody>
          <a:bodyPr wrap="square">
            <a:spAutoFit/>
          </a:bodyPr>
          <a:lstStyle/>
          <a:p>
            <a:r>
              <a:rPr lang="zh-CN" altLang="en-US" dirty="0">
                <a:solidFill>
                  <a:schemeClr val="tx1"/>
                </a:solidFill>
              </a:rPr>
              <a:t>当</a:t>
            </a:r>
            <a:r>
              <a:rPr lang="en-US" altLang="zh-CN" dirty="0">
                <a:solidFill>
                  <a:schemeClr val="tx1"/>
                </a:solidFill>
              </a:rPr>
              <a:t>J</a:t>
            </a:r>
            <a:r>
              <a:rPr lang="zh-CN" altLang="en-US" dirty="0">
                <a:solidFill>
                  <a:schemeClr val="tx1"/>
                </a:solidFill>
              </a:rPr>
              <a:t>＝１，</a:t>
            </a:r>
            <a:r>
              <a:rPr lang="en-US" altLang="zh-CN" dirty="0">
                <a:solidFill>
                  <a:schemeClr val="tx1"/>
                </a:solidFill>
              </a:rPr>
              <a:t>K</a:t>
            </a:r>
            <a:r>
              <a:rPr lang="zh-CN" altLang="en-US" dirty="0">
                <a:solidFill>
                  <a:schemeClr val="tx1"/>
                </a:solidFill>
              </a:rPr>
              <a:t>＝１时，对每一个连续的时钟脉冲，触发器可改变成相反状态或计数状态，称为交替操作。</a:t>
            </a:r>
          </a:p>
        </p:txBody>
      </p:sp>
      <p:sp>
        <p:nvSpPr>
          <p:cNvPr id="2" name="矩形 1"/>
          <p:cNvSpPr/>
          <p:nvPr/>
        </p:nvSpPr>
        <p:spPr>
          <a:xfrm>
            <a:off x="2349726" y="773823"/>
            <a:ext cx="5011804" cy="1477328"/>
          </a:xfrm>
          <a:prstGeom prst="rect">
            <a:avLst/>
          </a:prstGeom>
        </p:spPr>
        <p:txBody>
          <a:bodyPr wrap="square">
            <a:spAutoFit/>
          </a:bodyPr>
          <a:lstStyle/>
          <a:p>
            <a:pPr marL="285750" indent="-285750">
              <a:buFont typeface="Wingdings" pitchFamily="2" charset="2"/>
              <a:buChar char="u"/>
            </a:pPr>
            <a:r>
              <a:rPr lang="zh-CN" altLang="en-US" dirty="0">
                <a:solidFill>
                  <a:schemeClr val="tx1"/>
                </a:solidFill>
              </a:rPr>
              <a:t>纪念</a:t>
            </a:r>
            <a:r>
              <a:rPr lang="en-US" altLang="zh-CN" dirty="0">
                <a:solidFill>
                  <a:schemeClr val="tx1"/>
                </a:solidFill>
              </a:rPr>
              <a:t>Jack </a:t>
            </a:r>
            <a:r>
              <a:rPr lang="en-US" altLang="zh-CN" dirty="0" err="1">
                <a:solidFill>
                  <a:schemeClr val="tx1"/>
                </a:solidFill>
              </a:rPr>
              <a:t>Kilby</a:t>
            </a:r>
            <a:r>
              <a:rPr lang="zh-CN" altLang="en-US" dirty="0">
                <a:solidFill>
                  <a:schemeClr val="tx1"/>
                </a:solidFill>
              </a:rPr>
              <a:t>（</a:t>
            </a:r>
            <a:r>
              <a:rPr lang="en-US" altLang="zh-CN" dirty="0">
                <a:solidFill>
                  <a:schemeClr val="tx1"/>
                </a:solidFill>
              </a:rPr>
              <a:t>1923-2005</a:t>
            </a:r>
            <a:r>
              <a:rPr lang="zh-CN" altLang="en-US" dirty="0">
                <a:solidFill>
                  <a:schemeClr val="tx1"/>
                </a:solidFill>
              </a:rPr>
              <a:t>），德仪工程师，诺贝尔物理学奖获得者，发明第一块</a:t>
            </a:r>
            <a:r>
              <a:rPr lang="en-US" altLang="zh-CN" dirty="0">
                <a:solidFill>
                  <a:schemeClr val="tx1"/>
                </a:solidFill>
              </a:rPr>
              <a:t>IC</a:t>
            </a:r>
            <a:r>
              <a:rPr lang="zh-CN" altLang="en-US" dirty="0">
                <a:solidFill>
                  <a:schemeClr val="tx1"/>
                </a:solidFill>
              </a:rPr>
              <a:t>的人</a:t>
            </a:r>
            <a:r>
              <a:rPr lang="en-US" altLang="zh-CN" dirty="0">
                <a:solidFill>
                  <a:schemeClr val="tx1"/>
                </a:solidFill>
              </a:rPr>
              <a:t>(1958</a:t>
            </a:r>
            <a:r>
              <a:rPr lang="zh-CN" altLang="en-US" dirty="0">
                <a:solidFill>
                  <a:schemeClr val="tx1"/>
                </a:solidFill>
              </a:rPr>
              <a:t>年在德州仪器</a:t>
            </a:r>
            <a:r>
              <a:rPr lang="en-US" altLang="zh-CN" dirty="0">
                <a:solidFill>
                  <a:schemeClr val="tx1"/>
                </a:solidFill>
              </a:rPr>
              <a:t>)</a:t>
            </a:r>
            <a:r>
              <a:rPr lang="zh-CN" altLang="en-US" dirty="0">
                <a:solidFill>
                  <a:schemeClr val="tx1"/>
                </a:solidFill>
              </a:rPr>
              <a:t>。</a:t>
            </a:r>
          </a:p>
          <a:p>
            <a:pPr marL="285750" indent="-285750">
              <a:buFont typeface="Wingdings" pitchFamily="2" charset="2"/>
              <a:buChar char="u"/>
            </a:pPr>
            <a:r>
              <a:rPr lang="en-US" altLang="zh-CN" dirty="0">
                <a:solidFill>
                  <a:schemeClr val="tx1"/>
                </a:solidFill>
              </a:rPr>
              <a:t>Jack King</a:t>
            </a:r>
            <a:r>
              <a:rPr lang="zh-CN" altLang="en-US" dirty="0">
                <a:solidFill>
                  <a:schemeClr val="tx1"/>
                </a:solidFill>
              </a:rPr>
              <a:t>，触发器之王，所有的触发器都可以从</a:t>
            </a:r>
            <a:r>
              <a:rPr lang="en-US" altLang="zh-CN" dirty="0">
                <a:solidFill>
                  <a:schemeClr val="tx1"/>
                </a:solidFill>
              </a:rPr>
              <a:t>JK</a:t>
            </a:r>
            <a:r>
              <a:rPr lang="zh-CN" altLang="en-US" dirty="0">
                <a:solidFill>
                  <a:schemeClr val="tx1"/>
                </a:solidFill>
              </a:rPr>
              <a:t>触发器中派生出来。 </a:t>
            </a:r>
          </a:p>
        </p:txBody>
      </p:sp>
      <p:pic>
        <p:nvPicPr>
          <p:cNvPr id="10841" name="Picture 601" descr="While working at Texas Instruments, Jack Kilby invented the world's first integrated circuit in 1958 - Texas Instru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5145" y="506291"/>
            <a:ext cx="1609905" cy="2425591"/>
          </a:xfrm>
          <a:prstGeom prst="rect">
            <a:avLst/>
          </a:prstGeom>
          <a:noFill/>
          <a:extLst>
            <a:ext uri="{909E8E84-426E-40DD-AFC4-6F175D3DCCD1}">
              <a14:hiddenFill xmlns:a14="http://schemas.microsoft.com/office/drawing/2010/main">
                <a:solidFill>
                  <a:srgbClr val="FFFFFF"/>
                </a:solidFill>
              </a14:hiddenFill>
            </a:ext>
          </a:extLst>
        </p:spPr>
      </p:pic>
      <p:sp>
        <p:nvSpPr>
          <p:cNvPr id="76" name="Text Box 7"/>
          <p:cNvSpPr txBox="1">
            <a:spLocks noChangeArrowheads="1"/>
          </p:cNvSpPr>
          <p:nvPr/>
        </p:nvSpPr>
        <p:spPr bwMode="auto">
          <a:xfrm>
            <a:off x="4821494" y="3920378"/>
            <a:ext cx="2810710" cy="402291"/>
          </a:xfrm>
          <a:prstGeom prst="rect">
            <a:avLst/>
          </a:pr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SR</a:t>
            </a:r>
            <a:r>
              <a:rPr kumimoji="1" lang="zh-CN" altLang="en-US" sz="2000" dirty="0"/>
              <a:t>触发器的功能表</a:t>
            </a:r>
          </a:p>
        </p:txBody>
      </p:sp>
      <p:graphicFrame>
        <p:nvGraphicFramePr>
          <p:cNvPr id="77" name="Group 103"/>
          <p:cNvGraphicFramePr>
            <a:graphicFrameLocks noGrp="1"/>
          </p:cNvGraphicFramePr>
          <p:nvPr>
            <p:extLst>
              <p:ext uri="{D42A27DB-BD31-4B8C-83A1-F6EECF244321}">
                <p14:modId xmlns:p14="http://schemas.microsoft.com/office/powerpoint/2010/main" val="1588171051"/>
              </p:ext>
            </p:extLst>
          </p:nvPr>
        </p:nvGraphicFramePr>
        <p:xfrm>
          <a:off x="4760448" y="4393378"/>
          <a:ext cx="4038600" cy="2292480"/>
        </p:xfrm>
        <a:graphic>
          <a:graphicData uri="http://schemas.openxmlformats.org/drawingml/2006/table">
            <a:tbl>
              <a:tblPr/>
              <a:tblGrid>
                <a:gridCol w="792162">
                  <a:extLst>
                    <a:ext uri="{9D8B030D-6E8A-4147-A177-3AD203B41FA5}">
                      <a16:colId xmlns:a16="http://schemas.microsoft.com/office/drawing/2014/main" val="20000"/>
                    </a:ext>
                  </a:extLst>
                </a:gridCol>
                <a:gridCol w="315913">
                  <a:extLst>
                    <a:ext uri="{9D8B030D-6E8A-4147-A177-3AD203B41FA5}">
                      <a16:colId xmlns:a16="http://schemas.microsoft.com/office/drawing/2014/main" val="20001"/>
                    </a:ext>
                  </a:extLst>
                </a:gridCol>
                <a:gridCol w="712787">
                  <a:extLst>
                    <a:ext uri="{9D8B030D-6E8A-4147-A177-3AD203B41FA5}">
                      <a16:colId xmlns:a16="http://schemas.microsoft.com/office/drawing/2014/main" val="20002"/>
                    </a:ext>
                  </a:extLst>
                </a:gridCol>
                <a:gridCol w="1109663">
                  <a:extLst>
                    <a:ext uri="{9D8B030D-6E8A-4147-A177-3AD203B41FA5}">
                      <a16:colId xmlns:a16="http://schemas.microsoft.com/office/drawing/2014/main" val="20003"/>
                    </a:ext>
                  </a:extLst>
                </a:gridCol>
                <a:gridCol w="1108075">
                  <a:extLst>
                    <a:ext uri="{9D8B030D-6E8A-4147-A177-3AD203B41FA5}">
                      <a16:colId xmlns:a16="http://schemas.microsoft.com/office/drawing/2014/main" val="20004"/>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CLK</a:t>
                      </a:r>
                    </a:p>
                  </a:txBody>
                  <a:tcPr marL="90000" marR="90000" marT="46800" marB="4680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S</a:t>
                      </a:r>
                    </a:p>
                  </a:txBody>
                  <a:tcPr marL="90000" marR="90000" marT="46800" marB="4680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R</a:t>
                      </a:r>
                    </a:p>
                  </a:txBody>
                  <a:tcPr marL="90000" marR="90000" marT="46800" marB="46800"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说明</a:t>
                      </a:r>
                    </a:p>
                  </a:txBody>
                  <a:tcPr marL="90000" marR="90000" marT="46800" marB="46800"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1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保持</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00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dirty="0" err="1">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a:t>
                      </a:r>
                      <a:endParaRPr kumimoji="1" lang="zh-CN" altLang="en-US" sz="2000" b="0" i="0" u="none" strike="noStrike" cap="none" normalizeH="0" baseline="30000" dirty="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保持</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置</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置</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不稳</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78" name="Group 160"/>
          <p:cNvGrpSpPr>
            <a:grpSpLocks/>
          </p:cNvGrpSpPr>
          <p:nvPr/>
        </p:nvGrpSpPr>
        <p:grpSpPr bwMode="auto">
          <a:xfrm>
            <a:off x="5002873" y="5237993"/>
            <a:ext cx="392112" cy="1295400"/>
            <a:chOff x="2971" y="1053"/>
            <a:chExt cx="247" cy="816"/>
          </a:xfrm>
        </p:grpSpPr>
        <p:grpSp>
          <p:nvGrpSpPr>
            <p:cNvPr id="79" name="Group 109"/>
            <p:cNvGrpSpPr>
              <a:grpSpLocks/>
            </p:cNvGrpSpPr>
            <p:nvPr/>
          </p:nvGrpSpPr>
          <p:grpSpPr bwMode="auto">
            <a:xfrm>
              <a:off x="2978" y="1053"/>
              <a:ext cx="240" cy="144"/>
              <a:chOff x="3023" y="1579"/>
              <a:chExt cx="240" cy="144"/>
            </a:xfrm>
          </p:grpSpPr>
          <p:sp>
            <p:nvSpPr>
              <p:cNvPr id="128" name="Line 53"/>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9" name="Line 54"/>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0" name="Line 55"/>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1" name="Line 56"/>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2" name="Line 107"/>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33" name="Line 108"/>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80" name="Group 110"/>
            <p:cNvGrpSpPr>
              <a:grpSpLocks/>
            </p:cNvGrpSpPr>
            <p:nvPr/>
          </p:nvGrpSpPr>
          <p:grpSpPr bwMode="auto">
            <a:xfrm>
              <a:off x="2971" y="1271"/>
              <a:ext cx="240" cy="144"/>
              <a:chOff x="3023" y="1579"/>
              <a:chExt cx="240" cy="144"/>
            </a:xfrm>
          </p:grpSpPr>
          <p:sp>
            <p:nvSpPr>
              <p:cNvPr id="95" name="Line 111"/>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6" name="Line 112"/>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7" name="Line 113"/>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8" name="Line 114"/>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 name="Line 115"/>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7" name="Line 116"/>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81" name="Group 117"/>
            <p:cNvGrpSpPr>
              <a:grpSpLocks/>
            </p:cNvGrpSpPr>
            <p:nvPr/>
          </p:nvGrpSpPr>
          <p:grpSpPr bwMode="auto">
            <a:xfrm>
              <a:off x="2971" y="1498"/>
              <a:ext cx="240" cy="144"/>
              <a:chOff x="3023" y="1579"/>
              <a:chExt cx="240" cy="144"/>
            </a:xfrm>
          </p:grpSpPr>
          <p:sp>
            <p:nvSpPr>
              <p:cNvPr id="89" name="Line 118"/>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0" name="Line 119"/>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1" name="Line 120"/>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2" name="Line 121"/>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3" name="Line 122"/>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94" name="Line 123"/>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82" name="Group 124"/>
            <p:cNvGrpSpPr>
              <a:grpSpLocks/>
            </p:cNvGrpSpPr>
            <p:nvPr/>
          </p:nvGrpSpPr>
          <p:grpSpPr bwMode="auto">
            <a:xfrm>
              <a:off x="2971" y="1725"/>
              <a:ext cx="240" cy="144"/>
              <a:chOff x="3023" y="1579"/>
              <a:chExt cx="240" cy="144"/>
            </a:xfrm>
          </p:grpSpPr>
          <p:sp>
            <p:nvSpPr>
              <p:cNvPr id="83" name="Line 125"/>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4" name="Line 126"/>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5" name="Line 127"/>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6" name="Line 128"/>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7" name="Line 129"/>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88" name="Line 130"/>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spTree>
    <p:extLst>
      <p:ext uri="{BB962C8B-B14F-4D97-AF65-F5344CB8AC3E}">
        <p14:creationId xmlns:p14="http://schemas.microsoft.com/office/powerpoint/2010/main" val="330093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633" y="1808892"/>
            <a:ext cx="5723750" cy="1791260"/>
          </a:xfrm>
        </p:spPr>
        <p:txBody>
          <a:bodyPr/>
          <a:lstStyle/>
          <a:p>
            <a:r>
              <a:rPr lang="zh-CN" altLang="en-US" dirty="0"/>
              <a:t>第一节  锁存器</a:t>
            </a:r>
            <a:r>
              <a:rPr lang="en-US" altLang="zh-CN" dirty="0"/>
              <a:t>(</a:t>
            </a:r>
            <a:r>
              <a:rPr lang="en-US" altLang="zh-CN" cap="none" dirty="0"/>
              <a:t>Latch</a:t>
            </a:r>
            <a:r>
              <a:rPr lang="en-US" altLang="zh-CN" dirty="0"/>
              <a:t>)</a:t>
            </a:r>
            <a:br>
              <a:rPr lang="zh-CN" altLang="en-US" dirty="0"/>
            </a:br>
            <a:br>
              <a:rPr lang="en-US" altLang="zh-CN" dirty="0"/>
            </a:br>
            <a:endParaRPr lang="zh-CN" altLang="en-US" dirty="0"/>
          </a:p>
        </p:txBody>
      </p:sp>
      <p:sp>
        <p:nvSpPr>
          <p:cNvPr id="4" name="标题 3"/>
          <p:cNvSpPr txBox="1">
            <a:spLocks/>
          </p:cNvSpPr>
          <p:nvPr/>
        </p:nvSpPr>
        <p:spPr bwMode="auto">
          <a:xfrm>
            <a:off x="1691808" y="593811"/>
            <a:ext cx="6480432"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97000"/>
              </a:lnSpc>
              <a:spcBef>
                <a:spcPct val="0"/>
              </a:spcBef>
              <a:spcAft>
                <a:spcPct val="0"/>
              </a:spcAft>
              <a:defRPr sz="4000" b="1" cap="all">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sz="6000" dirty="0"/>
              <a:t>第四章  时序逻辑</a:t>
            </a:r>
          </a:p>
        </p:txBody>
      </p:sp>
      <p:sp>
        <p:nvSpPr>
          <p:cNvPr id="5" name="内容占位符 4"/>
          <p:cNvSpPr txBox="1">
            <a:spLocks/>
          </p:cNvSpPr>
          <p:nvPr/>
        </p:nvSpPr>
        <p:spPr bwMode="auto">
          <a:xfrm>
            <a:off x="2186841" y="2663949"/>
            <a:ext cx="5670378" cy="21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marL="342900" indent="-342900">
              <a:buFont typeface="Wingdings" pitchFamily="2" charset="2"/>
              <a:buChar char="Ø"/>
            </a:pPr>
            <a:r>
              <a:rPr lang="zh-CN" altLang="en-US" dirty="0">
                <a:latin typeface="Arial" charset="0"/>
              </a:rPr>
              <a:t>时序逻辑电路与组合逻辑电路的区别</a:t>
            </a:r>
            <a:endParaRPr lang="en-US" altLang="zh-CN" dirty="0">
              <a:latin typeface="Arial" charset="0"/>
            </a:endParaRPr>
          </a:p>
          <a:p>
            <a:pPr marL="342900" indent="-342900">
              <a:buFont typeface="Wingdings" pitchFamily="2" charset="2"/>
              <a:buChar char="Ø"/>
            </a:pPr>
            <a:r>
              <a:rPr lang="zh-CN" altLang="en-US" dirty="0">
                <a:solidFill>
                  <a:srgbClr val="0000DC"/>
                </a:solidFill>
                <a:latin typeface="楷体_GB2312" charset="-122"/>
                <a:ea typeface="楷体_GB2312" charset="-122"/>
              </a:rPr>
              <a:t>时序电路的分类</a:t>
            </a:r>
          </a:p>
          <a:p>
            <a:pPr marL="342900" indent="-342900">
              <a:buFont typeface="Wingdings" pitchFamily="2" charset="2"/>
              <a:buChar char="Ø"/>
            </a:pPr>
            <a:r>
              <a:rPr kumimoji="1" lang="zh-CN" altLang="en-US" dirty="0"/>
              <a:t>锁存器的基本特性</a:t>
            </a:r>
            <a:endParaRPr kumimoji="1" lang="en-US" altLang="zh-CN" dirty="0"/>
          </a:p>
          <a:p>
            <a:pPr marL="342900" indent="-342900">
              <a:buFont typeface="Wingdings" pitchFamily="2" charset="2"/>
              <a:buChar char="Ø"/>
            </a:pPr>
            <a:r>
              <a:rPr kumimoji="1" lang="zh-CN" altLang="en-US" dirty="0"/>
              <a:t>基本</a:t>
            </a:r>
            <a:r>
              <a:rPr kumimoji="1" lang="en-US" altLang="zh-CN" dirty="0"/>
              <a:t>SR</a:t>
            </a:r>
            <a:r>
              <a:rPr kumimoji="1" lang="zh-CN" altLang="en-US" dirty="0"/>
              <a:t>锁存器（</a:t>
            </a:r>
            <a:r>
              <a:rPr kumimoji="1" lang="en-US" altLang="zh-CN" dirty="0"/>
              <a:t>Set-Reset</a:t>
            </a:r>
            <a:r>
              <a:rPr kumimoji="1" lang="zh-CN" altLang="en-US" dirty="0"/>
              <a:t>）</a:t>
            </a:r>
            <a:endParaRPr kumimoji="1" lang="en-US" altLang="zh-CN" dirty="0"/>
          </a:p>
          <a:p>
            <a:pPr marL="342900" indent="-342900">
              <a:buFont typeface="Wingdings" pitchFamily="2" charset="2"/>
              <a:buChar char="Ø"/>
            </a:pPr>
            <a:r>
              <a:rPr kumimoji="1" lang="zh-CN" altLang="en-US" dirty="0"/>
              <a:t>门控</a:t>
            </a:r>
            <a:r>
              <a:rPr kumimoji="1" lang="en-US" altLang="zh-CN" dirty="0"/>
              <a:t>RS</a:t>
            </a:r>
            <a:r>
              <a:rPr kumimoji="1" lang="zh-CN" altLang="en-US" dirty="0"/>
              <a:t>锁存器</a:t>
            </a:r>
            <a:endParaRPr kumimoji="1" lang="en-US" altLang="zh-CN" dirty="0"/>
          </a:p>
          <a:p>
            <a:pPr marL="342900" indent="-342900">
              <a:buFont typeface="Wingdings" pitchFamily="2" charset="2"/>
              <a:buChar char="Ø"/>
            </a:pPr>
            <a:r>
              <a:rPr kumimoji="1" lang="zh-CN" altLang="en-US" dirty="0"/>
              <a:t>门控</a:t>
            </a:r>
            <a:r>
              <a:rPr kumimoji="1" lang="en-US" altLang="zh-CN" dirty="0"/>
              <a:t>D</a:t>
            </a:r>
            <a:r>
              <a:rPr kumimoji="1" lang="zh-CN" altLang="en-US" dirty="0"/>
              <a:t>锁存器</a:t>
            </a:r>
          </a:p>
          <a:p>
            <a:pPr marL="342900" indent="-342900">
              <a:buFont typeface="Wingdings" pitchFamily="2" charset="2"/>
              <a:buChar char="Ø"/>
            </a:pPr>
            <a:endParaRPr kumimoji="1" lang="en-US" altLang="zh-CN" dirty="0"/>
          </a:p>
          <a:p>
            <a:pPr marL="342900" indent="-342900">
              <a:buFont typeface="Wingdings" pitchFamily="2" charset="2"/>
              <a:buChar char="Ø"/>
            </a:pPr>
            <a:endParaRPr kumimoji="1" lang="zh-CN" altLang="en-US" dirty="0"/>
          </a:p>
          <a:p>
            <a:pPr marL="342900" indent="-342900">
              <a:buFont typeface="Wingdings" pitchFamily="2" charset="2"/>
              <a:buChar char="Ø"/>
            </a:pPr>
            <a:endParaRPr lang="zh-CN" altLang="en-US" dirty="0">
              <a:solidFill>
                <a:srgbClr val="0000DC"/>
              </a:solidFill>
              <a:latin typeface="楷体_GB2312" charset="-122"/>
              <a:ea typeface="楷体_GB2312" charset="-122"/>
            </a:endParaRPr>
          </a:p>
          <a:p>
            <a:pPr marL="342900" indent="-342900">
              <a:buFont typeface="Wingdings" pitchFamily="2" charset="2"/>
              <a:buChar char="Ø"/>
            </a:pPr>
            <a:endParaRPr lang="en-US" altLang="zh-CN" dirty="0"/>
          </a:p>
          <a:p>
            <a:pPr marL="342900" indent="-342900">
              <a:buFont typeface="Wingdings" pitchFamily="2" charset="2"/>
              <a:buChar char="Ø"/>
            </a:pPr>
            <a:endParaRPr lang="en-US" altLang="zh-CN" dirty="0"/>
          </a:p>
        </p:txBody>
      </p:sp>
    </p:spTree>
    <p:extLst>
      <p:ext uri="{BB962C8B-B14F-4D97-AF65-F5344CB8AC3E}">
        <p14:creationId xmlns:p14="http://schemas.microsoft.com/office/powerpoint/2010/main" val="2517896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927800" y="3482755"/>
            <a:ext cx="4573330" cy="19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1" name="标题 1"/>
          <p:cNvSpPr>
            <a:spLocks noGrp="1"/>
          </p:cNvSpPr>
          <p:nvPr>
            <p:ph type="title"/>
          </p:nvPr>
        </p:nvSpPr>
        <p:spPr>
          <a:xfrm>
            <a:off x="0" y="6309193"/>
            <a:ext cx="9144000" cy="548808"/>
          </a:xfrm>
        </p:spPr>
        <p:style>
          <a:lnRef idx="0">
            <a:schemeClr val="accent3"/>
          </a:lnRef>
          <a:fillRef idx="3">
            <a:schemeClr val="accent3"/>
          </a:fillRef>
          <a:effectRef idx="3">
            <a:schemeClr val="accent3"/>
          </a:effectRef>
          <a:fontRef idx="minor">
            <a:schemeClr val="lt1"/>
          </a:fontRef>
        </p:style>
        <p:txBody>
          <a:bodyPr/>
          <a:lstStyle/>
          <a:p>
            <a:endParaRPr lang="zh-CN" altLang="en-US" dirty="0"/>
          </a:p>
        </p:txBody>
      </p:sp>
      <p:sp>
        <p:nvSpPr>
          <p:cNvPr id="3" name="内容占位符 2"/>
          <p:cNvSpPr>
            <a:spLocks noGrp="1"/>
          </p:cNvSpPr>
          <p:nvPr>
            <p:ph idx="1"/>
          </p:nvPr>
        </p:nvSpPr>
        <p:spPr>
          <a:xfrm>
            <a:off x="116703" y="503805"/>
            <a:ext cx="8690747" cy="5325762"/>
          </a:xfrm>
        </p:spPr>
        <p:txBody>
          <a:bodyPr/>
          <a:lstStyle/>
          <a:p>
            <a:r>
              <a:rPr lang="en-US" altLang="zh-CN" sz="2400" dirty="0"/>
              <a:t>SR</a:t>
            </a:r>
            <a:r>
              <a:rPr lang="zh-CN" altLang="en-US" sz="2400" dirty="0"/>
              <a:t>触发器</a:t>
            </a:r>
            <a:endParaRPr lang="en-US" altLang="zh-CN" sz="2400" dirty="0"/>
          </a:p>
          <a:p>
            <a:r>
              <a:rPr lang="en-US" altLang="zh-CN" sz="2400" dirty="0"/>
              <a:t>D</a:t>
            </a:r>
            <a:r>
              <a:rPr lang="zh-CN" altLang="en-US" sz="2400" dirty="0"/>
              <a:t>触发器</a:t>
            </a:r>
            <a:endParaRPr lang="en-US" altLang="zh-CN" sz="2400" dirty="0"/>
          </a:p>
          <a:p>
            <a:r>
              <a:rPr lang="en-US" altLang="zh-CN" sz="2400" dirty="0"/>
              <a:t>T</a:t>
            </a:r>
            <a:r>
              <a:rPr lang="zh-CN" altLang="en-US" sz="2400" dirty="0"/>
              <a:t>触发器</a:t>
            </a:r>
            <a:endParaRPr kumimoji="1" lang="en-US" altLang="zh-CN" sz="2400" dirty="0"/>
          </a:p>
          <a:p>
            <a:r>
              <a:rPr kumimoji="1" lang="en-US" altLang="zh-CN" sz="2400" dirty="0"/>
              <a:t>JK</a:t>
            </a:r>
            <a:r>
              <a:rPr kumimoji="1" lang="zh-CN" altLang="en-US" sz="2400" dirty="0"/>
              <a:t>触发器</a:t>
            </a:r>
          </a:p>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sp>
        <p:nvSpPr>
          <p:cNvPr id="51" name="Text Box 6"/>
          <p:cNvSpPr txBox="1">
            <a:spLocks noChangeArrowheads="1"/>
          </p:cNvSpPr>
          <p:nvPr/>
        </p:nvSpPr>
        <p:spPr bwMode="auto">
          <a:xfrm>
            <a:off x="380386" y="2546945"/>
            <a:ext cx="1143000" cy="415925"/>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符号</a:t>
            </a:r>
          </a:p>
        </p:txBody>
      </p:sp>
      <p:sp>
        <p:nvSpPr>
          <p:cNvPr id="52" name="Text Box 8"/>
          <p:cNvSpPr txBox="1">
            <a:spLocks noChangeArrowheads="1"/>
          </p:cNvSpPr>
          <p:nvPr/>
        </p:nvSpPr>
        <p:spPr bwMode="auto">
          <a:xfrm>
            <a:off x="3508433" y="1011750"/>
            <a:ext cx="1143000" cy="415925"/>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功能表</a:t>
            </a:r>
          </a:p>
        </p:txBody>
      </p:sp>
      <p:graphicFrame>
        <p:nvGraphicFramePr>
          <p:cNvPr id="53" name="Group 315"/>
          <p:cNvGraphicFramePr>
            <a:graphicFrameLocks noGrp="1"/>
          </p:cNvGraphicFramePr>
          <p:nvPr>
            <p:extLst>
              <p:ext uri="{D42A27DB-BD31-4B8C-83A1-F6EECF244321}">
                <p14:modId xmlns:p14="http://schemas.microsoft.com/office/powerpoint/2010/main" val="1453108093"/>
              </p:ext>
            </p:extLst>
          </p:nvPr>
        </p:nvGraphicFramePr>
        <p:xfrm>
          <a:off x="4662006" y="557082"/>
          <a:ext cx="3735387" cy="2292480"/>
        </p:xfrm>
        <a:graphic>
          <a:graphicData uri="http://schemas.openxmlformats.org/drawingml/2006/table">
            <a:tbl>
              <a:tblPr/>
              <a:tblGrid>
                <a:gridCol w="728662">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gridCol w="555625">
                  <a:extLst>
                    <a:ext uri="{9D8B030D-6E8A-4147-A177-3AD203B41FA5}">
                      <a16:colId xmlns:a16="http://schemas.microsoft.com/office/drawing/2014/main" val="20002"/>
                    </a:ext>
                  </a:extLst>
                </a:gridCol>
                <a:gridCol w="1025525">
                  <a:extLst>
                    <a:ext uri="{9D8B030D-6E8A-4147-A177-3AD203B41FA5}">
                      <a16:colId xmlns:a16="http://schemas.microsoft.com/office/drawing/2014/main" val="20003"/>
                    </a:ext>
                  </a:extLst>
                </a:gridCol>
                <a:gridCol w="1025525">
                  <a:extLst>
                    <a:ext uri="{9D8B030D-6E8A-4147-A177-3AD203B41FA5}">
                      <a16:colId xmlns:a16="http://schemas.microsoft.com/office/drawing/2014/main" val="20004"/>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CLK</a:t>
                      </a:r>
                    </a:p>
                  </a:txBody>
                  <a:tcPr marL="90000" marR="90000" marT="46800" marB="4680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J</a:t>
                      </a:r>
                    </a:p>
                  </a:txBody>
                  <a:tcPr marL="90000" marR="90000" marT="46800" marB="4680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K</a:t>
                      </a:r>
                    </a:p>
                  </a:txBody>
                  <a:tcPr marL="90000" marR="90000" marT="46800" marB="46800"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说明</a:t>
                      </a:r>
                    </a:p>
                  </a:txBody>
                  <a:tcPr marL="90000" marR="90000" marT="46800" marB="46800"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19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保持</a:t>
                      </a:r>
                      <a:endParaRPr kumimoji="1" lang="zh-CN" altLang="en-US" sz="2000" b="0" i="0" u="none" strike="noStrike" cap="none" normalizeH="0" baseline="3000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00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p>
                      <a:pPr marL="533400" marR="0" lvl="0" indent="-53340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dirty="0" err="1">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30000" dirty="0" err="1">
                          <a:ln>
                            <a:noFill/>
                          </a:ln>
                          <a:solidFill>
                            <a:schemeClr val="tx1"/>
                          </a:solidFill>
                          <a:effectLst/>
                          <a:latin typeface="Times New Roman" pitchFamily="18" charset="0"/>
                          <a:ea typeface="宋体" pitchFamily="2" charset="-122"/>
                        </a:rPr>
                        <a:t>n</a:t>
                      </a:r>
                      <a:endParaRPr kumimoji="1" lang="en-US" altLang="zh-CN" sz="2000" b="0" i="0" u="none" strike="noStrike" cap="none" normalizeH="0" baseline="30000" dirty="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保持</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送数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送数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rPr>
                        <a:t>翻转</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54" name="Group 317"/>
          <p:cNvGrpSpPr>
            <a:grpSpLocks/>
          </p:cNvGrpSpPr>
          <p:nvPr/>
        </p:nvGrpSpPr>
        <p:grpSpPr bwMode="auto">
          <a:xfrm>
            <a:off x="2419566" y="1949384"/>
            <a:ext cx="1358900" cy="1793875"/>
            <a:chOff x="1401" y="346"/>
            <a:chExt cx="856" cy="1130"/>
          </a:xfrm>
        </p:grpSpPr>
        <p:sp>
          <p:nvSpPr>
            <p:cNvPr id="55" name="Text Box 169"/>
            <p:cNvSpPr txBox="1">
              <a:spLocks noChangeArrowheads="1"/>
            </p:cNvSpPr>
            <p:nvPr/>
          </p:nvSpPr>
          <p:spPr bwMode="auto">
            <a:xfrm>
              <a:off x="1574" y="1226"/>
              <a:ext cx="4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CLK</a:t>
              </a:r>
            </a:p>
          </p:txBody>
        </p:sp>
        <p:sp>
          <p:nvSpPr>
            <p:cNvPr id="56" name="Rectangle 170"/>
            <p:cNvSpPr>
              <a:spLocks noChangeArrowheads="1"/>
            </p:cNvSpPr>
            <p:nvPr/>
          </p:nvSpPr>
          <p:spPr bwMode="auto">
            <a:xfrm>
              <a:off x="1488" y="624"/>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57" name="Line 171"/>
            <p:cNvSpPr>
              <a:spLocks noChangeShapeType="1"/>
            </p:cNvSpPr>
            <p:nvPr/>
          </p:nvSpPr>
          <p:spPr bwMode="auto">
            <a:xfrm>
              <a:off x="1632" y="43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8" name="Line 172"/>
            <p:cNvSpPr>
              <a:spLocks noChangeShapeType="1"/>
            </p:cNvSpPr>
            <p:nvPr/>
          </p:nvSpPr>
          <p:spPr bwMode="auto">
            <a:xfrm>
              <a:off x="2016" y="43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9" name="Line 173"/>
            <p:cNvSpPr>
              <a:spLocks noChangeShapeType="1"/>
            </p:cNvSpPr>
            <p:nvPr/>
          </p:nvSpPr>
          <p:spPr bwMode="auto">
            <a:xfrm>
              <a:off x="2016" y="91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0" name="Line 174"/>
            <p:cNvSpPr>
              <a:spLocks noChangeShapeType="1"/>
            </p:cNvSpPr>
            <p:nvPr/>
          </p:nvSpPr>
          <p:spPr bwMode="auto">
            <a:xfrm>
              <a:off x="1819" y="926"/>
              <a:ext cx="1" cy="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1" name="Text Box 176"/>
            <p:cNvSpPr txBox="1">
              <a:spLocks noChangeArrowheads="1"/>
            </p:cNvSpPr>
            <p:nvPr/>
          </p:nvSpPr>
          <p:spPr bwMode="auto">
            <a:xfrm>
              <a:off x="1969" y="37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62" name="Line 177"/>
            <p:cNvSpPr>
              <a:spLocks noChangeShapeType="1"/>
            </p:cNvSpPr>
            <p:nvPr/>
          </p:nvSpPr>
          <p:spPr bwMode="auto">
            <a:xfrm>
              <a:off x="2043" y="4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3" name="Text Box 178"/>
            <p:cNvSpPr txBox="1">
              <a:spLocks noChangeArrowheads="1"/>
            </p:cNvSpPr>
            <p:nvPr/>
          </p:nvSpPr>
          <p:spPr bwMode="auto">
            <a:xfrm>
              <a:off x="1401" y="34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64" name="Text Box 179"/>
            <p:cNvSpPr txBox="1">
              <a:spLocks noChangeArrowheads="1"/>
            </p:cNvSpPr>
            <p:nvPr/>
          </p:nvSpPr>
          <p:spPr bwMode="auto">
            <a:xfrm>
              <a:off x="1946" y="106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65" name="Line 180"/>
            <p:cNvSpPr>
              <a:spLocks noChangeShapeType="1"/>
            </p:cNvSpPr>
            <p:nvPr/>
          </p:nvSpPr>
          <p:spPr bwMode="auto">
            <a:xfrm>
              <a:off x="1632" y="91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6" name="Text Box 181"/>
            <p:cNvSpPr txBox="1">
              <a:spLocks noChangeArrowheads="1"/>
            </p:cNvSpPr>
            <p:nvPr/>
          </p:nvSpPr>
          <p:spPr bwMode="auto">
            <a:xfrm>
              <a:off x="1450" y="107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67" name="AutoShape 182"/>
            <p:cNvSpPr>
              <a:spLocks noChangeArrowheads="1"/>
            </p:cNvSpPr>
            <p:nvPr/>
          </p:nvSpPr>
          <p:spPr bwMode="auto">
            <a:xfrm>
              <a:off x="1776" y="816"/>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8" name="Oval 316"/>
            <p:cNvSpPr>
              <a:spLocks noChangeArrowheads="1"/>
            </p:cNvSpPr>
            <p:nvPr/>
          </p:nvSpPr>
          <p:spPr bwMode="auto">
            <a:xfrm>
              <a:off x="1973" y="562"/>
              <a:ext cx="76" cy="64"/>
            </a:xfrm>
            <a:prstGeom prst="ellipse">
              <a:avLst/>
            </a:prstGeom>
            <a:solidFill>
              <a:srgbClr val="E8E8E8"/>
            </a:solidFill>
            <a:ln w="19050" algn="ctr">
              <a:solidFill>
                <a:schemeClr val="tx1"/>
              </a:solidFill>
              <a:round/>
              <a:headEnd/>
              <a:tailEnd/>
            </a:ln>
          </p:spPr>
          <p:txBody>
            <a:bodyPr lIns="90000" tIns="46800" rIns="90000" bIns="46800" anchor="ctr">
              <a:spAutoFit/>
            </a:bodyPr>
            <a:lstStyle/>
            <a:p>
              <a:endParaRPr lang="zh-CN" altLang="en-US"/>
            </a:p>
          </p:txBody>
        </p:sp>
      </p:grpSp>
      <p:grpSp>
        <p:nvGrpSpPr>
          <p:cNvPr id="69" name="Group 353"/>
          <p:cNvGrpSpPr>
            <a:grpSpLocks/>
          </p:cNvGrpSpPr>
          <p:nvPr/>
        </p:nvGrpSpPr>
        <p:grpSpPr bwMode="auto">
          <a:xfrm>
            <a:off x="4844515" y="1472208"/>
            <a:ext cx="2130425" cy="1295400"/>
            <a:chOff x="3373" y="669"/>
            <a:chExt cx="1342" cy="816"/>
          </a:xfrm>
        </p:grpSpPr>
        <p:sp>
          <p:nvSpPr>
            <p:cNvPr id="70" name="Line 313"/>
            <p:cNvSpPr>
              <a:spLocks noChangeShapeType="1"/>
            </p:cNvSpPr>
            <p:nvPr/>
          </p:nvSpPr>
          <p:spPr bwMode="auto">
            <a:xfrm>
              <a:off x="4523" y="1332"/>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71" name="Group 324"/>
            <p:cNvGrpSpPr>
              <a:grpSpLocks/>
            </p:cNvGrpSpPr>
            <p:nvPr/>
          </p:nvGrpSpPr>
          <p:grpSpPr bwMode="auto">
            <a:xfrm>
              <a:off x="3373" y="669"/>
              <a:ext cx="247" cy="816"/>
              <a:chOff x="2971" y="1053"/>
              <a:chExt cx="247" cy="816"/>
            </a:xfrm>
          </p:grpSpPr>
          <p:grpSp>
            <p:nvGrpSpPr>
              <p:cNvPr id="72" name="Group 325"/>
              <p:cNvGrpSpPr>
                <a:grpSpLocks/>
              </p:cNvGrpSpPr>
              <p:nvPr/>
            </p:nvGrpSpPr>
            <p:grpSpPr bwMode="auto">
              <a:xfrm>
                <a:off x="2978" y="1053"/>
                <a:ext cx="240" cy="144"/>
                <a:chOff x="3023" y="1579"/>
                <a:chExt cx="240" cy="144"/>
              </a:xfrm>
            </p:grpSpPr>
            <p:sp>
              <p:nvSpPr>
                <p:cNvPr id="118" name="Line 326"/>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9" name="Line 327"/>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0" name="Line 328"/>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1" name="Line 329"/>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2" name="Line 330"/>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 name="Line 331"/>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73" name="Group 332"/>
              <p:cNvGrpSpPr>
                <a:grpSpLocks/>
              </p:cNvGrpSpPr>
              <p:nvPr/>
            </p:nvGrpSpPr>
            <p:grpSpPr bwMode="auto">
              <a:xfrm>
                <a:off x="2971" y="1271"/>
                <a:ext cx="240" cy="144"/>
                <a:chOff x="3023" y="1579"/>
                <a:chExt cx="240" cy="144"/>
              </a:xfrm>
            </p:grpSpPr>
            <p:sp>
              <p:nvSpPr>
                <p:cNvPr id="112" name="Line 333"/>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3" name="Line 334"/>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4" name="Line 335"/>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5" name="Line 336"/>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6" name="Line 337"/>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17" name="Line 338"/>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74" name="Group 339"/>
              <p:cNvGrpSpPr>
                <a:grpSpLocks/>
              </p:cNvGrpSpPr>
              <p:nvPr/>
            </p:nvGrpSpPr>
            <p:grpSpPr bwMode="auto">
              <a:xfrm>
                <a:off x="2971" y="1498"/>
                <a:ext cx="240" cy="144"/>
                <a:chOff x="3023" y="1579"/>
                <a:chExt cx="240" cy="144"/>
              </a:xfrm>
            </p:grpSpPr>
            <p:sp>
              <p:nvSpPr>
                <p:cNvPr id="106" name="Line 340"/>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7" name="Line 341"/>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8" name="Line 342"/>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9" name="Line 343"/>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0" name="Line 344"/>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11" name="Line 345"/>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75" name="Group 346"/>
              <p:cNvGrpSpPr>
                <a:grpSpLocks/>
              </p:cNvGrpSpPr>
              <p:nvPr/>
            </p:nvGrpSpPr>
            <p:grpSpPr bwMode="auto">
              <a:xfrm>
                <a:off x="2971" y="1725"/>
                <a:ext cx="240" cy="144"/>
                <a:chOff x="3023" y="1579"/>
                <a:chExt cx="240" cy="144"/>
              </a:xfrm>
            </p:grpSpPr>
            <p:sp>
              <p:nvSpPr>
                <p:cNvPr id="100" name="Line 347"/>
                <p:cNvSpPr>
                  <a:spLocks noChangeShapeType="1"/>
                </p:cNvSpPr>
                <p:nvPr/>
              </p:nvSpPr>
              <p:spPr bwMode="auto">
                <a:xfrm>
                  <a:off x="302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1" name="Line 348"/>
                <p:cNvSpPr>
                  <a:spLocks noChangeShapeType="1"/>
                </p:cNvSpPr>
                <p:nvPr/>
              </p:nvSpPr>
              <p:spPr bwMode="auto">
                <a:xfrm flipV="1">
                  <a:off x="3103" y="1579"/>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2" name="Line 349"/>
                <p:cNvSpPr>
                  <a:spLocks noChangeShapeType="1"/>
                </p:cNvSpPr>
                <p:nvPr/>
              </p:nvSpPr>
              <p:spPr bwMode="auto">
                <a:xfrm>
                  <a:off x="3103" y="1579"/>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3" name="Line 350"/>
                <p:cNvSpPr>
                  <a:spLocks noChangeShapeType="1"/>
                </p:cNvSpPr>
                <p:nvPr/>
              </p:nvSpPr>
              <p:spPr bwMode="auto">
                <a:xfrm>
                  <a:off x="3183" y="1723"/>
                  <a:ext cx="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4" name="Line 351"/>
                <p:cNvSpPr>
                  <a:spLocks noChangeShapeType="1"/>
                </p:cNvSpPr>
                <p:nvPr/>
              </p:nvSpPr>
              <p:spPr bwMode="auto">
                <a:xfrm flipV="1">
                  <a:off x="3107" y="1616"/>
                  <a:ext cx="0" cy="9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05" name="Line 352"/>
                <p:cNvSpPr>
                  <a:spLocks noChangeShapeType="1"/>
                </p:cNvSpPr>
                <p:nvPr/>
              </p:nvSpPr>
              <p:spPr bwMode="auto">
                <a:xfrm>
                  <a:off x="3189" y="1579"/>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grpSp>
      <p:sp>
        <p:nvSpPr>
          <p:cNvPr id="124" name="Text Box 236"/>
          <p:cNvSpPr txBox="1">
            <a:spLocks noChangeArrowheads="1"/>
          </p:cNvSpPr>
          <p:nvPr/>
        </p:nvSpPr>
        <p:spPr bwMode="auto">
          <a:xfrm>
            <a:off x="340423" y="3285597"/>
            <a:ext cx="1483830" cy="415925"/>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状态方程</a:t>
            </a:r>
          </a:p>
        </p:txBody>
      </p:sp>
      <p:sp>
        <p:nvSpPr>
          <p:cNvPr id="125" name="Text Box 238"/>
          <p:cNvSpPr txBox="1">
            <a:spLocks noChangeArrowheads="1"/>
          </p:cNvSpPr>
          <p:nvPr/>
        </p:nvSpPr>
        <p:spPr bwMode="auto">
          <a:xfrm>
            <a:off x="300253" y="4496315"/>
            <a:ext cx="1524000" cy="415925"/>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状态转换图</a:t>
            </a:r>
          </a:p>
        </p:txBody>
      </p:sp>
      <p:graphicFrame>
        <p:nvGraphicFramePr>
          <p:cNvPr id="126" name="Object 237"/>
          <p:cNvGraphicFramePr>
            <a:graphicFrameLocks noChangeAspect="1"/>
          </p:cNvGraphicFramePr>
          <p:nvPr>
            <p:extLst>
              <p:ext uri="{D42A27DB-BD31-4B8C-83A1-F6EECF244321}">
                <p14:modId xmlns:p14="http://schemas.microsoft.com/office/powerpoint/2010/main" val="3978430443"/>
              </p:ext>
            </p:extLst>
          </p:nvPr>
        </p:nvGraphicFramePr>
        <p:xfrm>
          <a:off x="158934" y="3789024"/>
          <a:ext cx="2239962" cy="504825"/>
        </p:xfrm>
        <a:graphic>
          <a:graphicData uri="http://schemas.openxmlformats.org/presentationml/2006/ole">
            <mc:AlternateContent xmlns:mc="http://schemas.openxmlformats.org/markup-compatibility/2006">
              <mc:Choice xmlns:v="urn:schemas-microsoft-com:vml" Requires="v">
                <p:oleObj spid="_x0000_s97939" name="公式" r:id="rId4" imgW="1206360" imgH="266400" progId="Equation.3">
                  <p:embed/>
                </p:oleObj>
              </mc:Choice>
              <mc:Fallback>
                <p:oleObj name="公式" r:id="rId4" imgW="1206360" imgH="26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34" y="3789024"/>
                        <a:ext cx="2239962" cy="5048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7" name="Group 375"/>
          <p:cNvGrpSpPr>
            <a:grpSpLocks/>
          </p:cNvGrpSpPr>
          <p:nvPr/>
        </p:nvGrpSpPr>
        <p:grpSpPr bwMode="auto">
          <a:xfrm>
            <a:off x="5007732" y="4912240"/>
            <a:ext cx="3676012" cy="1782358"/>
            <a:chOff x="621" y="1570"/>
            <a:chExt cx="3756" cy="1538"/>
          </a:xfrm>
        </p:grpSpPr>
        <p:pic>
          <p:nvPicPr>
            <p:cNvPr id="148" name="Picture 3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 y="1570"/>
              <a:ext cx="3266" cy="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 Box 374"/>
            <p:cNvSpPr txBox="1">
              <a:spLocks noChangeArrowheads="1"/>
            </p:cNvSpPr>
            <p:nvPr/>
          </p:nvSpPr>
          <p:spPr bwMode="auto">
            <a:xfrm>
              <a:off x="621" y="2198"/>
              <a:ext cx="77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en-US" altLang="zh-CN" sz="1800" dirty="0"/>
                <a:t>CLK</a:t>
              </a:r>
            </a:p>
          </p:txBody>
        </p:sp>
      </p:grpSp>
      <p:sp>
        <p:nvSpPr>
          <p:cNvPr id="150" name="Text Box 319"/>
          <p:cNvSpPr txBox="1">
            <a:spLocks noChangeArrowheads="1"/>
          </p:cNvSpPr>
          <p:nvPr/>
        </p:nvSpPr>
        <p:spPr bwMode="auto">
          <a:xfrm>
            <a:off x="4079933" y="6084177"/>
            <a:ext cx="1360488" cy="415925"/>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内部结构</a:t>
            </a:r>
          </a:p>
        </p:txBody>
      </p:sp>
      <p:sp>
        <p:nvSpPr>
          <p:cNvPr id="5" name="矩形 4"/>
          <p:cNvSpPr/>
          <p:nvPr/>
        </p:nvSpPr>
        <p:spPr>
          <a:xfrm>
            <a:off x="6501130" y="2931883"/>
            <a:ext cx="2622015" cy="1477328"/>
          </a:xfrm>
          <a:prstGeom prst="rect">
            <a:avLst/>
          </a:prstGeom>
        </p:spPr>
        <p:txBody>
          <a:bodyPr wrap="square">
            <a:spAutoFit/>
          </a:bodyPr>
          <a:lstStyle/>
          <a:p>
            <a:r>
              <a:rPr lang="zh-CN" altLang="en-US" dirty="0">
                <a:solidFill>
                  <a:schemeClr val="tx1"/>
                </a:solidFill>
              </a:rPr>
              <a:t>当</a:t>
            </a:r>
            <a:r>
              <a:rPr lang="en-US" altLang="zh-CN" dirty="0">
                <a:solidFill>
                  <a:schemeClr val="tx1"/>
                </a:solidFill>
              </a:rPr>
              <a:t>J</a:t>
            </a:r>
            <a:r>
              <a:rPr lang="zh-CN" altLang="en-US" dirty="0">
                <a:solidFill>
                  <a:schemeClr val="tx1"/>
                </a:solidFill>
              </a:rPr>
              <a:t>＝１，</a:t>
            </a:r>
            <a:r>
              <a:rPr lang="en-US" altLang="zh-CN" dirty="0">
                <a:solidFill>
                  <a:schemeClr val="tx1"/>
                </a:solidFill>
              </a:rPr>
              <a:t>K</a:t>
            </a:r>
            <a:r>
              <a:rPr lang="zh-CN" altLang="en-US" dirty="0">
                <a:solidFill>
                  <a:schemeClr val="tx1"/>
                </a:solidFill>
              </a:rPr>
              <a:t>＝１时，对每一个连续的时钟脉冲，触发器可改变成相反状态或计数状态，称为交替操作。</a:t>
            </a:r>
          </a:p>
        </p:txBody>
      </p:sp>
    </p:spTree>
    <p:extLst>
      <p:ext uri="{BB962C8B-B14F-4D97-AF65-F5344CB8AC3E}">
        <p14:creationId xmlns:p14="http://schemas.microsoft.com/office/powerpoint/2010/main" val="294777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标题 1"/>
          <p:cNvSpPr>
            <a:spLocks noGrp="1"/>
          </p:cNvSpPr>
          <p:nvPr>
            <p:ph type="title"/>
          </p:nvPr>
        </p:nvSpPr>
        <p:spPr>
          <a:xfrm>
            <a:off x="0" y="6309192"/>
            <a:ext cx="9144000" cy="548808"/>
          </a:xfrm>
        </p:spPr>
        <p:style>
          <a:lnRef idx="0">
            <a:schemeClr val="accent3"/>
          </a:lnRef>
          <a:fillRef idx="3">
            <a:schemeClr val="accent3"/>
          </a:fillRef>
          <a:effectRef idx="3">
            <a:schemeClr val="accent3"/>
          </a:effectRef>
          <a:fontRef idx="minor">
            <a:schemeClr val="lt1"/>
          </a:fontRef>
        </p:style>
        <p:txBody>
          <a:bodyPr/>
          <a:lstStyle/>
          <a:p>
            <a:endParaRPr lang="zh-CN" altLang="en-US" dirty="0"/>
          </a:p>
        </p:txBody>
      </p:sp>
      <p:sp>
        <p:nvSpPr>
          <p:cNvPr id="3" name="内容占位符 2"/>
          <p:cNvSpPr>
            <a:spLocks noGrp="1"/>
          </p:cNvSpPr>
          <p:nvPr>
            <p:ph idx="1"/>
          </p:nvPr>
        </p:nvSpPr>
        <p:spPr>
          <a:xfrm>
            <a:off x="116703" y="503805"/>
            <a:ext cx="8690747" cy="5325762"/>
          </a:xfrm>
        </p:spPr>
        <p:txBody>
          <a:bodyPr/>
          <a:lstStyle/>
          <a:p>
            <a:r>
              <a:rPr lang="en-US" altLang="zh-CN" sz="2400" dirty="0"/>
              <a:t>SR</a:t>
            </a:r>
            <a:r>
              <a:rPr lang="zh-CN" altLang="en-US" sz="2400" dirty="0"/>
              <a:t>触发器</a:t>
            </a:r>
            <a:endParaRPr lang="en-US" altLang="zh-CN" sz="2400" dirty="0"/>
          </a:p>
          <a:p>
            <a:r>
              <a:rPr lang="en-US" altLang="zh-CN" sz="2400" dirty="0"/>
              <a:t>D</a:t>
            </a:r>
            <a:r>
              <a:rPr lang="zh-CN" altLang="en-US" sz="2400" dirty="0"/>
              <a:t>触发器</a:t>
            </a:r>
            <a:endParaRPr lang="en-US" altLang="zh-CN" sz="2400" dirty="0"/>
          </a:p>
          <a:p>
            <a:r>
              <a:rPr kumimoji="1" lang="en-US" altLang="zh-CN" sz="2400" dirty="0"/>
              <a:t>T</a:t>
            </a:r>
            <a:r>
              <a:rPr kumimoji="1" lang="zh-CN" altLang="en-US" sz="2400" dirty="0"/>
              <a:t>触发器</a:t>
            </a:r>
            <a:endParaRPr kumimoji="1" lang="en-US" altLang="zh-CN" sz="2400" dirty="0"/>
          </a:p>
          <a:p>
            <a:r>
              <a:rPr kumimoji="1" lang="en-US" altLang="zh-CN" sz="2400" dirty="0"/>
              <a:t>JK</a:t>
            </a:r>
            <a:r>
              <a:rPr kumimoji="1" lang="zh-CN" altLang="en-US" sz="2400" dirty="0"/>
              <a:t>触发器</a:t>
            </a:r>
            <a:br>
              <a:rPr kumimoji="1" lang="en-US" altLang="zh-CN" sz="2400" dirty="0"/>
            </a:br>
            <a:r>
              <a:rPr kumimoji="1" lang="zh-CN" altLang="en-US" sz="2400" dirty="0"/>
              <a:t>（</a:t>
            </a:r>
            <a:r>
              <a:rPr kumimoji="1" lang="en-US" altLang="zh-CN" sz="2400" dirty="0"/>
              <a:t>JK Flip-flop</a:t>
            </a:r>
            <a:r>
              <a:rPr kumimoji="1" lang="zh-CN" altLang="en-US" sz="2400" dirty="0"/>
              <a:t>）</a:t>
            </a:r>
          </a:p>
          <a:p>
            <a:endParaRPr kumimoji="1" lang="en-US" altLang="zh-CN" sz="2400" dirty="0"/>
          </a:p>
          <a:p>
            <a:r>
              <a:rPr kumimoji="1" lang="zh-CN" altLang="en-US" sz="2400" dirty="0"/>
              <a:t>带强置输入端的</a:t>
            </a:r>
            <a:r>
              <a:rPr kumimoji="1" lang="en-US" altLang="zh-CN" sz="2400" dirty="0"/>
              <a:t>JK</a:t>
            </a:r>
            <a:r>
              <a:rPr kumimoji="1" lang="zh-CN" altLang="en-US" sz="2400" dirty="0"/>
              <a:t>触发器</a:t>
            </a:r>
          </a:p>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pic>
        <p:nvPicPr>
          <p:cNvPr id="11266"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2533823" y="598786"/>
            <a:ext cx="649605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6" name="Group 29"/>
          <p:cNvGrpSpPr>
            <a:grpSpLocks/>
          </p:cNvGrpSpPr>
          <p:nvPr/>
        </p:nvGrpSpPr>
        <p:grpSpPr bwMode="auto">
          <a:xfrm>
            <a:off x="4676948" y="3628807"/>
            <a:ext cx="2209800" cy="2533650"/>
            <a:chOff x="4368" y="0"/>
            <a:chExt cx="1392" cy="1596"/>
          </a:xfrm>
        </p:grpSpPr>
        <p:pic>
          <p:nvPicPr>
            <p:cNvPr id="77" name="Picture 7"/>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368" y="0"/>
              <a:ext cx="1392" cy="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Oval 28"/>
            <p:cNvSpPr>
              <a:spLocks noChangeArrowheads="1"/>
            </p:cNvSpPr>
            <p:nvPr/>
          </p:nvSpPr>
          <p:spPr bwMode="auto">
            <a:xfrm>
              <a:off x="4730" y="771"/>
              <a:ext cx="45" cy="46"/>
            </a:xfrm>
            <a:prstGeom prst="ellipse">
              <a:avLst/>
            </a:prstGeom>
            <a:solidFill>
              <a:srgbClr val="EAEAEA"/>
            </a:solidFill>
            <a:ln w="19050" algn="ctr">
              <a:solidFill>
                <a:schemeClr val="tx1"/>
              </a:solidFill>
              <a:round/>
              <a:headEnd/>
              <a:tailEnd/>
            </a:ln>
          </p:spPr>
          <p:txBody>
            <a:bodyPr wrap="none" lIns="0" tIns="0" rIns="0" bIns="0" anchor="ctr">
              <a:spAutoFit/>
            </a:bodyPr>
            <a:lstStyle/>
            <a:p>
              <a:endParaRPr lang="zh-CN" altLang="en-US"/>
            </a:p>
          </p:txBody>
        </p:sp>
      </p:grpSp>
      <p:grpSp>
        <p:nvGrpSpPr>
          <p:cNvPr id="79" name="Group 13"/>
          <p:cNvGrpSpPr>
            <a:grpSpLocks/>
          </p:cNvGrpSpPr>
          <p:nvPr/>
        </p:nvGrpSpPr>
        <p:grpSpPr bwMode="auto">
          <a:xfrm>
            <a:off x="3770486" y="3787557"/>
            <a:ext cx="1800225" cy="431800"/>
            <a:chOff x="3515" y="210"/>
            <a:chExt cx="1134" cy="272"/>
          </a:xfrm>
        </p:grpSpPr>
        <p:sp>
          <p:nvSpPr>
            <p:cNvPr id="80" name="Text Box 9"/>
            <p:cNvSpPr txBox="1">
              <a:spLocks noChangeArrowheads="1"/>
            </p:cNvSpPr>
            <p:nvPr/>
          </p:nvSpPr>
          <p:spPr bwMode="auto">
            <a:xfrm>
              <a:off x="3515" y="210"/>
              <a:ext cx="726" cy="262"/>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dirty="0">
                  <a:latin typeface="Arial" charset="0"/>
                </a:rPr>
                <a:t>置</a:t>
              </a:r>
              <a:r>
                <a:rPr lang="en-US" altLang="zh-CN" sz="2000" dirty="0">
                  <a:latin typeface="Arial" charset="0"/>
                </a:rPr>
                <a:t>1</a:t>
              </a:r>
              <a:r>
                <a:rPr lang="zh-CN" altLang="en-US" sz="2000" dirty="0">
                  <a:latin typeface="Arial" charset="0"/>
                </a:rPr>
                <a:t>端</a:t>
              </a:r>
            </a:p>
          </p:txBody>
        </p:sp>
        <p:sp>
          <p:nvSpPr>
            <p:cNvPr id="81" name="Line 11"/>
            <p:cNvSpPr>
              <a:spLocks noChangeShapeType="1"/>
            </p:cNvSpPr>
            <p:nvPr/>
          </p:nvSpPr>
          <p:spPr bwMode="auto">
            <a:xfrm>
              <a:off x="4241" y="391"/>
              <a:ext cx="408" cy="91"/>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nvGrpSpPr>
          <p:cNvPr id="82" name="Group 14"/>
          <p:cNvGrpSpPr>
            <a:grpSpLocks/>
          </p:cNvGrpSpPr>
          <p:nvPr/>
        </p:nvGrpSpPr>
        <p:grpSpPr bwMode="auto">
          <a:xfrm>
            <a:off x="3751436" y="5516345"/>
            <a:ext cx="1835150" cy="487362"/>
            <a:chOff x="3379" y="1389"/>
            <a:chExt cx="1315" cy="307"/>
          </a:xfrm>
        </p:grpSpPr>
        <p:sp>
          <p:nvSpPr>
            <p:cNvPr id="83" name="Text Box 10"/>
            <p:cNvSpPr txBox="1">
              <a:spLocks noChangeArrowheads="1"/>
            </p:cNvSpPr>
            <p:nvPr/>
          </p:nvSpPr>
          <p:spPr bwMode="auto">
            <a:xfrm>
              <a:off x="3379" y="1434"/>
              <a:ext cx="726" cy="262"/>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a:latin typeface="Arial" charset="0"/>
                </a:rPr>
                <a:t>置</a:t>
              </a:r>
              <a:r>
                <a:rPr lang="en-US" altLang="zh-CN" sz="2000">
                  <a:latin typeface="Arial" charset="0"/>
                </a:rPr>
                <a:t>0</a:t>
              </a:r>
              <a:r>
                <a:rPr lang="zh-CN" altLang="en-US" sz="2000">
                  <a:latin typeface="Arial" charset="0"/>
                </a:rPr>
                <a:t>端</a:t>
              </a:r>
            </a:p>
          </p:txBody>
        </p:sp>
        <p:sp>
          <p:nvSpPr>
            <p:cNvPr id="84" name="Line 12"/>
            <p:cNvSpPr>
              <a:spLocks noChangeShapeType="1"/>
            </p:cNvSpPr>
            <p:nvPr/>
          </p:nvSpPr>
          <p:spPr bwMode="auto">
            <a:xfrm flipV="1">
              <a:off x="4105" y="1389"/>
              <a:ext cx="589" cy="1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nvGrpSpPr>
          <p:cNvPr id="85" name="Group 34"/>
          <p:cNvGrpSpPr>
            <a:grpSpLocks/>
          </p:cNvGrpSpPr>
          <p:nvPr/>
        </p:nvGrpSpPr>
        <p:grpSpPr bwMode="auto">
          <a:xfrm>
            <a:off x="1800398" y="3962182"/>
            <a:ext cx="1624013" cy="1655763"/>
            <a:chOff x="2556" y="210"/>
            <a:chExt cx="1023" cy="1043"/>
          </a:xfrm>
        </p:grpSpPr>
        <p:sp>
          <p:nvSpPr>
            <p:cNvPr id="86" name="AutoShape 31"/>
            <p:cNvSpPr>
              <a:spLocks/>
            </p:cNvSpPr>
            <p:nvPr/>
          </p:nvSpPr>
          <p:spPr bwMode="auto">
            <a:xfrm>
              <a:off x="3443" y="210"/>
              <a:ext cx="136" cy="1043"/>
            </a:xfrm>
            <a:prstGeom prst="leftBrace">
              <a:avLst>
                <a:gd name="adj1" fmla="val 6390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zh-CN" altLang="en-US"/>
            </a:p>
          </p:txBody>
        </p:sp>
        <p:sp>
          <p:nvSpPr>
            <p:cNvPr id="87" name="Text Box 33"/>
            <p:cNvSpPr txBox="1">
              <a:spLocks noChangeArrowheads="1"/>
            </p:cNvSpPr>
            <p:nvPr/>
          </p:nvSpPr>
          <p:spPr bwMode="auto">
            <a:xfrm>
              <a:off x="2556" y="654"/>
              <a:ext cx="9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dirty="0"/>
                <a:t>异步输入端</a:t>
              </a:r>
            </a:p>
          </p:txBody>
        </p:sp>
      </p:grpSp>
    </p:spTree>
    <p:extLst>
      <p:ext uri="{BB962C8B-B14F-4D97-AF65-F5344CB8AC3E}">
        <p14:creationId xmlns:p14="http://schemas.microsoft.com/office/powerpoint/2010/main" val="4257530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标题 1"/>
          <p:cNvSpPr>
            <a:spLocks noGrp="1"/>
          </p:cNvSpPr>
          <p:nvPr>
            <p:ph type="title"/>
          </p:nvPr>
        </p:nvSpPr>
        <p:spPr>
          <a:xfrm>
            <a:off x="0" y="6309193"/>
            <a:ext cx="9144000" cy="548808"/>
          </a:xfrm>
        </p:spPr>
        <p:style>
          <a:lnRef idx="0">
            <a:schemeClr val="accent3"/>
          </a:lnRef>
          <a:fillRef idx="3">
            <a:schemeClr val="accent3"/>
          </a:fillRef>
          <a:effectRef idx="3">
            <a:schemeClr val="accent3"/>
          </a:effectRef>
          <a:fontRef idx="minor">
            <a:schemeClr val="lt1"/>
          </a:fontRef>
        </p:style>
        <p:txBody>
          <a:bodyPr/>
          <a:lstStyle/>
          <a:p>
            <a:endParaRPr lang="zh-CN" altLang="en-US" dirty="0"/>
          </a:p>
        </p:txBody>
      </p:sp>
      <p:sp>
        <p:nvSpPr>
          <p:cNvPr id="3" name="内容占位符 2"/>
          <p:cNvSpPr>
            <a:spLocks noGrp="1"/>
          </p:cNvSpPr>
          <p:nvPr>
            <p:ph idx="1"/>
          </p:nvPr>
        </p:nvSpPr>
        <p:spPr>
          <a:xfrm>
            <a:off x="116703" y="503805"/>
            <a:ext cx="8690747" cy="5325762"/>
          </a:xfrm>
        </p:spPr>
        <p:txBody>
          <a:bodyPr/>
          <a:lstStyle/>
          <a:p>
            <a:r>
              <a:rPr kumimoji="1" lang="en-US" altLang="zh-CN" sz="2400" dirty="0"/>
              <a:t>JK</a:t>
            </a:r>
            <a:r>
              <a:rPr kumimoji="1" lang="zh-CN" altLang="en-US" sz="2400" dirty="0"/>
              <a:t>触发器（</a:t>
            </a:r>
            <a:r>
              <a:rPr kumimoji="1" lang="en-US" altLang="zh-CN" sz="2400" dirty="0"/>
              <a:t>JK Flip-flop</a:t>
            </a:r>
            <a:r>
              <a:rPr kumimoji="1" lang="zh-CN" altLang="en-US" sz="2400" dirty="0"/>
              <a:t>）</a:t>
            </a:r>
            <a:endParaRPr kumimoji="1" lang="en-US" altLang="zh-CN" sz="2400" dirty="0"/>
          </a:p>
          <a:p>
            <a:r>
              <a:rPr kumimoji="1" lang="zh-CN" altLang="en-US" sz="2400" dirty="0"/>
              <a:t>带强置输入端的</a:t>
            </a:r>
            <a:r>
              <a:rPr kumimoji="1" lang="en-US" altLang="zh-CN" sz="2400" dirty="0"/>
              <a:t>JK</a:t>
            </a:r>
            <a:r>
              <a:rPr kumimoji="1" lang="zh-CN" altLang="en-US" sz="2400" dirty="0"/>
              <a:t>触发器</a:t>
            </a:r>
          </a:p>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pic>
        <p:nvPicPr>
          <p:cNvPr id="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66" y="3084512"/>
            <a:ext cx="7589837"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19"/>
          <p:cNvGrpSpPr>
            <a:grpSpLocks/>
          </p:cNvGrpSpPr>
          <p:nvPr/>
        </p:nvGrpSpPr>
        <p:grpSpPr bwMode="auto">
          <a:xfrm>
            <a:off x="515666" y="1860550"/>
            <a:ext cx="3204304" cy="4321175"/>
            <a:chOff x="249" y="1207"/>
            <a:chExt cx="2065" cy="2722"/>
          </a:xfrm>
        </p:grpSpPr>
        <p:sp>
          <p:nvSpPr>
            <p:cNvPr id="24" name="Rectangle 16"/>
            <p:cNvSpPr>
              <a:spLocks noChangeArrowheads="1"/>
            </p:cNvSpPr>
            <p:nvPr/>
          </p:nvSpPr>
          <p:spPr bwMode="auto">
            <a:xfrm>
              <a:off x="954" y="1752"/>
              <a:ext cx="1360" cy="2177"/>
            </a:xfrm>
            <a:prstGeom prst="rect">
              <a:avLst/>
            </a:prstGeom>
            <a:noFill/>
            <a:ln w="19050" algn="ctr">
              <a:solidFill>
                <a:srgbClr val="00FF00"/>
              </a:solidFill>
              <a:prstDash val="lgDashDotDot"/>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25" name="Text Box 17"/>
            <p:cNvSpPr txBox="1">
              <a:spLocks noChangeArrowheads="1"/>
            </p:cNvSpPr>
            <p:nvPr/>
          </p:nvSpPr>
          <p:spPr bwMode="auto">
            <a:xfrm>
              <a:off x="249" y="1207"/>
              <a:ext cx="1270" cy="262"/>
            </a:xfrm>
            <a:prstGeom prst="rect">
              <a:avLst/>
            </a:prstGeom>
            <a:noFill/>
            <a:ln w="19050"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a:latin typeface="Arial" charset="0"/>
                </a:rPr>
                <a:t>置</a:t>
              </a:r>
              <a:r>
                <a:rPr lang="en-US" altLang="zh-CN" sz="2000">
                  <a:latin typeface="Arial" charset="0"/>
                </a:rPr>
                <a:t>1</a:t>
              </a:r>
              <a:r>
                <a:rPr lang="zh-CN" altLang="en-US" sz="2000">
                  <a:latin typeface="Arial" charset="0"/>
                </a:rPr>
                <a:t>置</a:t>
              </a:r>
              <a:r>
                <a:rPr lang="en-US" altLang="zh-CN" sz="2000">
                  <a:latin typeface="Arial" charset="0"/>
                </a:rPr>
                <a:t>0</a:t>
              </a:r>
              <a:r>
                <a:rPr lang="zh-CN" altLang="en-US" sz="2000">
                  <a:latin typeface="Arial" charset="0"/>
                </a:rPr>
                <a:t>端无效</a:t>
              </a:r>
            </a:p>
          </p:txBody>
        </p:sp>
        <p:sp>
          <p:nvSpPr>
            <p:cNvPr id="26" name="Line 18"/>
            <p:cNvSpPr>
              <a:spLocks noChangeShapeType="1"/>
            </p:cNvSpPr>
            <p:nvPr/>
          </p:nvSpPr>
          <p:spPr bwMode="auto">
            <a:xfrm>
              <a:off x="1202" y="1480"/>
              <a:ext cx="181" cy="272"/>
            </a:xfrm>
            <a:prstGeom prst="line">
              <a:avLst/>
            </a:prstGeom>
            <a:noFill/>
            <a:ln w="1905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27" name="Group 24"/>
          <p:cNvGrpSpPr>
            <a:grpSpLocks/>
          </p:cNvGrpSpPr>
          <p:nvPr/>
        </p:nvGrpSpPr>
        <p:grpSpPr bwMode="auto">
          <a:xfrm>
            <a:off x="2098403" y="5899067"/>
            <a:ext cx="2425700" cy="992188"/>
            <a:chOff x="1292" y="3566"/>
            <a:chExt cx="1528" cy="625"/>
          </a:xfrm>
        </p:grpSpPr>
        <p:sp>
          <p:nvSpPr>
            <p:cNvPr id="28" name="Text Box 20"/>
            <p:cNvSpPr txBox="1">
              <a:spLocks noChangeArrowheads="1"/>
            </p:cNvSpPr>
            <p:nvPr/>
          </p:nvSpPr>
          <p:spPr bwMode="auto">
            <a:xfrm>
              <a:off x="1292" y="3929"/>
              <a:ext cx="1180" cy="262"/>
            </a:xfrm>
            <a:prstGeom prst="rect">
              <a:avLst/>
            </a:prstGeom>
            <a:noFill/>
            <a:ln w="19050"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a:latin typeface="Arial" charset="0"/>
                </a:rPr>
                <a:t>输出强制为</a:t>
              </a:r>
              <a:r>
                <a:rPr lang="en-US" altLang="zh-CN" sz="2000">
                  <a:latin typeface="Arial" charset="0"/>
                </a:rPr>
                <a:t>0</a:t>
              </a:r>
            </a:p>
          </p:txBody>
        </p:sp>
        <p:sp>
          <p:nvSpPr>
            <p:cNvPr id="29" name="AutoShape 21"/>
            <p:cNvSpPr>
              <a:spLocks noChangeArrowheads="1"/>
            </p:cNvSpPr>
            <p:nvPr/>
          </p:nvSpPr>
          <p:spPr bwMode="auto">
            <a:xfrm rot="-3693424">
              <a:off x="2441" y="3687"/>
              <a:ext cx="499" cy="258"/>
            </a:xfrm>
            <a:prstGeom prst="curvedUpArrow">
              <a:avLst>
                <a:gd name="adj1" fmla="val 38682"/>
                <a:gd name="adj2" fmla="val 77364"/>
                <a:gd name="adj3" fmla="val 33333"/>
              </a:avLst>
            </a:prstGeom>
            <a:solidFill>
              <a:srgbClr val="E8E8E8"/>
            </a:solidFill>
            <a:ln w="19050">
              <a:solidFill>
                <a:schemeClr val="tx1"/>
              </a:solidFill>
              <a:miter lim="800000"/>
              <a:headEnd/>
              <a:tailEnd/>
            </a:ln>
          </p:spPr>
          <p:txBody>
            <a:bodyPr lIns="90000" tIns="46800" rIns="90000" bIns="46800" anchor="ctr">
              <a:spAutoFit/>
            </a:bodyPr>
            <a:lstStyle/>
            <a:p>
              <a:endParaRPr lang="zh-CN" altLang="en-US"/>
            </a:p>
          </p:txBody>
        </p:sp>
      </p:grpSp>
      <p:grpSp>
        <p:nvGrpSpPr>
          <p:cNvPr id="30" name="Group 25"/>
          <p:cNvGrpSpPr>
            <a:grpSpLocks/>
          </p:cNvGrpSpPr>
          <p:nvPr/>
        </p:nvGrpSpPr>
        <p:grpSpPr bwMode="auto">
          <a:xfrm>
            <a:off x="5657577" y="5899067"/>
            <a:ext cx="2449513" cy="992188"/>
            <a:chOff x="3560" y="3566"/>
            <a:chExt cx="1543" cy="625"/>
          </a:xfrm>
        </p:grpSpPr>
        <p:sp>
          <p:nvSpPr>
            <p:cNvPr id="31" name="Text Box 22"/>
            <p:cNvSpPr txBox="1">
              <a:spLocks noChangeArrowheads="1"/>
            </p:cNvSpPr>
            <p:nvPr/>
          </p:nvSpPr>
          <p:spPr bwMode="auto">
            <a:xfrm>
              <a:off x="3923" y="3929"/>
              <a:ext cx="1180" cy="262"/>
            </a:xfrm>
            <a:prstGeom prst="rect">
              <a:avLst/>
            </a:prstGeom>
            <a:noFill/>
            <a:ln w="19050"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dirty="0">
                  <a:latin typeface="Arial" charset="0"/>
                </a:rPr>
                <a:t>输出强制为</a:t>
              </a:r>
              <a:r>
                <a:rPr lang="en-US" altLang="zh-CN" sz="2000" dirty="0">
                  <a:latin typeface="Arial" charset="0"/>
                </a:rPr>
                <a:t>1</a:t>
              </a:r>
            </a:p>
          </p:txBody>
        </p:sp>
        <p:sp>
          <p:nvSpPr>
            <p:cNvPr id="32" name="AutoShape 23"/>
            <p:cNvSpPr>
              <a:spLocks noChangeArrowheads="1"/>
            </p:cNvSpPr>
            <p:nvPr/>
          </p:nvSpPr>
          <p:spPr bwMode="auto">
            <a:xfrm rot="3693424" flipH="1">
              <a:off x="3439" y="3687"/>
              <a:ext cx="499" cy="258"/>
            </a:xfrm>
            <a:prstGeom prst="curvedUpArrow">
              <a:avLst>
                <a:gd name="adj1" fmla="val 38682"/>
                <a:gd name="adj2" fmla="val 77364"/>
                <a:gd name="adj3" fmla="val 33333"/>
              </a:avLst>
            </a:prstGeom>
            <a:solidFill>
              <a:srgbClr val="E8E8E8"/>
            </a:solidFill>
            <a:ln w="19050">
              <a:solidFill>
                <a:schemeClr val="tx1"/>
              </a:solidFill>
              <a:miter lim="800000"/>
              <a:headEnd/>
              <a:tailEnd/>
            </a:ln>
          </p:spPr>
          <p:txBody>
            <a:bodyPr lIns="90000" tIns="46800" rIns="90000" bIns="46800" anchor="ctr">
              <a:spAutoFit/>
            </a:bodyPr>
            <a:lstStyle/>
            <a:p>
              <a:endParaRPr lang="zh-CN" altLang="en-US"/>
            </a:p>
          </p:txBody>
        </p:sp>
      </p:grpSp>
      <p:sp>
        <p:nvSpPr>
          <p:cNvPr id="33" name="Freeform 26"/>
          <p:cNvSpPr>
            <a:spLocks/>
          </p:cNvSpPr>
          <p:nvPr/>
        </p:nvSpPr>
        <p:spPr bwMode="auto">
          <a:xfrm rot="2311015">
            <a:off x="3611291" y="5387975"/>
            <a:ext cx="431800" cy="503237"/>
          </a:xfrm>
          <a:custGeom>
            <a:avLst/>
            <a:gdLst>
              <a:gd name="T0" fmla="*/ 0 w 272"/>
              <a:gd name="T1" fmla="*/ 0 h 499"/>
              <a:gd name="T2" fmla="*/ 2147483647 w 272"/>
              <a:gd name="T3" fmla="*/ 2147483647 h 499"/>
              <a:gd name="T4" fmla="*/ 2147483647 w 272"/>
              <a:gd name="T5" fmla="*/ 2147483647 h 499"/>
              <a:gd name="T6" fmla="*/ 2147483647 w 272"/>
              <a:gd name="T7" fmla="*/ 2147483647 h 499"/>
              <a:gd name="T8" fmla="*/ 2147483647 w 272"/>
              <a:gd name="T9" fmla="*/ 2147483647 h 499"/>
              <a:gd name="T10" fmla="*/ 0 60000 65536"/>
              <a:gd name="T11" fmla="*/ 0 60000 65536"/>
              <a:gd name="T12" fmla="*/ 0 60000 65536"/>
              <a:gd name="T13" fmla="*/ 0 60000 65536"/>
              <a:gd name="T14" fmla="*/ 0 60000 65536"/>
              <a:gd name="T15" fmla="*/ 0 w 272"/>
              <a:gd name="T16" fmla="*/ 0 h 499"/>
              <a:gd name="T17" fmla="*/ 272 w 272"/>
              <a:gd name="T18" fmla="*/ 499 h 499"/>
            </a:gdLst>
            <a:ahLst/>
            <a:cxnLst>
              <a:cxn ang="T10">
                <a:pos x="T0" y="T1"/>
              </a:cxn>
              <a:cxn ang="T11">
                <a:pos x="T2" y="T3"/>
              </a:cxn>
              <a:cxn ang="T12">
                <a:pos x="T4" y="T5"/>
              </a:cxn>
              <a:cxn ang="T13">
                <a:pos x="T6" y="T7"/>
              </a:cxn>
              <a:cxn ang="T14">
                <a:pos x="T8" y="T9"/>
              </a:cxn>
            </a:cxnLst>
            <a:rect l="T15" t="T16" r="T17" b="T18"/>
            <a:pathLst>
              <a:path w="272" h="499">
                <a:moveTo>
                  <a:pt x="0" y="0"/>
                </a:moveTo>
                <a:cubicBezTo>
                  <a:pt x="24" y="7"/>
                  <a:pt x="108" y="19"/>
                  <a:pt x="144" y="44"/>
                </a:cubicBezTo>
                <a:cubicBezTo>
                  <a:pt x="180" y="69"/>
                  <a:pt x="197" y="109"/>
                  <a:pt x="217" y="153"/>
                </a:cubicBezTo>
                <a:cubicBezTo>
                  <a:pt x="237" y="197"/>
                  <a:pt x="254" y="251"/>
                  <a:pt x="263" y="309"/>
                </a:cubicBezTo>
                <a:cubicBezTo>
                  <a:pt x="272" y="367"/>
                  <a:pt x="270" y="460"/>
                  <a:pt x="272" y="499"/>
                </a:cubicBezTo>
              </a:path>
            </a:pathLst>
          </a:cu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txBody>
          <a:bodyPr lIns="90000" tIns="46800" rIns="90000" bIns="46800" anchor="ctr">
            <a:spAutoFit/>
          </a:bodyPr>
          <a:lstStyle/>
          <a:p>
            <a:endParaRPr lang="zh-CN" altLang="en-US"/>
          </a:p>
        </p:txBody>
      </p:sp>
      <p:sp>
        <p:nvSpPr>
          <p:cNvPr id="34" name="Freeform 27"/>
          <p:cNvSpPr>
            <a:spLocks/>
          </p:cNvSpPr>
          <p:nvPr/>
        </p:nvSpPr>
        <p:spPr bwMode="auto">
          <a:xfrm rot="2311015">
            <a:off x="5627416" y="4941887"/>
            <a:ext cx="557212" cy="701675"/>
          </a:xfrm>
          <a:custGeom>
            <a:avLst/>
            <a:gdLst>
              <a:gd name="T0" fmla="*/ 0 w 272"/>
              <a:gd name="T1" fmla="*/ 0 h 499"/>
              <a:gd name="T2" fmla="*/ 2147483647 w 272"/>
              <a:gd name="T3" fmla="*/ 2147483647 h 499"/>
              <a:gd name="T4" fmla="*/ 2147483647 w 272"/>
              <a:gd name="T5" fmla="*/ 2147483647 h 499"/>
              <a:gd name="T6" fmla="*/ 2147483647 w 272"/>
              <a:gd name="T7" fmla="*/ 2147483647 h 499"/>
              <a:gd name="T8" fmla="*/ 2147483647 w 272"/>
              <a:gd name="T9" fmla="*/ 2147483647 h 499"/>
              <a:gd name="T10" fmla="*/ 0 60000 65536"/>
              <a:gd name="T11" fmla="*/ 0 60000 65536"/>
              <a:gd name="T12" fmla="*/ 0 60000 65536"/>
              <a:gd name="T13" fmla="*/ 0 60000 65536"/>
              <a:gd name="T14" fmla="*/ 0 60000 65536"/>
              <a:gd name="T15" fmla="*/ 0 w 272"/>
              <a:gd name="T16" fmla="*/ 0 h 499"/>
              <a:gd name="T17" fmla="*/ 272 w 272"/>
              <a:gd name="T18" fmla="*/ 499 h 499"/>
            </a:gdLst>
            <a:ahLst/>
            <a:cxnLst>
              <a:cxn ang="T10">
                <a:pos x="T0" y="T1"/>
              </a:cxn>
              <a:cxn ang="T11">
                <a:pos x="T2" y="T3"/>
              </a:cxn>
              <a:cxn ang="T12">
                <a:pos x="T4" y="T5"/>
              </a:cxn>
              <a:cxn ang="T13">
                <a:pos x="T6" y="T7"/>
              </a:cxn>
              <a:cxn ang="T14">
                <a:pos x="T8" y="T9"/>
              </a:cxn>
            </a:cxnLst>
            <a:rect l="T15" t="T16" r="T17" b="T18"/>
            <a:pathLst>
              <a:path w="272" h="499">
                <a:moveTo>
                  <a:pt x="0" y="0"/>
                </a:moveTo>
                <a:cubicBezTo>
                  <a:pt x="24" y="7"/>
                  <a:pt x="108" y="19"/>
                  <a:pt x="144" y="44"/>
                </a:cubicBezTo>
                <a:cubicBezTo>
                  <a:pt x="180" y="69"/>
                  <a:pt x="197" y="109"/>
                  <a:pt x="217" y="153"/>
                </a:cubicBezTo>
                <a:cubicBezTo>
                  <a:pt x="237" y="197"/>
                  <a:pt x="254" y="251"/>
                  <a:pt x="263" y="309"/>
                </a:cubicBezTo>
                <a:cubicBezTo>
                  <a:pt x="272" y="367"/>
                  <a:pt x="270" y="460"/>
                  <a:pt x="272" y="499"/>
                </a:cubicBezTo>
              </a:path>
            </a:pathLst>
          </a:cu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txBody>
          <a:bodyPr lIns="90000" tIns="46800" rIns="90000" bIns="46800" anchor="ctr">
            <a:spAutoFit/>
          </a:bodyPr>
          <a:lstStyle/>
          <a:p>
            <a:endParaRPr lang="zh-CN" altLang="en-US"/>
          </a:p>
        </p:txBody>
      </p:sp>
      <p:grpSp>
        <p:nvGrpSpPr>
          <p:cNvPr id="35" name="Group 29"/>
          <p:cNvGrpSpPr>
            <a:grpSpLocks/>
          </p:cNvGrpSpPr>
          <p:nvPr/>
        </p:nvGrpSpPr>
        <p:grpSpPr bwMode="auto">
          <a:xfrm>
            <a:off x="6111603" y="491287"/>
            <a:ext cx="2209800" cy="2533650"/>
            <a:chOff x="4368" y="0"/>
            <a:chExt cx="1392" cy="1596"/>
          </a:xfrm>
        </p:grpSpPr>
        <p:pic>
          <p:nvPicPr>
            <p:cNvPr id="36" name="Picture 7"/>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4368" y="0"/>
              <a:ext cx="1392" cy="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Oval 28"/>
            <p:cNvSpPr>
              <a:spLocks noChangeArrowheads="1"/>
            </p:cNvSpPr>
            <p:nvPr/>
          </p:nvSpPr>
          <p:spPr bwMode="auto">
            <a:xfrm>
              <a:off x="4730" y="771"/>
              <a:ext cx="45" cy="46"/>
            </a:xfrm>
            <a:prstGeom prst="ellipse">
              <a:avLst/>
            </a:prstGeom>
            <a:solidFill>
              <a:srgbClr val="EAEAEA"/>
            </a:solidFill>
            <a:ln w="19050" algn="ctr">
              <a:solidFill>
                <a:schemeClr val="tx1"/>
              </a:solidFill>
              <a:round/>
              <a:headEnd/>
              <a:tailEnd/>
            </a:ln>
          </p:spPr>
          <p:txBody>
            <a:bodyPr wrap="none" lIns="0" tIns="0" rIns="0" bIns="0" anchor="ctr">
              <a:spAutoFit/>
            </a:bodyPr>
            <a:lstStyle/>
            <a:p>
              <a:endParaRPr lang="zh-CN" altLang="en-US"/>
            </a:p>
          </p:txBody>
        </p:sp>
      </p:grpSp>
      <p:grpSp>
        <p:nvGrpSpPr>
          <p:cNvPr id="38" name="Group 13"/>
          <p:cNvGrpSpPr>
            <a:grpSpLocks/>
          </p:cNvGrpSpPr>
          <p:nvPr/>
        </p:nvGrpSpPr>
        <p:grpSpPr bwMode="auto">
          <a:xfrm>
            <a:off x="5205141" y="650037"/>
            <a:ext cx="1800225" cy="431800"/>
            <a:chOff x="3515" y="210"/>
            <a:chExt cx="1134" cy="272"/>
          </a:xfrm>
        </p:grpSpPr>
        <p:sp>
          <p:nvSpPr>
            <p:cNvPr id="39" name="Text Box 9"/>
            <p:cNvSpPr txBox="1">
              <a:spLocks noChangeArrowheads="1"/>
            </p:cNvSpPr>
            <p:nvPr/>
          </p:nvSpPr>
          <p:spPr bwMode="auto">
            <a:xfrm>
              <a:off x="3515" y="210"/>
              <a:ext cx="726" cy="262"/>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dirty="0">
                  <a:latin typeface="Arial" charset="0"/>
                </a:rPr>
                <a:t>置</a:t>
              </a:r>
              <a:r>
                <a:rPr lang="en-US" altLang="zh-CN" sz="2000" dirty="0">
                  <a:latin typeface="Arial" charset="0"/>
                </a:rPr>
                <a:t>1</a:t>
              </a:r>
              <a:r>
                <a:rPr lang="zh-CN" altLang="en-US" sz="2000" dirty="0">
                  <a:latin typeface="Arial" charset="0"/>
                </a:rPr>
                <a:t>端</a:t>
              </a:r>
            </a:p>
          </p:txBody>
        </p:sp>
        <p:sp>
          <p:nvSpPr>
            <p:cNvPr id="40" name="Line 11"/>
            <p:cNvSpPr>
              <a:spLocks noChangeShapeType="1"/>
            </p:cNvSpPr>
            <p:nvPr/>
          </p:nvSpPr>
          <p:spPr bwMode="auto">
            <a:xfrm>
              <a:off x="4241" y="391"/>
              <a:ext cx="408" cy="91"/>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nvGrpSpPr>
          <p:cNvPr id="41" name="Group 14"/>
          <p:cNvGrpSpPr>
            <a:grpSpLocks/>
          </p:cNvGrpSpPr>
          <p:nvPr/>
        </p:nvGrpSpPr>
        <p:grpSpPr bwMode="auto">
          <a:xfrm>
            <a:off x="5186091" y="2378825"/>
            <a:ext cx="1835150" cy="487362"/>
            <a:chOff x="3379" y="1389"/>
            <a:chExt cx="1315" cy="307"/>
          </a:xfrm>
        </p:grpSpPr>
        <p:sp>
          <p:nvSpPr>
            <p:cNvPr id="42" name="Text Box 10"/>
            <p:cNvSpPr txBox="1">
              <a:spLocks noChangeArrowheads="1"/>
            </p:cNvSpPr>
            <p:nvPr/>
          </p:nvSpPr>
          <p:spPr bwMode="auto">
            <a:xfrm>
              <a:off x="3379" y="1434"/>
              <a:ext cx="726" cy="262"/>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a:latin typeface="Arial" charset="0"/>
                </a:rPr>
                <a:t>置</a:t>
              </a:r>
              <a:r>
                <a:rPr lang="en-US" altLang="zh-CN" sz="2000">
                  <a:latin typeface="Arial" charset="0"/>
                </a:rPr>
                <a:t>0</a:t>
              </a:r>
              <a:r>
                <a:rPr lang="zh-CN" altLang="en-US" sz="2000">
                  <a:latin typeface="Arial" charset="0"/>
                </a:rPr>
                <a:t>端</a:t>
              </a:r>
            </a:p>
          </p:txBody>
        </p:sp>
        <p:sp>
          <p:nvSpPr>
            <p:cNvPr id="43" name="Line 12"/>
            <p:cNvSpPr>
              <a:spLocks noChangeShapeType="1"/>
            </p:cNvSpPr>
            <p:nvPr/>
          </p:nvSpPr>
          <p:spPr bwMode="auto">
            <a:xfrm flipV="1">
              <a:off x="4105" y="1389"/>
              <a:ext cx="589" cy="1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nvGrpSpPr>
          <p:cNvPr id="44" name="Group 34"/>
          <p:cNvGrpSpPr>
            <a:grpSpLocks/>
          </p:cNvGrpSpPr>
          <p:nvPr/>
        </p:nvGrpSpPr>
        <p:grpSpPr bwMode="auto">
          <a:xfrm>
            <a:off x="3518473" y="887368"/>
            <a:ext cx="1624013" cy="1655763"/>
            <a:chOff x="2556" y="210"/>
            <a:chExt cx="1023" cy="1043"/>
          </a:xfrm>
        </p:grpSpPr>
        <p:sp>
          <p:nvSpPr>
            <p:cNvPr id="45" name="AutoShape 31"/>
            <p:cNvSpPr>
              <a:spLocks/>
            </p:cNvSpPr>
            <p:nvPr/>
          </p:nvSpPr>
          <p:spPr bwMode="auto">
            <a:xfrm>
              <a:off x="3443" y="210"/>
              <a:ext cx="136" cy="1043"/>
            </a:xfrm>
            <a:prstGeom prst="leftBrace">
              <a:avLst>
                <a:gd name="adj1" fmla="val 6390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zh-CN" altLang="en-US"/>
            </a:p>
          </p:txBody>
        </p:sp>
        <p:sp>
          <p:nvSpPr>
            <p:cNvPr id="46" name="Text Box 33"/>
            <p:cNvSpPr txBox="1">
              <a:spLocks noChangeArrowheads="1"/>
            </p:cNvSpPr>
            <p:nvPr/>
          </p:nvSpPr>
          <p:spPr bwMode="auto">
            <a:xfrm>
              <a:off x="2556" y="654"/>
              <a:ext cx="9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dirty="0"/>
                <a:t>异步输入端</a:t>
              </a:r>
            </a:p>
          </p:txBody>
        </p:sp>
      </p:grpSp>
      <p:sp>
        <p:nvSpPr>
          <p:cNvPr id="47" name="Text Box 20"/>
          <p:cNvSpPr txBox="1">
            <a:spLocks noChangeArrowheads="1"/>
          </p:cNvSpPr>
          <p:nvPr/>
        </p:nvSpPr>
        <p:spPr bwMode="auto">
          <a:xfrm>
            <a:off x="121206" y="2401049"/>
            <a:ext cx="1873250" cy="415925"/>
          </a:xfrm>
          <a:prstGeom prst="rect">
            <a:avLst/>
          </a:prstGeom>
          <a:noFill/>
          <a:ln w="19050" algn="ctr">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dirty="0">
                <a:latin typeface="Arial" charset="0"/>
              </a:rPr>
              <a:t>下降沿触发</a:t>
            </a:r>
            <a:endParaRPr lang="en-US" altLang="zh-CN" sz="2000" dirty="0">
              <a:latin typeface="Arial" charset="0"/>
            </a:endParaRPr>
          </a:p>
        </p:txBody>
      </p:sp>
    </p:spTree>
    <p:extLst>
      <p:ext uri="{BB962C8B-B14F-4D97-AF65-F5344CB8AC3E}">
        <p14:creationId xmlns:p14="http://schemas.microsoft.com/office/powerpoint/2010/main" val="2698649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690747" cy="5325762"/>
          </a:xfrm>
        </p:spPr>
        <p:txBody>
          <a:bodyPr/>
          <a:lstStyle/>
          <a:p>
            <a:r>
              <a:rPr kumimoji="1" lang="zh-CN" altLang="en-US" sz="2400" dirty="0"/>
              <a:t>逻辑图符</a:t>
            </a:r>
          </a:p>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grpSp>
        <p:nvGrpSpPr>
          <p:cNvPr id="90" name="Group 265"/>
          <p:cNvGrpSpPr>
            <a:grpSpLocks/>
          </p:cNvGrpSpPr>
          <p:nvPr/>
        </p:nvGrpSpPr>
        <p:grpSpPr bwMode="auto">
          <a:xfrm>
            <a:off x="1163273" y="1701276"/>
            <a:ext cx="3371850" cy="685800"/>
            <a:chOff x="295" y="0"/>
            <a:chExt cx="2124" cy="432"/>
          </a:xfrm>
        </p:grpSpPr>
        <p:sp>
          <p:nvSpPr>
            <p:cNvPr id="91" name="Line 259"/>
            <p:cNvSpPr>
              <a:spLocks noChangeShapeType="1"/>
            </p:cNvSpPr>
            <p:nvPr/>
          </p:nvSpPr>
          <p:spPr bwMode="auto">
            <a:xfrm>
              <a:off x="720" y="192"/>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2" name="Text Box 260"/>
            <p:cNvSpPr txBox="1">
              <a:spLocks noChangeArrowheads="1"/>
            </p:cNvSpPr>
            <p:nvPr/>
          </p:nvSpPr>
          <p:spPr bwMode="auto">
            <a:xfrm>
              <a:off x="295" y="92"/>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CLK</a:t>
              </a:r>
            </a:p>
          </p:txBody>
        </p:sp>
        <p:sp>
          <p:nvSpPr>
            <p:cNvPr id="93" name="Text Box 261"/>
            <p:cNvSpPr txBox="1">
              <a:spLocks noChangeArrowheads="1"/>
            </p:cNvSpPr>
            <p:nvPr/>
          </p:nvSpPr>
          <p:spPr bwMode="auto">
            <a:xfrm>
              <a:off x="1315" y="98"/>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下降沿触发</a:t>
              </a:r>
            </a:p>
          </p:txBody>
        </p:sp>
        <p:sp>
          <p:nvSpPr>
            <p:cNvPr id="94" name="Oval 262"/>
            <p:cNvSpPr>
              <a:spLocks noChangeArrowheads="1"/>
            </p:cNvSpPr>
            <p:nvPr/>
          </p:nvSpPr>
          <p:spPr bwMode="auto">
            <a:xfrm>
              <a:off x="1036" y="144"/>
              <a:ext cx="96"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5" name="Line 263"/>
            <p:cNvSpPr>
              <a:spLocks noChangeShapeType="1"/>
            </p:cNvSpPr>
            <p:nvPr/>
          </p:nvSpPr>
          <p:spPr bwMode="auto">
            <a:xfrm>
              <a:off x="1152" y="0"/>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6" name="AutoShape 264"/>
            <p:cNvSpPr>
              <a:spLocks noChangeArrowheads="1"/>
            </p:cNvSpPr>
            <p:nvPr/>
          </p:nvSpPr>
          <p:spPr bwMode="auto">
            <a:xfrm rot="5400000">
              <a:off x="1152" y="116"/>
              <a:ext cx="144" cy="144"/>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grpSp>
        <p:nvGrpSpPr>
          <p:cNvPr id="97" name="Group 293"/>
          <p:cNvGrpSpPr>
            <a:grpSpLocks/>
          </p:cNvGrpSpPr>
          <p:nvPr/>
        </p:nvGrpSpPr>
        <p:grpSpPr bwMode="auto">
          <a:xfrm>
            <a:off x="5490798" y="1856851"/>
            <a:ext cx="3186112" cy="479425"/>
            <a:chOff x="3024" y="55"/>
            <a:chExt cx="2007" cy="302"/>
          </a:xfrm>
        </p:grpSpPr>
        <p:sp>
          <p:nvSpPr>
            <p:cNvPr id="98" name="Line 279"/>
            <p:cNvSpPr>
              <a:spLocks noChangeShapeType="1"/>
            </p:cNvSpPr>
            <p:nvPr/>
          </p:nvSpPr>
          <p:spPr bwMode="auto">
            <a:xfrm>
              <a:off x="3449" y="192"/>
              <a:ext cx="43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 name="Text Box 280"/>
            <p:cNvSpPr txBox="1">
              <a:spLocks noChangeArrowheads="1"/>
            </p:cNvSpPr>
            <p:nvPr/>
          </p:nvSpPr>
          <p:spPr bwMode="auto">
            <a:xfrm>
              <a:off x="3024" y="92"/>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CLK</a:t>
              </a:r>
            </a:p>
          </p:txBody>
        </p:sp>
        <p:sp>
          <p:nvSpPr>
            <p:cNvPr id="100" name="Text Box 281"/>
            <p:cNvSpPr txBox="1">
              <a:spLocks noChangeArrowheads="1"/>
            </p:cNvSpPr>
            <p:nvPr/>
          </p:nvSpPr>
          <p:spPr bwMode="auto">
            <a:xfrm>
              <a:off x="3927" y="98"/>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高电平触发</a:t>
              </a:r>
            </a:p>
          </p:txBody>
        </p:sp>
        <p:sp>
          <p:nvSpPr>
            <p:cNvPr id="101" name="Line 283"/>
            <p:cNvSpPr>
              <a:spLocks noChangeShapeType="1"/>
            </p:cNvSpPr>
            <p:nvPr/>
          </p:nvSpPr>
          <p:spPr bwMode="auto">
            <a:xfrm>
              <a:off x="3895" y="55"/>
              <a:ext cx="2" cy="30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02" name="Group 292"/>
          <p:cNvGrpSpPr>
            <a:grpSpLocks/>
          </p:cNvGrpSpPr>
          <p:nvPr/>
        </p:nvGrpSpPr>
        <p:grpSpPr bwMode="auto">
          <a:xfrm>
            <a:off x="5538423" y="2448988"/>
            <a:ext cx="3200400" cy="496888"/>
            <a:chOff x="3024" y="526"/>
            <a:chExt cx="2016" cy="313"/>
          </a:xfrm>
        </p:grpSpPr>
        <p:sp>
          <p:nvSpPr>
            <p:cNvPr id="103" name="Line 286"/>
            <p:cNvSpPr>
              <a:spLocks noChangeShapeType="1"/>
            </p:cNvSpPr>
            <p:nvPr/>
          </p:nvSpPr>
          <p:spPr bwMode="auto">
            <a:xfrm>
              <a:off x="3449" y="672"/>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4" name="Text Box 287"/>
            <p:cNvSpPr txBox="1">
              <a:spLocks noChangeArrowheads="1"/>
            </p:cNvSpPr>
            <p:nvPr/>
          </p:nvSpPr>
          <p:spPr bwMode="auto">
            <a:xfrm>
              <a:off x="3024" y="572"/>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CLK</a:t>
              </a:r>
            </a:p>
          </p:txBody>
        </p:sp>
        <p:sp>
          <p:nvSpPr>
            <p:cNvPr id="105" name="Text Box 288"/>
            <p:cNvSpPr txBox="1">
              <a:spLocks noChangeArrowheads="1"/>
            </p:cNvSpPr>
            <p:nvPr/>
          </p:nvSpPr>
          <p:spPr bwMode="auto">
            <a:xfrm>
              <a:off x="3936" y="576"/>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低电平触发</a:t>
              </a:r>
            </a:p>
          </p:txBody>
        </p:sp>
        <p:sp>
          <p:nvSpPr>
            <p:cNvPr id="106" name="Oval 289"/>
            <p:cNvSpPr>
              <a:spLocks noChangeArrowheads="1"/>
            </p:cNvSpPr>
            <p:nvPr/>
          </p:nvSpPr>
          <p:spPr bwMode="auto">
            <a:xfrm>
              <a:off x="3765" y="624"/>
              <a:ext cx="96"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07" name="Line 290"/>
            <p:cNvSpPr>
              <a:spLocks noChangeShapeType="1"/>
            </p:cNvSpPr>
            <p:nvPr/>
          </p:nvSpPr>
          <p:spPr bwMode="auto">
            <a:xfrm>
              <a:off x="3862" y="526"/>
              <a:ext cx="0" cy="3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08" name="Text Box 294"/>
          <p:cNvSpPr txBox="1">
            <a:spLocks noChangeArrowheads="1"/>
          </p:cNvSpPr>
          <p:nvPr/>
        </p:nvSpPr>
        <p:spPr bwMode="auto">
          <a:xfrm>
            <a:off x="352060" y="2147363"/>
            <a:ext cx="762000" cy="710067"/>
          </a:xfrm>
          <a:prstGeom prst="rect">
            <a:avLst/>
          </a:prstGeom>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边沿触发</a:t>
            </a:r>
          </a:p>
        </p:txBody>
      </p:sp>
      <p:sp>
        <p:nvSpPr>
          <p:cNvPr id="109" name="Text Box 295"/>
          <p:cNvSpPr txBox="1">
            <a:spLocks noChangeArrowheads="1"/>
          </p:cNvSpPr>
          <p:nvPr/>
        </p:nvSpPr>
        <p:spPr bwMode="auto">
          <a:xfrm>
            <a:off x="4717685" y="2071163"/>
            <a:ext cx="762000" cy="710067"/>
          </a:xfrm>
          <a:prstGeom prst="rect">
            <a:avLst/>
          </a:prstGeom>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电平触发</a:t>
            </a:r>
          </a:p>
        </p:txBody>
      </p:sp>
      <p:grpSp>
        <p:nvGrpSpPr>
          <p:cNvPr id="110" name="Group 273"/>
          <p:cNvGrpSpPr>
            <a:grpSpLocks/>
          </p:cNvGrpSpPr>
          <p:nvPr/>
        </p:nvGrpSpPr>
        <p:grpSpPr bwMode="auto">
          <a:xfrm>
            <a:off x="1283923" y="2493811"/>
            <a:ext cx="3251200" cy="685800"/>
            <a:chOff x="2726" y="27"/>
            <a:chExt cx="2048" cy="432"/>
          </a:xfrm>
        </p:grpSpPr>
        <p:sp>
          <p:nvSpPr>
            <p:cNvPr id="111" name="Line 267"/>
            <p:cNvSpPr>
              <a:spLocks noChangeShapeType="1"/>
            </p:cNvSpPr>
            <p:nvPr/>
          </p:nvSpPr>
          <p:spPr bwMode="auto">
            <a:xfrm>
              <a:off x="3176" y="210"/>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2" name="Text Box 268"/>
            <p:cNvSpPr txBox="1">
              <a:spLocks noChangeArrowheads="1"/>
            </p:cNvSpPr>
            <p:nvPr/>
          </p:nvSpPr>
          <p:spPr bwMode="auto">
            <a:xfrm>
              <a:off x="2726" y="109"/>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CLK</a:t>
              </a:r>
            </a:p>
          </p:txBody>
        </p:sp>
        <p:sp>
          <p:nvSpPr>
            <p:cNvPr id="113" name="Text Box 269"/>
            <p:cNvSpPr txBox="1">
              <a:spLocks noChangeArrowheads="1"/>
            </p:cNvSpPr>
            <p:nvPr/>
          </p:nvSpPr>
          <p:spPr bwMode="auto">
            <a:xfrm>
              <a:off x="3670" y="125"/>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上升沿触发</a:t>
              </a:r>
            </a:p>
          </p:txBody>
        </p:sp>
        <p:sp>
          <p:nvSpPr>
            <p:cNvPr id="114" name="Line 271"/>
            <p:cNvSpPr>
              <a:spLocks noChangeShapeType="1"/>
            </p:cNvSpPr>
            <p:nvPr/>
          </p:nvSpPr>
          <p:spPr bwMode="auto">
            <a:xfrm>
              <a:off x="3507" y="27"/>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5" name="AutoShape 272"/>
            <p:cNvSpPr>
              <a:spLocks noChangeArrowheads="1"/>
            </p:cNvSpPr>
            <p:nvPr/>
          </p:nvSpPr>
          <p:spPr bwMode="auto">
            <a:xfrm rot="5400000">
              <a:off x="3507" y="143"/>
              <a:ext cx="144" cy="144"/>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grpSp>
        <p:nvGrpSpPr>
          <p:cNvPr id="116" name="Group 106"/>
          <p:cNvGrpSpPr>
            <a:grpSpLocks/>
          </p:cNvGrpSpPr>
          <p:nvPr/>
        </p:nvGrpSpPr>
        <p:grpSpPr bwMode="auto">
          <a:xfrm>
            <a:off x="1508440" y="3701961"/>
            <a:ext cx="1465262" cy="1865312"/>
            <a:chOff x="1383" y="391"/>
            <a:chExt cx="923" cy="1175"/>
          </a:xfrm>
        </p:grpSpPr>
        <p:sp>
          <p:nvSpPr>
            <p:cNvPr id="117" name="Text Box 45"/>
            <p:cNvSpPr txBox="1">
              <a:spLocks noChangeArrowheads="1"/>
            </p:cNvSpPr>
            <p:nvPr/>
          </p:nvSpPr>
          <p:spPr bwMode="auto">
            <a:xfrm>
              <a:off x="2018" y="391"/>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18" name="Text Box 36"/>
            <p:cNvSpPr txBox="1">
              <a:spLocks noChangeArrowheads="1"/>
            </p:cNvSpPr>
            <p:nvPr/>
          </p:nvSpPr>
          <p:spPr bwMode="auto">
            <a:xfrm>
              <a:off x="1619" y="1316"/>
              <a:ext cx="4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i="1"/>
                <a:t>CLK</a:t>
              </a:r>
            </a:p>
          </p:txBody>
        </p:sp>
        <p:sp>
          <p:nvSpPr>
            <p:cNvPr id="119" name="Rectangle 37"/>
            <p:cNvSpPr>
              <a:spLocks noChangeArrowheads="1"/>
            </p:cNvSpPr>
            <p:nvPr/>
          </p:nvSpPr>
          <p:spPr bwMode="auto">
            <a:xfrm>
              <a:off x="1482" y="634"/>
              <a:ext cx="672" cy="2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0" name="Line 38"/>
            <p:cNvSpPr>
              <a:spLocks noChangeShapeType="1"/>
            </p:cNvSpPr>
            <p:nvPr/>
          </p:nvSpPr>
          <p:spPr bwMode="auto">
            <a:xfrm>
              <a:off x="1626" y="44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1" name="Line 39"/>
            <p:cNvSpPr>
              <a:spLocks noChangeShapeType="1"/>
            </p:cNvSpPr>
            <p:nvPr/>
          </p:nvSpPr>
          <p:spPr bwMode="auto">
            <a:xfrm>
              <a:off x="2010" y="44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2" name="Line 40"/>
            <p:cNvSpPr>
              <a:spLocks noChangeShapeType="1"/>
            </p:cNvSpPr>
            <p:nvPr/>
          </p:nvSpPr>
          <p:spPr bwMode="auto">
            <a:xfrm>
              <a:off x="2010" y="92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3" name="Line 41"/>
            <p:cNvSpPr>
              <a:spLocks noChangeShapeType="1"/>
            </p:cNvSpPr>
            <p:nvPr/>
          </p:nvSpPr>
          <p:spPr bwMode="auto">
            <a:xfrm>
              <a:off x="1818" y="916"/>
              <a:ext cx="2" cy="3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4" name="Text Box 43"/>
            <p:cNvSpPr txBox="1">
              <a:spLocks noChangeArrowheads="1"/>
            </p:cNvSpPr>
            <p:nvPr/>
          </p:nvSpPr>
          <p:spPr bwMode="auto">
            <a:xfrm>
              <a:off x="1383" y="391"/>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25" name="Line 44"/>
            <p:cNvSpPr>
              <a:spLocks noChangeShapeType="1"/>
            </p:cNvSpPr>
            <p:nvPr/>
          </p:nvSpPr>
          <p:spPr bwMode="auto">
            <a:xfrm>
              <a:off x="2064" y="43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6" name="Text Box 46"/>
            <p:cNvSpPr txBox="1">
              <a:spLocks noChangeArrowheads="1"/>
            </p:cNvSpPr>
            <p:nvPr/>
          </p:nvSpPr>
          <p:spPr bwMode="auto">
            <a:xfrm>
              <a:off x="1914" y="111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S</a:t>
              </a:r>
            </a:p>
          </p:txBody>
        </p:sp>
        <p:sp>
          <p:nvSpPr>
            <p:cNvPr id="127" name="Line 47"/>
            <p:cNvSpPr>
              <a:spLocks noChangeShapeType="1"/>
            </p:cNvSpPr>
            <p:nvPr/>
          </p:nvSpPr>
          <p:spPr bwMode="auto">
            <a:xfrm>
              <a:off x="1626" y="92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8" name="Text Box 48"/>
            <p:cNvSpPr txBox="1">
              <a:spLocks noChangeArrowheads="1"/>
            </p:cNvSpPr>
            <p:nvPr/>
          </p:nvSpPr>
          <p:spPr bwMode="auto">
            <a:xfrm>
              <a:off x="1434" y="111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R</a:t>
              </a:r>
            </a:p>
          </p:txBody>
        </p:sp>
        <p:sp>
          <p:nvSpPr>
            <p:cNvPr id="129" name="AutoShape 49"/>
            <p:cNvSpPr>
              <a:spLocks noChangeArrowheads="1"/>
            </p:cNvSpPr>
            <p:nvPr/>
          </p:nvSpPr>
          <p:spPr bwMode="auto">
            <a:xfrm>
              <a:off x="1770" y="825"/>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30" name="Oval 105"/>
            <p:cNvSpPr>
              <a:spLocks noChangeArrowheads="1"/>
            </p:cNvSpPr>
            <p:nvPr/>
          </p:nvSpPr>
          <p:spPr bwMode="auto">
            <a:xfrm>
              <a:off x="1963" y="562"/>
              <a:ext cx="84" cy="74"/>
            </a:xfrm>
            <a:prstGeom prst="ellipse">
              <a:avLst/>
            </a:prstGeom>
            <a:solidFill>
              <a:srgbClr val="DDDDDD"/>
            </a:solidFill>
            <a:ln w="19050" algn="ctr">
              <a:solidFill>
                <a:schemeClr val="tx1"/>
              </a:solidFill>
              <a:round/>
              <a:headEnd/>
              <a:tailEnd/>
            </a:ln>
          </p:spPr>
          <p:txBody>
            <a:bodyPr lIns="90000" tIns="46800" rIns="90000" bIns="46800" anchor="ctr">
              <a:spAutoFit/>
            </a:bodyPr>
            <a:lstStyle/>
            <a:p>
              <a:endParaRPr lang="zh-CN" altLang="en-US"/>
            </a:p>
          </p:txBody>
        </p:sp>
      </p:grpSp>
      <p:sp>
        <p:nvSpPr>
          <p:cNvPr id="131" name="Text Box 294"/>
          <p:cNvSpPr txBox="1">
            <a:spLocks noChangeArrowheads="1"/>
          </p:cNvSpPr>
          <p:nvPr/>
        </p:nvSpPr>
        <p:spPr bwMode="auto">
          <a:xfrm>
            <a:off x="1508440" y="5567272"/>
            <a:ext cx="1360817" cy="40229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SR</a:t>
            </a:r>
            <a:r>
              <a:rPr kumimoji="1" lang="zh-CN" altLang="en-US" sz="2000" dirty="0"/>
              <a:t>触发器</a:t>
            </a:r>
          </a:p>
        </p:txBody>
      </p:sp>
      <p:grpSp>
        <p:nvGrpSpPr>
          <p:cNvPr id="132" name="Group 121"/>
          <p:cNvGrpSpPr>
            <a:grpSpLocks/>
          </p:cNvGrpSpPr>
          <p:nvPr/>
        </p:nvGrpSpPr>
        <p:grpSpPr bwMode="auto">
          <a:xfrm>
            <a:off x="2936179" y="3619397"/>
            <a:ext cx="1600200" cy="1633538"/>
            <a:chOff x="1383" y="346"/>
            <a:chExt cx="1008" cy="1029"/>
          </a:xfrm>
        </p:grpSpPr>
        <p:grpSp>
          <p:nvGrpSpPr>
            <p:cNvPr id="133" name="Group 119"/>
            <p:cNvGrpSpPr>
              <a:grpSpLocks/>
            </p:cNvGrpSpPr>
            <p:nvPr/>
          </p:nvGrpSpPr>
          <p:grpSpPr bwMode="auto">
            <a:xfrm>
              <a:off x="1383" y="346"/>
              <a:ext cx="1008" cy="1029"/>
              <a:chOff x="1383" y="346"/>
              <a:chExt cx="1008" cy="1029"/>
            </a:xfrm>
          </p:grpSpPr>
          <p:sp>
            <p:nvSpPr>
              <p:cNvPr id="135" name="Text Box 102"/>
              <p:cNvSpPr txBox="1">
                <a:spLocks noChangeArrowheads="1"/>
              </p:cNvSpPr>
              <p:nvPr/>
            </p:nvSpPr>
            <p:spPr bwMode="auto">
              <a:xfrm>
                <a:off x="1438" y="1127"/>
                <a:ext cx="4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CLK</a:t>
                </a:r>
              </a:p>
            </p:txBody>
          </p:sp>
          <p:sp>
            <p:nvSpPr>
              <p:cNvPr id="136" name="Rectangle 103"/>
              <p:cNvSpPr>
                <a:spLocks noChangeArrowheads="1"/>
              </p:cNvSpPr>
              <p:nvPr/>
            </p:nvSpPr>
            <p:spPr bwMode="auto">
              <a:xfrm>
                <a:off x="1527" y="634"/>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37" name="Line 104"/>
              <p:cNvSpPr>
                <a:spLocks noChangeShapeType="1"/>
              </p:cNvSpPr>
              <p:nvPr/>
            </p:nvSpPr>
            <p:spPr bwMode="auto">
              <a:xfrm>
                <a:off x="1671" y="44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8" name="Line 105"/>
              <p:cNvSpPr>
                <a:spLocks noChangeShapeType="1"/>
              </p:cNvSpPr>
              <p:nvPr/>
            </p:nvSpPr>
            <p:spPr bwMode="auto">
              <a:xfrm>
                <a:off x="2055" y="44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9" name="Line 106"/>
              <p:cNvSpPr>
                <a:spLocks noChangeShapeType="1"/>
              </p:cNvSpPr>
              <p:nvPr/>
            </p:nvSpPr>
            <p:spPr bwMode="auto">
              <a:xfrm>
                <a:off x="2055" y="93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0" name="Line 107"/>
              <p:cNvSpPr>
                <a:spLocks noChangeShapeType="1"/>
              </p:cNvSpPr>
              <p:nvPr/>
            </p:nvSpPr>
            <p:spPr bwMode="auto">
              <a:xfrm>
                <a:off x="1680" y="93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41" name="Group 108"/>
              <p:cNvGrpSpPr>
                <a:grpSpLocks/>
              </p:cNvGrpSpPr>
              <p:nvPr/>
            </p:nvGrpSpPr>
            <p:grpSpPr bwMode="auto">
              <a:xfrm>
                <a:off x="1383" y="394"/>
                <a:ext cx="288" cy="250"/>
                <a:chOff x="3360" y="2928"/>
                <a:chExt cx="288" cy="250"/>
              </a:xfrm>
            </p:grpSpPr>
            <p:sp>
              <p:nvSpPr>
                <p:cNvPr id="145" name="Text Box 109"/>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46" name="Line 110"/>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42" name="Text Box 111"/>
              <p:cNvSpPr txBox="1">
                <a:spLocks noChangeArrowheads="1"/>
              </p:cNvSpPr>
              <p:nvPr/>
            </p:nvSpPr>
            <p:spPr bwMode="auto">
              <a:xfrm>
                <a:off x="2103" y="34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43" name="Text Box 112"/>
              <p:cNvSpPr txBox="1">
                <a:spLocks noChangeArrowheads="1"/>
              </p:cNvSpPr>
              <p:nvPr/>
            </p:nvSpPr>
            <p:spPr bwMode="auto">
              <a:xfrm>
                <a:off x="1964" y="1125"/>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144" name="Oval 113"/>
              <p:cNvSpPr>
                <a:spLocks noChangeArrowheads="1"/>
              </p:cNvSpPr>
              <p:nvPr/>
            </p:nvSpPr>
            <p:spPr bwMode="auto">
              <a:xfrm>
                <a:off x="1629" y="557"/>
                <a:ext cx="72" cy="71"/>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p>
            </p:txBody>
          </p:sp>
        </p:grpSp>
        <p:sp>
          <p:nvSpPr>
            <p:cNvPr id="134" name="AutoShape 120"/>
            <p:cNvSpPr>
              <a:spLocks noChangeArrowheads="1"/>
            </p:cNvSpPr>
            <p:nvPr/>
          </p:nvSpPr>
          <p:spPr bwMode="auto">
            <a:xfrm>
              <a:off x="1636" y="827"/>
              <a:ext cx="91" cy="90"/>
            </a:xfrm>
            <a:prstGeom prst="triangle">
              <a:avLst>
                <a:gd name="adj" fmla="val 50000"/>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grpSp>
      <p:sp>
        <p:nvSpPr>
          <p:cNvPr id="147" name="Text Box 294"/>
          <p:cNvSpPr txBox="1">
            <a:spLocks noChangeArrowheads="1"/>
          </p:cNvSpPr>
          <p:nvPr/>
        </p:nvSpPr>
        <p:spPr bwMode="auto">
          <a:xfrm>
            <a:off x="3000670" y="5583302"/>
            <a:ext cx="1360817" cy="40229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D</a:t>
            </a:r>
            <a:r>
              <a:rPr kumimoji="1" lang="zh-CN" altLang="en-US" sz="2000" dirty="0"/>
              <a:t>触发器</a:t>
            </a:r>
          </a:p>
        </p:txBody>
      </p:sp>
      <p:grpSp>
        <p:nvGrpSpPr>
          <p:cNvPr id="148" name="Group 317"/>
          <p:cNvGrpSpPr>
            <a:grpSpLocks/>
          </p:cNvGrpSpPr>
          <p:nvPr/>
        </p:nvGrpSpPr>
        <p:grpSpPr bwMode="auto">
          <a:xfrm>
            <a:off x="4569683" y="3628922"/>
            <a:ext cx="1358900" cy="1793875"/>
            <a:chOff x="1401" y="346"/>
            <a:chExt cx="856" cy="1130"/>
          </a:xfrm>
        </p:grpSpPr>
        <p:sp>
          <p:nvSpPr>
            <p:cNvPr id="149" name="Text Box 169"/>
            <p:cNvSpPr txBox="1">
              <a:spLocks noChangeArrowheads="1"/>
            </p:cNvSpPr>
            <p:nvPr/>
          </p:nvSpPr>
          <p:spPr bwMode="auto">
            <a:xfrm>
              <a:off x="1574" y="1226"/>
              <a:ext cx="4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CLK</a:t>
              </a:r>
            </a:p>
          </p:txBody>
        </p:sp>
        <p:sp>
          <p:nvSpPr>
            <p:cNvPr id="150" name="Rectangle 170"/>
            <p:cNvSpPr>
              <a:spLocks noChangeArrowheads="1"/>
            </p:cNvSpPr>
            <p:nvPr/>
          </p:nvSpPr>
          <p:spPr bwMode="auto">
            <a:xfrm>
              <a:off x="1488" y="624"/>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2" name="Line 171"/>
            <p:cNvSpPr>
              <a:spLocks noChangeShapeType="1"/>
            </p:cNvSpPr>
            <p:nvPr/>
          </p:nvSpPr>
          <p:spPr bwMode="auto">
            <a:xfrm>
              <a:off x="1632" y="43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3" name="Line 172"/>
            <p:cNvSpPr>
              <a:spLocks noChangeShapeType="1"/>
            </p:cNvSpPr>
            <p:nvPr/>
          </p:nvSpPr>
          <p:spPr bwMode="auto">
            <a:xfrm>
              <a:off x="2016" y="43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4" name="Line 173"/>
            <p:cNvSpPr>
              <a:spLocks noChangeShapeType="1"/>
            </p:cNvSpPr>
            <p:nvPr/>
          </p:nvSpPr>
          <p:spPr bwMode="auto">
            <a:xfrm>
              <a:off x="2016" y="91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5" name="Line 174"/>
            <p:cNvSpPr>
              <a:spLocks noChangeShapeType="1"/>
            </p:cNvSpPr>
            <p:nvPr/>
          </p:nvSpPr>
          <p:spPr bwMode="auto">
            <a:xfrm>
              <a:off x="1819" y="926"/>
              <a:ext cx="1" cy="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6" name="Text Box 176"/>
            <p:cNvSpPr txBox="1">
              <a:spLocks noChangeArrowheads="1"/>
            </p:cNvSpPr>
            <p:nvPr/>
          </p:nvSpPr>
          <p:spPr bwMode="auto">
            <a:xfrm>
              <a:off x="1969" y="37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57" name="Line 177"/>
            <p:cNvSpPr>
              <a:spLocks noChangeShapeType="1"/>
            </p:cNvSpPr>
            <p:nvPr/>
          </p:nvSpPr>
          <p:spPr bwMode="auto">
            <a:xfrm>
              <a:off x="2043" y="4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8" name="Text Box 178"/>
            <p:cNvSpPr txBox="1">
              <a:spLocks noChangeArrowheads="1"/>
            </p:cNvSpPr>
            <p:nvPr/>
          </p:nvSpPr>
          <p:spPr bwMode="auto">
            <a:xfrm>
              <a:off x="1401" y="34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59" name="Text Box 179"/>
            <p:cNvSpPr txBox="1">
              <a:spLocks noChangeArrowheads="1"/>
            </p:cNvSpPr>
            <p:nvPr/>
          </p:nvSpPr>
          <p:spPr bwMode="auto">
            <a:xfrm>
              <a:off x="1946" y="106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160" name="Line 180"/>
            <p:cNvSpPr>
              <a:spLocks noChangeShapeType="1"/>
            </p:cNvSpPr>
            <p:nvPr/>
          </p:nvSpPr>
          <p:spPr bwMode="auto">
            <a:xfrm>
              <a:off x="1632" y="912"/>
              <a:ext cx="1"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1" name="Text Box 181"/>
            <p:cNvSpPr txBox="1">
              <a:spLocks noChangeArrowheads="1"/>
            </p:cNvSpPr>
            <p:nvPr/>
          </p:nvSpPr>
          <p:spPr bwMode="auto">
            <a:xfrm>
              <a:off x="1450" y="107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162" name="AutoShape 182"/>
            <p:cNvSpPr>
              <a:spLocks noChangeArrowheads="1"/>
            </p:cNvSpPr>
            <p:nvPr/>
          </p:nvSpPr>
          <p:spPr bwMode="auto">
            <a:xfrm>
              <a:off x="1776" y="816"/>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3" name="Oval 316"/>
            <p:cNvSpPr>
              <a:spLocks noChangeArrowheads="1"/>
            </p:cNvSpPr>
            <p:nvPr/>
          </p:nvSpPr>
          <p:spPr bwMode="auto">
            <a:xfrm>
              <a:off x="1973" y="562"/>
              <a:ext cx="76" cy="64"/>
            </a:xfrm>
            <a:prstGeom prst="ellipse">
              <a:avLst/>
            </a:prstGeom>
            <a:solidFill>
              <a:srgbClr val="E8E8E8"/>
            </a:solidFill>
            <a:ln w="19050" algn="ctr">
              <a:solidFill>
                <a:schemeClr val="tx1"/>
              </a:solidFill>
              <a:round/>
              <a:headEnd/>
              <a:tailEnd/>
            </a:ln>
          </p:spPr>
          <p:txBody>
            <a:bodyPr lIns="90000" tIns="46800" rIns="90000" bIns="46800" anchor="ctr">
              <a:spAutoFit/>
            </a:bodyPr>
            <a:lstStyle/>
            <a:p>
              <a:endParaRPr lang="zh-CN" altLang="en-US"/>
            </a:p>
          </p:txBody>
        </p:sp>
      </p:grpSp>
      <p:sp>
        <p:nvSpPr>
          <p:cNvPr id="164" name="Text Box 294"/>
          <p:cNvSpPr txBox="1">
            <a:spLocks noChangeArrowheads="1"/>
          </p:cNvSpPr>
          <p:nvPr/>
        </p:nvSpPr>
        <p:spPr bwMode="auto">
          <a:xfrm>
            <a:off x="4412624" y="5576298"/>
            <a:ext cx="1360817" cy="40229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JK</a:t>
            </a:r>
            <a:r>
              <a:rPr kumimoji="1" lang="zh-CN" altLang="en-US" sz="2000" dirty="0"/>
              <a:t>触发器</a:t>
            </a:r>
          </a:p>
        </p:txBody>
      </p:sp>
      <p:grpSp>
        <p:nvGrpSpPr>
          <p:cNvPr id="165" name="Group 65"/>
          <p:cNvGrpSpPr>
            <a:grpSpLocks/>
          </p:cNvGrpSpPr>
          <p:nvPr/>
        </p:nvGrpSpPr>
        <p:grpSpPr bwMode="auto">
          <a:xfrm>
            <a:off x="6112384" y="3587646"/>
            <a:ext cx="1600200" cy="1636713"/>
            <a:chOff x="4080" y="720"/>
            <a:chExt cx="1008" cy="1031"/>
          </a:xfrm>
        </p:grpSpPr>
        <p:grpSp>
          <p:nvGrpSpPr>
            <p:cNvPr id="166" name="Group 60"/>
            <p:cNvGrpSpPr>
              <a:grpSpLocks/>
            </p:cNvGrpSpPr>
            <p:nvPr/>
          </p:nvGrpSpPr>
          <p:grpSpPr bwMode="auto">
            <a:xfrm>
              <a:off x="4080" y="720"/>
              <a:ext cx="1008" cy="1031"/>
              <a:chOff x="3312" y="1104"/>
              <a:chExt cx="1008" cy="1031"/>
            </a:xfrm>
          </p:grpSpPr>
          <p:sp>
            <p:nvSpPr>
              <p:cNvPr id="168" name="Text Box 47"/>
              <p:cNvSpPr txBox="1">
                <a:spLocks noChangeArrowheads="1"/>
              </p:cNvSpPr>
              <p:nvPr/>
            </p:nvSpPr>
            <p:spPr bwMode="auto">
              <a:xfrm>
                <a:off x="3417" y="1885"/>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169" name="Rectangle 48"/>
              <p:cNvSpPr>
                <a:spLocks noChangeArrowheads="1"/>
              </p:cNvSpPr>
              <p:nvPr/>
            </p:nvSpPr>
            <p:spPr bwMode="auto">
              <a:xfrm>
                <a:off x="3456" y="1392"/>
                <a:ext cx="6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70" name="Line 49"/>
              <p:cNvSpPr>
                <a:spLocks noChangeShapeType="1"/>
              </p:cNvSpPr>
              <p:nvPr/>
            </p:nvSpPr>
            <p:spPr bwMode="auto">
              <a:xfrm>
                <a:off x="3600" y="120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1" name="Line 50"/>
              <p:cNvSpPr>
                <a:spLocks noChangeShapeType="1"/>
              </p:cNvSpPr>
              <p:nvPr/>
            </p:nvSpPr>
            <p:spPr bwMode="auto">
              <a:xfrm>
                <a:off x="3984" y="120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2" name="Line 51"/>
              <p:cNvSpPr>
                <a:spLocks noChangeShapeType="1"/>
              </p:cNvSpPr>
              <p:nvPr/>
            </p:nvSpPr>
            <p:spPr bwMode="auto">
              <a:xfrm>
                <a:off x="3984" y="1691"/>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3" name="Line 52"/>
              <p:cNvSpPr>
                <a:spLocks noChangeShapeType="1"/>
              </p:cNvSpPr>
              <p:nvPr/>
            </p:nvSpPr>
            <p:spPr bwMode="auto">
              <a:xfrm>
                <a:off x="3600" y="1739"/>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74" name="Group 53"/>
              <p:cNvGrpSpPr>
                <a:grpSpLocks/>
              </p:cNvGrpSpPr>
              <p:nvPr/>
            </p:nvGrpSpPr>
            <p:grpSpPr bwMode="auto">
              <a:xfrm>
                <a:off x="3312" y="1152"/>
                <a:ext cx="288" cy="250"/>
                <a:chOff x="3360" y="2928"/>
                <a:chExt cx="288" cy="250"/>
              </a:xfrm>
            </p:grpSpPr>
            <p:sp>
              <p:nvSpPr>
                <p:cNvPr id="179" name="Text Box 54"/>
                <p:cNvSpPr txBox="1">
                  <a:spLocks noChangeArrowheads="1"/>
                </p:cNvSpPr>
                <p:nvPr/>
              </p:nvSpPr>
              <p:spPr bwMode="auto">
                <a:xfrm>
                  <a:off x="3360" y="29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80" name="Line 55"/>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75" name="Text Box 56"/>
              <p:cNvSpPr txBox="1">
                <a:spLocks noChangeArrowheads="1"/>
              </p:cNvSpPr>
              <p:nvPr/>
            </p:nvSpPr>
            <p:spPr bwMode="auto">
              <a:xfrm>
                <a:off x="4032" y="110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76" name="Text Box 57"/>
              <p:cNvSpPr txBox="1">
                <a:spLocks noChangeArrowheads="1"/>
              </p:cNvSpPr>
              <p:nvPr/>
            </p:nvSpPr>
            <p:spPr bwMode="auto">
              <a:xfrm>
                <a:off x="3893" y="1883"/>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T</a:t>
                </a:r>
              </a:p>
            </p:txBody>
          </p:sp>
          <p:sp>
            <p:nvSpPr>
              <p:cNvPr id="177" name="AutoShape 58"/>
              <p:cNvSpPr>
                <a:spLocks noChangeArrowheads="1"/>
              </p:cNvSpPr>
              <p:nvPr/>
            </p:nvSpPr>
            <p:spPr bwMode="auto">
              <a:xfrm>
                <a:off x="3552" y="1584"/>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78" name="Oval 59"/>
              <p:cNvSpPr>
                <a:spLocks noChangeArrowheads="1"/>
              </p:cNvSpPr>
              <p:nvPr/>
            </p:nvSpPr>
            <p:spPr bwMode="auto">
              <a:xfrm>
                <a:off x="3584" y="1692"/>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sp>
          <p:nvSpPr>
            <p:cNvPr id="167" name="Oval 64"/>
            <p:cNvSpPr>
              <a:spLocks noChangeArrowheads="1"/>
            </p:cNvSpPr>
            <p:nvPr/>
          </p:nvSpPr>
          <p:spPr bwMode="auto">
            <a:xfrm>
              <a:off x="4341" y="935"/>
              <a:ext cx="56" cy="62"/>
            </a:xfrm>
            <a:prstGeom prst="ellipse">
              <a:avLst/>
            </a:prstGeom>
            <a:solidFill>
              <a:srgbClr val="E8E8E8"/>
            </a:solidFill>
            <a:ln w="19050" algn="ctr">
              <a:solidFill>
                <a:schemeClr val="tx1"/>
              </a:solidFill>
              <a:round/>
              <a:headEnd/>
              <a:tailEnd/>
            </a:ln>
          </p:spPr>
          <p:txBody>
            <a:bodyPr lIns="90000" tIns="46800" rIns="90000" bIns="46800" anchor="ctr">
              <a:spAutoFit/>
            </a:bodyPr>
            <a:lstStyle/>
            <a:p>
              <a:endParaRPr lang="zh-CN" altLang="en-US"/>
            </a:p>
          </p:txBody>
        </p:sp>
      </p:grpSp>
      <p:sp>
        <p:nvSpPr>
          <p:cNvPr id="181" name="Text Box 294"/>
          <p:cNvSpPr txBox="1">
            <a:spLocks noChangeArrowheads="1"/>
          </p:cNvSpPr>
          <p:nvPr/>
        </p:nvSpPr>
        <p:spPr bwMode="auto">
          <a:xfrm>
            <a:off x="6193975" y="5584297"/>
            <a:ext cx="1360817" cy="40229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T</a:t>
            </a:r>
            <a:r>
              <a:rPr kumimoji="1" lang="zh-CN" altLang="en-US" sz="2000" dirty="0"/>
              <a:t>触发器</a:t>
            </a:r>
          </a:p>
        </p:txBody>
      </p:sp>
    </p:spTree>
    <p:extLst>
      <p:ext uri="{BB962C8B-B14F-4D97-AF65-F5344CB8AC3E}">
        <p14:creationId xmlns:p14="http://schemas.microsoft.com/office/powerpoint/2010/main" val="119381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690747" cy="5325762"/>
          </a:xfrm>
        </p:spPr>
        <p:txBody>
          <a:bodyPr/>
          <a:lstStyle/>
          <a:p>
            <a:r>
              <a:rPr lang="zh-CN" altLang="en-US" sz="2400" dirty="0"/>
              <a:t>例子</a:t>
            </a:r>
            <a:endParaRPr kumimoji="1" lang="zh-CN" altLang="en-US" sz="2400" dirty="0"/>
          </a:p>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grpSp>
        <p:nvGrpSpPr>
          <p:cNvPr id="182" name="Group 4"/>
          <p:cNvGrpSpPr>
            <a:grpSpLocks/>
          </p:cNvGrpSpPr>
          <p:nvPr/>
        </p:nvGrpSpPr>
        <p:grpSpPr bwMode="auto">
          <a:xfrm>
            <a:off x="422275" y="916984"/>
            <a:ext cx="1066800" cy="406400"/>
            <a:chOff x="240" y="480"/>
            <a:chExt cx="1488" cy="256"/>
          </a:xfrm>
        </p:grpSpPr>
        <p:sp>
          <p:nvSpPr>
            <p:cNvPr id="183" name="Text Box 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1</a:t>
              </a:r>
            </a:p>
          </p:txBody>
        </p:sp>
        <p:sp>
          <p:nvSpPr>
            <p:cNvPr id="184" name="Line 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185" name="Text Box 8"/>
          <p:cNvSpPr txBox="1">
            <a:spLocks noChangeArrowheads="1"/>
          </p:cNvSpPr>
          <p:nvPr/>
        </p:nvSpPr>
        <p:spPr bwMode="auto">
          <a:xfrm>
            <a:off x="1489075" y="916984"/>
            <a:ext cx="533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电路如图，该电路是完成何种功能的触发器。</a:t>
            </a:r>
          </a:p>
        </p:txBody>
      </p:sp>
      <p:graphicFrame>
        <p:nvGraphicFramePr>
          <p:cNvPr id="186" name="Object 54"/>
          <p:cNvGraphicFramePr>
            <a:graphicFrameLocks noChangeAspect="1"/>
          </p:cNvGraphicFramePr>
          <p:nvPr>
            <p:extLst>
              <p:ext uri="{D42A27DB-BD31-4B8C-83A1-F6EECF244321}">
                <p14:modId xmlns:p14="http://schemas.microsoft.com/office/powerpoint/2010/main" val="2173228446"/>
              </p:ext>
            </p:extLst>
          </p:nvPr>
        </p:nvGraphicFramePr>
        <p:xfrm>
          <a:off x="1160463" y="3507784"/>
          <a:ext cx="4551362" cy="565150"/>
        </p:xfrm>
        <a:graphic>
          <a:graphicData uri="http://schemas.openxmlformats.org/presentationml/2006/ole">
            <mc:AlternateContent xmlns:mc="http://schemas.openxmlformats.org/markup-compatibility/2006">
              <mc:Choice xmlns:v="urn:schemas-microsoft-com:vml" Requires="v">
                <p:oleObj spid="_x0000_s229297" name="公式" r:id="rId3" imgW="2565360" imgH="317160" progId="Equation.3">
                  <p:embed/>
                </p:oleObj>
              </mc:Choice>
              <mc:Fallback>
                <p:oleObj name="公式" r:id="rId3" imgW="2565360" imgH="317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463" y="3507784"/>
                        <a:ext cx="4551362"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7" name="Group 198"/>
          <p:cNvGrpSpPr>
            <a:grpSpLocks/>
          </p:cNvGrpSpPr>
          <p:nvPr/>
        </p:nvGrpSpPr>
        <p:grpSpPr bwMode="auto">
          <a:xfrm>
            <a:off x="1870075" y="1526584"/>
            <a:ext cx="4800600" cy="1768475"/>
            <a:chOff x="1104" y="528"/>
            <a:chExt cx="3024" cy="1114"/>
          </a:xfrm>
        </p:grpSpPr>
        <p:sp>
          <p:nvSpPr>
            <p:cNvPr id="188" name="Rectangle 31"/>
            <p:cNvSpPr>
              <a:spLocks noChangeArrowheads="1"/>
            </p:cNvSpPr>
            <p:nvPr/>
          </p:nvSpPr>
          <p:spPr bwMode="auto">
            <a:xfrm>
              <a:off x="3312" y="1008"/>
              <a:ext cx="480"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89" name="Text Box 32"/>
            <p:cNvSpPr txBox="1">
              <a:spLocks noChangeArrowheads="1"/>
            </p:cNvSpPr>
            <p:nvPr/>
          </p:nvSpPr>
          <p:spPr bwMode="auto">
            <a:xfrm>
              <a:off x="3552" y="100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graphicFrame>
          <p:nvGraphicFramePr>
            <p:cNvPr id="190" name="Object 33"/>
            <p:cNvGraphicFramePr>
              <a:graphicFrameLocks noChangeAspect="1"/>
            </p:cNvGraphicFramePr>
            <p:nvPr/>
          </p:nvGraphicFramePr>
          <p:xfrm>
            <a:off x="3600" y="1392"/>
            <a:ext cx="177" cy="228"/>
          </p:xfrm>
          <a:graphic>
            <a:graphicData uri="http://schemas.openxmlformats.org/presentationml/2006/ole">
              <mc:AlternateContent xmlns:mc="http://schemas.openxmlformats.org/markup-compatibility/2006">
                <mc:Choice xmlns:v="urn:schemas-microsoft-com:vml" Requires="v">
                  <p:oleObj spid="_x0000_s229298" name="Equation" r:id="rId5" imgW="177480" imgH="228600" progId="Equation.3">
                    <p:embed/>
                  </p:oleObj>
                </mc:Choice>
                <mc:Fallback>
                  <p:oleObj name="Equation" r:id="rId5" imgW="177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1392"/>
                          <a:ext cx="17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1" name="Line 34"/>
            <p:cNvSpPr>
              <a:spLocks noChangeShapeType="1"/>
            </p:cNvSpPr>
            <p:nvPr/>
          </p:nvSpPr>
          <p:spPr bwMode="auto">
            <a:xfrm>
              <a:off x="3792" y="1152"/>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2" name="Oval 35"/>
            <p:cNvSpPr>
              <a:spLocks noChangeArrowheads="1"/>
            </p:cNvSpPr>
            <p:nvPr/>
          </p:nvSpPr>
          <p:spPr bwMode="auto">
            <a:xfrm>
              <a:off x="3792" y="1440"/>
              <a:ext cx="96"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93" name="Line 36"/>
            <p:cNvSpPr>
              <a:spLocks noChangeShapeType="1"/>
            </p:cNvSpPr>
            <p:nvPr/>
          </p:nvSpPr>
          <p:spPr bwMode="auto">
            <a:xfrm>
              <a:off x="3888" y="1488"/>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4" name="Line 37"/>
            <p:cNvSpPr>
              <a:spLocks noChangeShapeType="1"/>
            </p:cNvSpPr>
            <p:nvPr/>
          </p:nvSpPr>
          <p:spPr bwMode="auto">
            <a:xfrm flipV="1">
              <a:off x="3984" y="528"/>
              <a:ext cx="0" cy="6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5" name="Line 38"/>
            <p:cNvSpPr>
              <a:spLocks noChangeShapeType="1"/>
            </p:cNvSpPr>
            <p:nvPr/>
          </p:nvSpPr>
          <p:spPr bwMode="auto">
            <a:xfrm flipH="1">
              <a:off x="1488" y="528"/>
              <a:ext cx="24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6" name="Line 40"/>
            <p:cNvSpPr>
              <a:spLocks noChangeShapeType="1"/>
            </p:cNvSpPr>
            <p:nvPr/>
          </p:nvSpPr>
          <p:spPr bwMode="auto">
            <a:xfrm>
              <a:off x="3120" y="1152"/>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7" name="Line 41"/>
            <p:cNvSpPr>
              <a:spLocks noChangeShapeType="1"/>
            </p:cNvSpPr>
            <p:nvPr/>
          </p:nvSpPr>
          <p:spPr bwMode="auto">
            <a:xfrm>
              <a:off x="3024" y="1152"/>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8" name="Text Box 42"/>
            <p:cNvSpPr txBox="1">
              <a:spLocks noChangeArrowheads="1"/>
            </p:cNvSpPr>
            <p:nvPr/>
          </p:nvSpPr>
          <p:spPr bwMode="auto">
            <a:xfrm>
              <a:off x="1152" y="91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A</a:t>
              </a:r>
            </a:p>
          </p:txBody>
        </p:sp>
        <p:sp>
          <p:nvSpPr>
            <p:cNvPr id="199" name="Text Box 43"/>
            <p:cNvSpPr txBox="1">
              <a:spLocks noChangeArrowheads="1"/>
            </p:cNvSpPr>
            <p:nvPr/>
          </p:nvSpPr>
          <p:spPr bwMode="auto">
            <a:xfrm>
              <a:off x="3312" y="10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200" name="AutoShape 44"/>
            <p:cNvSpPr>
              <a:spLocks noChangeArrowheads="1"/>
            </p:cNvSpPr>
            <p:nvPr/>
          </p:nvSpPr>
          <p:spPr bwMode="auto">
            <a:xfrm rot="5400000">
              <a:off x="3312" y="1296"/>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01" name="Line 45"/>
            <p:cNvSpPr>
              <a:spLocks noChangeShapeType="1"/>
            </p:cNvSpPr>
            <p:nvPr/>
          </p:nvSpPr>
          <p:spPr bwMode="auto">
            <a:xfrm>
              <a:off x="3072" y="134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2" name="Text Box 46"/>
            <p:cNvSpPr txBox="1">
              <a:spLocks noChangeArrowheads="1"/>
            </p:cNvSpPr>
            <p:nvPr/>
          </p:nvSpPr>
          <p:spPr bwMode="auto">
            <a:xfrm>
              <a:off x="2784" y="129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203" name="AutoShape 50"/>
            <p:cNvSpPr>
              <a:spLocks noChangeArrowheads="1"/>
            </p:cNvSpPr>
            <p:nvPr/>
          </p:nvSpPr>
          <p:spPr bwMode="auto">
            <a:xfrm rot="5400000">
              <a:off x="2760" y="1080"/>
              <a:ext cx="192" cy="144"/>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04" name="Oval 51"/>
            <p:cNvSpPr>
              <a:spLocks noChangeArrowheads="1"/>
            </p:cNvSpPr>
            <p:nvPr/>
          </p:nvSpPr>
          <p:spPr bwMode="auto">
            <a:xfrm>
              <a:off x="1872" y="1392"/>
              <a:ext cx="73"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05" name="Line 52"/>
            <p:cNvSpPr>
              <a:spLocks noChangeShapeType="1"/>
            </p:cNvSpPr>
            <p:nvPr/>
          </p:nvSpPr>
          <p:spPr bwMode="auto">
            <a:xfrm>
              <a:off x="2622" y="1152"/>
              <a:ext cx="16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6" name="AutoShape 117"/>
            <p:cNvSpPr>
              <a:spLocks noChangeArrowheads="1"/>
            </p:cNvSpPr>
            <p:nvPr/>
          </p:nvSpPr>
          <p:spPr bwMode="auto">
            <a:xfrm>
              <a:off x="1680" y="1296"/>
              <a:ext cx="192" cy="288"/>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07" name="Oval 124"/>
            <p:cNvSpPr>
              <a:spLocks noChangeArrowheads="1"/>
            </p:cNvSpPr>
            <p:nvPr/>
          </p:nvSpPr>
          <p:spPr bwMode="auto">
            <a:xfrm>
              <a:off x="2928" y="1104"/>
              <a:ext cx="73"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08" name="Line 128"/>
            <p:cNvSpPr>
              <a:spLocks noChangeShapeType="1"/>
            </p:cNvSpPr>
            <p:nvPr/>
          </p:nvSpPr>
          <p:spPr bwMode="auto">
            <a:xfrm flipH="1">
              <a:off x="2112" y="960"/>
              <a:ext cx="2" cy="1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9" name="Line 149"/>
            <p:cNvSpPr>
              <a:spLocks noChangeShapeType="1"/>
            </p:cNvSpPr>
            <p:nvPr/>
          </p:nvSpPr>
          <p:spPr bwMode="auto">
            <a:xfrm flipH="1">
              <a:off x="1488" y="528"/>
              <a:ext cx="4" cy="8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0" name="Line 151"/>
            <p:cNvSpPr>
              <a:spLocks noChangeShapeType="1"/>
            </p:cNvSpPr>
            <p:nvPr/>
          </p:nvSpPr>
          <p:spPr bwMode="auto">
            <a:xfrm>
              <a:off x="1392" y="153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1" name="Line 179"/>
            <p:cNvSpPr>
              <a:spLocks noChangeShapeType="1"/>
            </p:cNvSpPr>
            <p:nvPr/>
          </p:nvSpPr>
          <p:spPr bwMode="auto">
            <a:xfrm>
              <a:off x="1497" y="850"/>
              <a:ext cx="237"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2" name="Line 180"/>
            <p:cNvSpPr>
              <a:spLocks noChangeShapeType="1"/>
            </p:cNvSpPr>
            <p:nvPr/>
          </p:nvSpPr>
          <p:spPr bwMode="auto">
            <a:xfrm flipV="1">
              <a:off x="1920" y="960"/>
              <a:ext cx="20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213" name="Group 186"/>
            <p:cNvGrpSpPr>
              <a:grpSpLocks/>
            </p:cNvGrpSpPr>
            <p:nvPr/>
          </p:nvGrpSpPr>
          <p:grpSpPr bwMode="auto">
            <a:xfrm>
              <a:off x="1680" y="768"/>
              <a:ext cx="240" cy="337"/>
              <a:chOff x="4656" y="3263"/>
              <a:chExt cx="296" cy="457"/>
            </a:xfrm>
          </p:grpSpPr>
          <p:sp>
            <p:nvSpPr>
              <p:cNvPr id="225" name="Freeform 182"/>
              <p:cNvSpPr>
                <a:spLocks/>
              </p:cNvSpPr>
              <p:nvPr/>
            </p:nvSpPr>
            <p:spPr bwMode="auto">
              <a:xfrm>
                <a:off x="4664" y="3263"/>
                <a:ext cx="59" cy="449"/>
              </a:xfrm>
              <a:custGeom>
                <a:avLst/>
                <a:gdLst>
                  <a:gd name="T0" fmla="*/ 1 w 85"/>
                  <a:gd name="T1" fmla="*/ 0 h 306"/>
                  <a:gd name="T2" fmla="*/ 1 w 85"/>
                  <a:gd name="T3" fmla="*/ 591047 h 306"/>
                  <a:gd name="T4" fmla="*/ 1 w 85"/>
                  <a:gd name="T5" fmla="*/ 1516597 h 306"/>
                  <a:gd name="T6" fmla="*/ 0 w 85"/>
                  <a:gd name="T7" fmla="*/ 2070062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26" name="Freeform 183"/>
              <p:cNvSpPr>
                <a:spLocks/>
              </p:cNvSpPr>
              <p:nvPr/>
            </p:nvSpPr>
            <p:spPr bwMode="auto">
              <a:xfrm>
                <a:off x="4666" y="3506"/>
                <a:ext cx="286" cy="214"/>
              </a:xfrm>
              <a:custGeom>
                <a:avLst/>
                <a:gdLst>
                  <a:gd name="T0" fmla="*/ 0 w 384"/>
                  <a:gd name="T1" fmla="*/ 2324 h 192"/>
                  <a:gd name="T2" fmla="*/ 1 w 384"/>
                  <a:gd name="T3" fmla="*/ 1788 h 192"/>
                  <a:gd name="T4" fmla="*/ 1 w 384"/>
                  <a:gd name="T5" fmla="*/ 1027 h 192"/>
                  <a:gd name="T6" fmla="*/ 1 w 384"/>
                  <a:gd name="T7" fmla="*/ 0 h 192"/>
                  <a:gd name="T8" fmla="*/ 0 60000 65536"/>
                  <a:gd name="T9" fmla="*/ 0 60000 65536"/>
                  <a:gd name="T10" fmla="*/ 0 60000 65536"/>
                  <a:gd name="T11" fmla="*/ 0 60000 65536"/>
                  <a:gd name="T12" fmla="*/ 0 w 384"/>
                  <a:gd name="T13" fmla="*/ 0 h 192"/>
                  <a:gd name="T14" fmla="*/ 384 w 384"/>
                  <a:gd name="T15" fmla="*/ 192 h 192"/>
                </a:gdLst>
                <a:ahLst/>
                <a:cxnLst>
                  <a:cxn ang="T8">
                    <a:pos x="T0" y="T1"/>
                  </a:cxn>
                  <a:cxn ang="T9">
                    <a:pos x="T2" y="T3"/>
                  </a:cxn>
                  <a:cxn ang="T10">
                    <a:pos x="T4" y="T5"/>
                  </a:cxn>
                  <a:cxn ang="T11">
                    <a:pos x="T6" y="T7"/>
                  </a:cxn>
                </a:cxnLst>
                <a:rect l="T12" t="T13" r="T14" b="T15"/>
                <a:pathLst>
                  <a:path w="384" h="192">
                    <a:moveTo>
                      <a:pt x="0" y="192"/>
                    </a:moveTo>
                    <a:cubicBezTo>
                      <a:pt x="28" y="185"/>
                      <a:pt x="119" y="166"/>
                      <a:pt x="168" y="148"/>
                    </a:cubicBezTo>
                    <a:cubicBezTo>
                      <a:pt x="217" y="130"/>
                      <a:pt x="260" y="109"/>
                      <a:pt x="296" y="84"/>
                    </a:cubicBezTo>
                    <a:cubicBezTo>
                      <a:pt x="332" y="59"/>
                      <a:pt x="366" y="18"/>
                      <a:pt x="384" y="0"/>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27" name="Freeform 184"/>
              <p:cNvSpPr>
                <a:spLocks/>
              </p:cNvSpPr>
              <p:nvPr/>
            </p:nvSpPr>
            <p:spPr bwMode="auto">
              <a:xfrm>
                <a:off x="4656" y="3264"/>
                <a:ext cx="286" cy="243"/>
              </a:xfrm>
              <a:custGeom>
                <a:avLst/>
                <a:gdLst>
                  <a:gd name="T0" fmla="*/ 0 w 240"/>
                  <a:gd name="T1" fmla="*/ 0 h 96"/>
                  <a:gd name="T2" fmla="*/ 10816 w 240"/>
                  <a:gd name="T3" fmla="*/ 2147483647 h 96"/>
                  <a:gd name="T4" fmla="*/ 13554 w 240"/>
                  <a:gd name="T5" fmla="*/ 2147483647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cubicBezTo>
                      <a:pt x="76" y="16"/>
                      <a:pt x="152" y="32"/>
                      <a:pt x="192" y="48"/>
                    </a:cubicBezTo>
                    <a:cubicBezTo>
                      <a:pt x="232" y="64"/>
                      <a:pt x="232" y="88"/>
                      <a:pt x="240" y="9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sp>
          <p:nvSpPr>
            <p:cNvPr id="214" name="Line 187"/>
            <p:cNvSpPr>
              <a:spLocks noChangeShapeType="1"/>
            </p:cNvSpPr>
            <p:nvPr/>
          </p:nvSpPr>
          <p:spPr bwMode="auto">
            <a:xfrm flipV="1">
              <a:off x="2112" y="1086"/>
              <a:ext cx="144"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5" name="Oval 188"/>
            <p:cNvSpPr>
              <a:spLocks noChangeArrowheads="1"/>
            </p:cNvSpPr>
            <p:nvPr/>
          </p:nvSpPr>
          <p:spPr bwMode="auto">
            <a:xfrm>
              <a:off x="2544" y="1104"/>
              <a:ext cx="73"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16" name="AutoShape 189"/>
            <p:cNvSpPr>
              <a:spLocks noChangeArrowheads="1"/>
            </p:cNvSpPr>
            <p:nvPr/>
          </p:nvSpPr>
          <p:spPr bwMode="auto">
            <a:xfrm>
              <a:off x="2256" y="1008"/>
              <a:ext cx="288" cy="336"/>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17" name="Line 190"/>
            <p:cNvSpPr>
              <a:spLocks noChangeShapeType="1"/>
            </p:cNvSpPr>
            <p:nvPr/>
          </p:nvSpPr>
          <p:spPr bwMode="auto">
            <a:xfrm flipH="1">
              <a:off x="2112" y="1296"/>
              <a:ext cx="2" cy="1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8" name="Line 191"/>
            <p:cNvSpPr>
              <a:spLocks noChangeShapeType="1"/>
            </p:cNvSpPr>
            <p:nvPr/>
          </p:nvSpPr>
          <p:spPr bwMode="auto">
            <a:xfrm flipV="1">
              <a:off x="1968" y="144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19" name="Line 192"/>
            <p:cNvSpPr>
              <a:spLocks noChangeShapeType="1"/>
            </p:cNvSpPr>
            <p:nvPr/>
          </p:nvSpPr>
          <p:spPr bwMode="auto">
            <a:xfrm flipV="1">
              <a:off x="2112" y="1278"/>
              <a:ext cx="144"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0" name="Line 193"/>
            <p:cNvSpPr>
              <a:spLocks noChangeShapeType="1"/>
            </p:cNvSpPr>
            <p:nvPr/>
          </p:nvSpPr>
          <p:spPr bwMode="auto">
            <a:xfrm>
              <a:off x="1344" y="1008"/>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1" name="Text Box 194"/>
            <p:cNvSpPr txBox="1">
              <a:spLocks noChangeArrowheads="1"/>
            </p:cNvSpPr>
            <p:nvPr/>
          </p:nvSpPr>
          <p:spPr bwMode="auto">
            <a:xfrm>
              <a:off x="1104" y="139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B</a:t>
              </a:r>
            </a:p>
          </p:txBody>
        </p:sp>
        <p:sp>
          <p:nvSpPr>
            <p:cNvPr id="222" name="Line 195"/>
            <p:cNvSpPr>
              <a:spLocks noChangeShapeType="1"/>
            </p:cNvSpPr>
            <p:nvPr/>
          </p:nvSpPr>
          <p:spPr bwMode="auto">
            <a:xfrm flipV="1">
              <a:off x="1488" y="1344"/>
              <a:ext cx="18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23" name="Oval 196"/>
            <p:cNvSpPr>
              <a:spLocks noChangeArrowheads="1"/>
            </p:cNvSpPr>
            <p:nvPr/>
          </p:nvSpPr>
          <p:spPr bwMode="auto">
            <a:xfrm>
              <a:off x="1470" y="835"/>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224" name="Oval 197"/>
            <p:cNvSpPr>
              <a:spLocks noChangeArrowheads="1"/>
            </p:cNvSpPr>
            <p:nvPr/>
          </p:nvSpPr>
          <p:spPr bwMode="auto">
            <a:xfrm>
              <a:off x="3966" y="1113"/>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grpSp>
      <p:graphicFrame>
        <p:nvGraphicFramePr>
          <p:cNvPr id="228" name="Object 199"/>
          <p:cNvGraphicFramePr>
            <a:graphicFrameLocks noChangeAspect="1"/>
          </p:cNvGraphicFramePr>
          <p:nvPr>
            <p:extLst>
              <p:ext uri="{D42A27DB-BD31-4B8C-83A1-F6EECF244321}">
                <p14:modId xmlns:p14="http://schemas.microsoft.com/office/powerpoint/2010/main" val="3107282030"/>
              </p:ext>
            </p:extLst>
          </p:nvPr>
        </p:nvGraphicFramePr>
        <p:xfrm>
          <a:off x="1216025" y="4879384"/>
          <a:ext cx="2705100" cy="406400"/>
        </p:xfrm>
        <a:graphic>
          <a:graphicData uri="http://schemas.openxmlformats.org/presentationml/2006/ole">
            <mc:AlternateContent xmlns:mc="http://schemas.openxmlformats.org/markup-compatibility/2006">
              <mc:Choice xmlns:v="urn:schemas-microsoft-com:vml" Requires="v">
                <p:oleObj spid="_x0000_s229299" name="公式" r:id="rId7" imgW="1523880" imgH="228600" progId="Equation.3">
                  <p:embed/>
                </p:oleObj>
              </mc:Choice>
              <mc:Fallback>
                <p:oleObj name="公式" r:id="rId7" imgW="15238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6025" y="4879384"/>
                        <a:ext cx="27051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 name="Object 200"/>
          <p:cNvGraphicFramePr>
            <a:graphicFrameLocks noChangeAspect="1"/>
          </p:cNvGraphicFramePr>
          <p:nvPr>
            <p:extLst>
              <p:ext uri="{D42A27DB-BD31-4B8C-83A1-F6EECF244321}">
                <p14:modId xmlns:p14="http://schemas.microsoft.com/office/powerpoint/2010/main" val="1554899346"/>
              </p:ext>
            </p:extLst>
          </p:nvPr>
        </p:nvGraphicFramePr>
        <p:xfrm>
          <a:off x="1368425" y="4041184"/>
          <a:ext cx="2300288" cy="406400"/>
        </p:xfrm>
        <a:graphic>
          <a:graphicData uri="http://schemas.openxmlformats.org/presentationml/2006/ole">
            <mc:AlternateContent xmlns:mc="http://schemas.openxmlformats.org/markup-compatibility/2006">
              <mc:Choice xmlns:v="urn:schemas-microsoft-com:vml" Requires="v">
                <p:oleObj spid="_x0000_s229300" name="公式" r:id="rId9" imgW="1295280" imgH="228600" progId="Equation.3">
                  <p:embed/>
                </p:oleObj>
              </mc:Choice>
              <mc:Fallback>
                <p:oleObj name="公式" r:id="rId9" imgW="12952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8425" y="4041184"/>
                        <a:ext cx="230028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 name="Object 201"/>
          <p:cNvGraphicFramePr>
            <a:graphicFrameLocks noChangeAspect="1"/>
          </p:cNvGraphicFramePr>
          <p:nvPr>
            <p:extLst>
              <p:ext uri="{D42A27DB-BD31-4B8C-83A1-F6EECF244321}">
                <p14:modId xmlns:p14="http://schemas.microsoft.com/office/powerpoint/2010/main" val="1080397941"/>
              </p:ext>
            </p:extLst>
          </p:nvPr>
        </p:nvGraphicFramePr>
        <p:xfrm>
          <a:off x="1379538" y="4422184"/>
          <a:ext cx="1646237" cy="406400"/>
        </p:xfrm>
        <a:graphic>
          <a:graphicData uri="http://schemas.openxmlformats.org/presentationml/2006/ole">
            <mc:AlternateContent xmlns:mc="http://schemas.openxmlformats.org/markup-compatibility/2006">
              <mc:Choice xmlns:v="urn:schemas-microsoft-com:vml" Requires="v">
                <p:oleObj spid="_x0000_s229301" name="公式" r:id="rId11" imgW="927000" imgH="228600" progId="Equation.3">
                  <p:embed/>
                </p:oleObj>
              </mc:Choice>
              <mc:Fallback>
                <p:oleObj name="公式" r:id="rId11" imgW="9270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9538" y="4422184"/>
                        <a:ext cx="164623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4" name="Object 206"/>
          <p:cNvGraphicFramePr>
            <a:graphicFrameLocks noChangeAspect="1"/>
          </p:cNvGraphicFramePr>
          <p:nvPr>
            <p:extLst>
              <p:ext uri="{D42A27DB-BD31-4B8C-83A1-F6EECF244321}">
                <p14:modId xmlns:p14="http://schemas.microsoft.com/office/powerpoint/2010/main" val="116762199"/>
              </p:ext>
            </p:extLst>
          </p:nvPr>
        </p:nvGraphicFramePr>
        <p:xfrm>
          <a:off x="1608138" y="5336584"/>
          <a:ext cx="2141537" cy="406400"/>
        </p:xfrm>
        <a:graphic>
          <a:graphicData uri="http://schemas.openxmlformats.org/presentationml/2006/ole">
            <mc:AlternateContent xmlns:mc="http://schemas.openxmlformats.org/markup-compatibility/2006">
              <mc:Choice xmlns:v="urn:schemas-microsoft-com:vml" Requires="v">
                <p:oleObj spid="_x0000_s229302" name="公式" r:id="rId13" imgW="1206360" imgH="228600" progId="Equation.3">
                  <p:embed/>
                </p:oleObj>
              </mc:Choice>
              <mc:Fallback>
                <p:oleObj name="公式" r:id="rId13" imgW="120636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8138" y="5336584"/>
                        <a:ext cx="2141537" cy="406400"/>
                      </a:xfrm>
                      <a:prstGeom prst="rect">
                        <a:avLst/>
                      </a:prstGeom>
                      <a:noFill/>
                      <a:ln w="19050">
                        <a:solidFill>
                          <a:srgbClr val="66FF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 name="Text Box 207"/>
          <p:cNvSpPr txBox="1">
            <a:spLocks noChangeArrowheads="1"/>
          </p:cNvSpPr>
          <p:nvPr/>
        </p:nvSpPr>
        <p:spPr bwMode="auto">
          <a:xfrm>
            <a:off x="1555749" y="5806368"/>
            <a:ext cx="3540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答：完成</a:t>
            </a:r>
            <a:r>
              <a:rPr kumimoji="1" lang="en-US" altLang="zh-CN" sz="2000" dirty="0"/>
              <a:t>JK</a:t>
            </a:r>
            <a:r>
              <a:rPr kumimoji="1" lang="zh-CN" altLang="en-US" sz="2000" dirty="0"/>
              <a:t>触发器的功能。</a:t>
            </a:r>
          </a:p>
        </p:txBody>
      </p:sp>
      <p:graphicFrame>
        <p:nvGraphicFramePr>
          <p:cNvPr id="2" name="对象 1"/>
          <p:cNvGraphicFramePr>
            <a:graphicFrameLocks noChangeAspect="1"/>
          </p:cNvGraphicFramePr>
          <p:nvPr>
            <p:extLst>
              <p:ext uri="{D42A27DB-BD31-4B8C-83A1-F6EECF244321}">
                <p14:modId xmlns:p14="http://schemas.microsoft.com/office/powerpoint/2010/main" val="2052475464"/>
              </p:ext>
            </p:extLst>
          </p:nvPr>
        </p:nvGraphicFramePr>
        <p:xfrm>
          <a:off x="5735205" y="3654015"/>
          <a:ext cx="3205163" cy="1849437"/>
        </p:xfrm>
        <a:graphic>
          <a:graphicData uri="http://schemas.openxmlformats.org/presentationml/2006/ole">
            <mc:AlternateContent xmlns:mc="http://schemas.openxmlformats.org/markup-compatibility/2006">
              <mc:Choice xmlns:v="urn:schemas-microsoft-com:vml" Requires="v">
                <p:oleObj spid="_x0000_s229303" name="Equation" r:id="rId15" imgW="1892160" imgH="1091880" progId="Equation.DSMT4">
                  <p:embed/>
                </p:oleObj>
              </mc:Choice>
              <mc:Fallback>
                <p:oleObj name="Equation" r:id="rId15" imgW="1892160" imgH="1091880" progId="Equation.DSMT4">
                  <p:embed/>
                  <p:pic>
                    <p:nvPicPr>
                      <p:cNvPr id="0" name="对象 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35205" y="3654015"/>
                        <a:ext cx="3205163"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 name="矩形 55"/>
          <p:cNvSpPr/>
          <p:nvPr/>
        </p:nvSpPr>
        <p:spPr bwMode="auto">
          <a:xfrm>
            <a:off x="5287530" y="2022900"/>
            <a:ext cx="1002145" cy="148488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Tree>
    <p:extLst>
      <p:ext uri="{BB962C8B-B14F-4D97-AF65-F5344CB8AC3E}">
        <p14:creationId xmlns:p14="http://schemas.microsoft.com/office/powerpoint/2010/main" val="153856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690747" cy="5325762"/>
          </a:xfrm>
        </p:spPr>
        <p:txBody>
          <a:bodyPr/>
          <a:lstStyle/>
          <a:p>
            <a:r>
              <a:rPr lang="en-US" altLang="zh-CN" sz="2400" dirty="0"/>
              <a:t>JK</a:t>
            </a:r>
            <a:r>
              <a:rPr lang="zh-CN" altLang="en-US" sz="2400" dirty="0"/>
              <a:t>触发器的</a:t>
            </a:r>
            <a:r>
              <a:rPr lang="en-US" altLang="zh-CN" sz="2400" dirty="0" err="1"/>
              <a:t>Q</a:t>
            </a:r>
            <a:r>
              <a:rPr lang="en-US" altLang="zh-CN" sz="2400" baseline="30000" dirty="0" err="1"/>
              <a:t>n</a:t>
            </a:r>
            <a:endParaRPr kumimoji="1" lang="zh-CN" altLang="en-US" sz="2400" baseline="30000" dirty="0"/>
          </a:p>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graphicFrame>
        <p:nvGraphicFramePr>
          <p:cNvPr id="155" name="表格 154"/>
          <p:cNvGraphicFramePr>
            <a:graphicFrameLocks noGrp="1"/>
          </p:cNvGraphicFramePr>
          <p:nvPr>
            <p:extLst>
              <p:ext uri="{D42A27DB-BD31-4B8C-83A1-F6EECF244321}">
                <p14:modId xmlns:p14="http://schemas.microsoft.com/office/powerpoint/2010/main" val="1529410758"/>
              </p:ext>
            </p:extLst>
          </p:nvPr>
        </p:nvGraphicFramePr>
        <p:xfrm>
          <a:off x="67256" y="1804698"/>
          <a:ext cx="6660445" cy="4076514"/>
        </p:xfrm>
        <a:graphic>
          <a:graphicData uri="http://schemas.openxmlformats.org/drawingml/2006/table">
            <a:tbl>
              <a:tblPr>
                <a:tableStyleId>{616DA210-FB5B-4158-B5E0-FEB733F419BA}</a:tableStyleId>
              </a:tblPr>
              <a:tblGrid>
                <a:gridCol w="1332089">
                  <a:extLst>
                    <a:ext uri="{9D8B030D-6E8A-4147-A177-3AD203B41FA5}">
                      <a16:colId xmlns:a16="http://schemas.microsoft.com/office/drawing/2014/main" val="20000"/>
                    </a:ext>
                  </a:extLst>
                </a:gridCol>
                <a:gridCol w="1332089">
                  <a:extLst>
                    <a:ext uri="{9D8B030D-6E8A-4147-A177-3AD203B41FA5}">
                      <a16:colId xmlns:a16="http://schemas.microsoft.com/office/drawing/2014/main" val="20001"/>
                    </a:ext>
                  </a:extLst>
                </a:gridCol>
                <a:gridCol w="1116074">
                  <a:extLst>
                    <a:ext uri="{9D8B030D-6E8A-4147-A177-3AD203B41FA5}">
                      <a16:colId xmlns:a16="http://schemas.microsoft.com/office/drawing/2014/main" val="20002"/>
                    </a:ext>
                  </a:extLst>
                </a:gridCol>
                <a:gridCol w="1170078">
                  <a:extLst>
                    <a:ext uri="{9D8B030D-6E8A-4147-A177-3AD203B41FA5}">
                      <a16:colId xmlns:a16="http://schemas.microsoft.com/office/drawing/2014/main" val="20003"/>
                    </a:ext>
                  </a:extLst>
                </a:gridCol>
                <a:gridCol w="855057">
                  <a:extLst>
                    <a:ext uri="{9D8B030D-6E8A-4147-A177-3AD203B41FA5}">
                      <a16:colId xmlns:a16="http://schemas.microsoft.com/office/drawing/2014/main" val="20004"/>
                    </a:ext>
                  </a:extLst>
                </a:gridCol>
                <a:gridCol w="855058">
                  <a:extLst>
                    <a:ext uri="{9D8B030D-6E8A-4147-A177-3AD203B41FA5}">
                      <a16:colId xmlns:a16="http://schemas.microsoft.com/office/drawing/2014/main" val="20005"/>
                    </a:ext>
                  </a:extLst>
                </a:gridCol>
              </a:tblGrid>
              <a:tr h="342324">
                <a:tc>
                  <a:txBody>
                    <a:bodyPr/>
                    <a:lstStyle/>
                    <a:p>
                      <a:pPr algn="ctr">
                        <a:lnSpc>
                          <a:spcPct val="150000"/>
                        </a:lnSpc>
                      </a:pPr>
                      <a:r>
                        <a:rPr lang="en-US" dirty="0">
                          <a:effectLst/>
                        </a:rPr>
                        <a:t>J</a:t>
                      </a:r>
                    </a:p>
                  </a:txBody>
                  <a:tcPr anchor="ctr"/>
                </a:tc>
                <a:tc>
                  <a:txBody>
                    <a:bodyPr/>
                    <a:lstStyle/>
                    <a:p>
                      <a:pPr algn="ctr">
                        <a:lnSpc>
                          <a:spcPct val="150000"/>
                        </a:lnSpc>
                      </a:pPr>
                      <a:r>
                        <a:rPr lang="en-US" dirty="0">
                          <a:effectLst/>
                        </a:rPr>
                        <a:t>K</a:t>
                      </a:r>
                    </a:p>
                  </a:txBody>
                  <a:tcPr anchor="ctr"/>
                </a:tc>
                <a:tc>
                  <a:txBody>
                    <a:bodyPr/>
                    <a:lstStyle/>
                    <a:p>
                      <a:pPr algn="ctr">
                        <a:lnSpc>
                          <a:spcPct val="150000"/>
                        </a:lnSpc>
                      </a:pPr>
                      <a:r>
                        <a:rPr lang="en-US" dirty="0" err="1">
                          <a:effectLst/>
                        </a:rPr>
                        <a:t>Q</a:t>
                      </a:r>
                      <a:r>
                        <a:rPr lang="en-US" baseline="30000" dirty="0" err="1">
                          <a:effectLst/>
                        </a:rPr>
                        <a:t>n</a:t>
                      </a:r>
                      <a:endParaRPr lang="en-US" dirty="0">
                        <a:effectLst/>
                      </a:endParaRPr>
                    </a:p>
                  </a:txBody>
                  <a:tcPr anchor="ctr"/>
                </a:tc>
                <a:tc>
                  <a:txBody>
                    <a:bodyPr/>
                    <a:lstStyle/>
                    <a:p>
                      <a:pPr algn="ctr">
                        <a:lnSpc>
                          <a:spcPct val="150000"/>
                        </a:lnSpc>
                      </a:pPr>
                      <a:r>
                        <a:rPr lang="en-US" dirty="0">
                          <a:effectLst/>
                        </a:rPr>
                        <a:t>Q</a:t>
                      </a:r>
                      <a:r>
                        <a:rPr lang="en-US" baseline="30000" dirty="0">
                          <a:effectLst/>
                        </a:rPr>
                        <a:t>n+1</a:t>
                      </a:r>
                      <a:endParaRPr lang="en-US" dirty="0">
                        <a:effectLst/>
                      </a:endParaRPr>
                    </a:p>
                  </a:txBody>
                  <a:tcPr anchor="ctr"/>
                </a:tc>
                <a:tc>
                  <a:txBody>
                    <a:bodyPr/>
                    <a:lstStyle/>
                    <a:p>
                      <a:pPr algn="ctr">
                        <a:lnSpc>
                          <a:spcPct val="150000"/>
                        </a:lnSpc>
                      </a:pPr>
                      <a:r>
                        <a:rPr lang="en-US" altLang="zh-CN" dirty="0" err="1">
                          <a:effectLst/>
                        </a:rPr>
                        <a:t>Q</a:t>
                      </a:r>
                      <a:r>
                        <a:rPr lang="en-US" altLang="zh-CN" baseline="30000" dirty="0" err="1">
                          <a:effectLst/>
                        </a:rPr>
                        <a:t>n</a:t>
                      </a:r>
                      <a:endParaRPr lang="zh-CN" altLang="en-US" baseline="30000" dirty="0">
                        <a:effectLst/>
                      </a:endParaRPr>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dirty="0">
                          <a:effectLst/>
                        </a:rPr>
                        <a:t>Q</a:t>
                      </a:r>
                      <a:r>
                        <a:rPr lang="en-US" altLang="zh-CN" baseline="30000" dirty="0">
                          <a:effectLst/>
                        </a:rPr>
                        <a:t>n+1</a:t>
                      </a:r>
                      <a:endParaRPr lang="en-US" altLang="zh-CN" dirty="0">
                        <a:effectLs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49402">
                <a:tc>
                  <a:txBody>
                    <a:bodyPr/>
                    <a:lstStyle/>
                    <a:p>
                      <a:pPr algn="ctr">
                        <a:lnSpc>
                          <a:spcPct val="150000"/>
                        </a:lnSpc>
                      </a:pPr>
                      <a:r>
                        <a:rPr lang="en-US" altLang="zh-CN" b="1" dirty="0">
                          <a:solidFill>
                            <a:srgbClr val="FF0000"/>
                          </a:solidFill>
                          <a:effectLst/>
                        </a:rPr>
                        <a:t>0</a:t>
                      </a:r>
                    </a:p>
                  </a:txBody>
                  <a:tcPr anchor="ctr"/>
                </a:tc>
                <a:tc>
                  <a:txBody>
                    <a:bodyPr/>
                    <a:lstStyle/>
                    <a:p>
                      <a:pPr algn="ctr">
                        <a:lnSpc>
                          <a:spcPct val="150000"/>
                        </a:lnSpc>
                      </a:pPr>
                      <a:r>
                        <a:rPr lang="en-US" altLang="zh-CN" b="1" dirty="0">
                          <a:solidFill>
                            <a:srgbClr val="FF0000"/>
                          </a:solidFill>
                          <a:effectLst/>
                        </a:rPr>
                        <a:t>0</a:t>
                      </a:r>
                    </a:p>
                  </a:txBody>
                  <a:tcPr anchor="ctr"/>
                </a:tc>
                <a:tc>
                  <a:txBody>
                    <a:bodyPr/>
                    <a:lstStyle/>
                    <a:p>
                      <a:pPr algn="ctr">
                        <a:lnSpc>
                          <a:spcPct val="150000"/>
                        </a:lnSpc>
                      </a:pPr>
                      <a:r>
                        <a:rPr lang="en-US" altLang="zh-CN" dirty="0">
                          <a:effectLst/>
                        </a:rPr>
                        <a:t>0</a:t>
                      </a:r>
                    </a:p>
                  </a:txBody>
                  <a:tcPr anchor="ctr"/>
                </a:tc>
                <a:tc rowSpan="2" gridSpan="3">
                  <a:txBody>
                    <a:bodyPr/>
                    <a:lstStyle/>
                    <a:p>
                      <a:pPr algn="ctr">
                        <a:lnSpc>
                          <a:spcPct val="150000"/>
                        </a:lnSpc>
                      </a:pPr>
                      <a:endParaRPr lang="zh-CN" altLang="en-US" dirty="0">
                        <a:effectLst/>
                      </a:endParaRPr>
                    </a:p>
                  </a:txBody>
                  <a:tcPr anchor="ctr"/>
                </a:tc>
                <a:tc rowSpan="2" hMerge="1">
                  <a:txBody>
                    <a:bodyPr/>
                    <a:lstStyle/>
                    <a:p>
                      <a:endParaRPr lang="zh-CN" altLang="en-US"/>
                    </a:p>
                  </a:txBody>
                  <a:tcPr/>
                </a:tc>
                <a:tc rowSpan="2" hMerge="1">
                  <a:txBody>
                    <a:bodyPr/>
                    <a:lstStyle/>
                    <a:p>
                      <a:pPr algn="ctr">
                        <a:lnSpc>
                          <a:spcPct val="150000"/>
                        </a:lnSpc>
                      </a:pPr>
                      <a:endParaRPr lang="zh-CN" altLang="en-US" dirty="0">
                        <a:effectLs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algn="ctr">
                        <a:lnSpc>
                          <a:spcPct val="150000"/>
                        </a:lnSpc>
                      </a:pPr>
                      <a:r>
                        <a:rPr lang="en-US" altLang="zh-CN" b="1">
                          <a:solidFill>
                            <a:srgbClr val="FF0000"/>
                          </a:solidFill>
                          <a:effectLst/>
                        </a:rPr>
                        <a:t>0</a:t>
                      </a:r>
                    </a:p>
                  </a:txBody>
                  <a:tcPr anchor="ctr"/>
                </a:tc>
                <a:tc>
                  <a:txBody>
                    <a:bodyPr/>
                    <a:lstStyle/>
                    <a:p>
                      <a:pPr algn="ctr">
                        <a:lnSpc>
                          <a:spcPct val="150000"/>
                        </a:lnSpc>
                      </a:pPr>
                      <a:r>
                        <a:rPr lang="en-US" altLang="zh-CN" b="1" dirty="0">
                          <a:solidFill>
                            <a:srgbClr val="FF0000"/>
                          </a:solidFill>
                          <a:effectLst/>
                        </a:rPr>
                        <a:t>0</a:t>
                      </a:r>
                    </a:p>
                  </a:txBody>
                  <a:tcPr anchor="ctr"/>
                </a:tc>
                <a:tc>
                  <a:txBody>
                    <a:bodyPr/>
                    <a:lstStyle/>
                    <a:p>
                      <a:pPr algn="ctr">
                        <a:lnSpc>
                          <a:spcPct val="150000"/>
                        </a:lnSpc>
                      </a:pPr>
                      <a:r>
                        <a:rPr lang="en-US" altLang="zh-CN">
                          <a:effectLst/>
                        </a:rPr>
                        <a:t>1</a:t>
                      </a:r>
                    </a:p>
                  </a:txBody>
                  <a:tcPr anchor="ct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0002"/>
                  </a:ext>
                </a:extLst>
              </a:tr>
              <a:tr h="0">
                <a:tc>
                  <a:txBody>
                    <a:bodyPr/>
                    <a:lstStyle/>
                    <a:p>
                      <a:pPr algn="ctr">
                        <a:lnSpc>
                          <a:spcPct val="150000"/>
                        </a:lnSpc>
                      </a:pPr>
                      <a:r>
                        <a:rPr lang="en-US" altLang="zh-CN" dirty="0">
                          <a:effectLst/>
                        </a:rPr>
                        <a:t>0</a:t>
                      </a:r>
                    </a:p>
                  </a:txBody>
                  <a:tcPr anchor="ctr"/>
                </a:tc>
                <a:tc>
                  <a:txBody>
                    <a:bodyPr/>
                    <a:lstStyle/>
                    <a:p>
                      <a:pPr algn="ctr">
                        <a:lnSpc>
                          <a:spcPct val="150000"/>
                        </a:lnSpc>
                      </a:pPr>
                      <a:r>
                        <a:rPr lang="en-US" altLang="zh-CN" dirty="0">
                          <a:effectLst/>
                        </a:rPr>
                        <a:t>1</a:t>
                      </a:r>
                    </a:p>
                  </a:txBody>
                  <a:tcPr anchor="ctr"/>
                </a:tc>
                <a:tc>
                  <a:txBody>
                    <a:bodyPr/>
                    <a:lstStyle/>
                    <a:p>
                      <a:pPr algn="ctr">
                        <a:lnSpc>
                          <a:spcPct val="150000"/>
                        </a:lnSpc>
                      </a:pPr>
                      <a:r>
                        <a:rPr lang="en-US" altLang="zh-CN" dirty="0">
                          <a:effectLst/>
                        </a:rPr>
                        <a:t>0</a:t>
                      </a:r>
                    </a:p>
                  </a:txBody>
                  <a:tcPr anchor="ctr"/>
                </a:tc>
                <a:tc>
                  <a:txBody>
                    <a:bodyPr/>
                    <a:lstStyle/>
                    <a:p>
                      <a:pPr algn="ctr">
                        <a:lnSpc>
                          <a:spcPct val="150000"/>
                        </a:lnSpc>
                      </a:pPr>
                      <a:r>
                        <a:rPr lang="en-US" altLang="zh-CN" dirty="0">
                          <a:effectLst/>
                        </a:rPr>
                        <a:t>0</a:t>
                      </a:r>
                    </a:p>
                  </a:txBody>
                  <a:tcPr anchor="ctr"/>
                </a:tc>
                <a:tc rowSpan="2">
                  <a:txBody>
                    <a:bodyPr/>
                    <a:lstStyle/>
                    <a:p>
                      <a:pPr algn="ctr">
                        <a:lnSpc>
                          <a:spcPct val="150000"/>
                        </a:lnSpc>
                      </a:pPr>
                      <a:endParaRPr lang="en-US" altLang="zh-CN" dirty="0">
                        <a:effectLst/>
                      </a:endParaRPr>
                    </a:p>
                  </a:txBody>
                  <a:tcPr anchor="ctr">
                    <a:lnR w="12700" cap="flat" cmpd="sng" algn="ctr">
                      <a:solidFill>
                        <a:schemeClr val="tx1"/>
                      </a:solidFill>
                      <a:prstDash val="solid"/>
                      <a:round/>
                      <a:headEnd type="none" w="med" len="med"/>
                      <a:tailEnd type="none" w="med" len="med"/>
                    </a:lnR>
                  </a:tcPr>
                </a:tc>
                <a:tc rowSpan="2">
                  <a:txBody>
                    <a:bodyPr/>
                    <a:lstStyle/>
                    <a:p>
                      <a:pPr algn="ctr">
                        <a:lnSpc>
                          <a:spcPct val="150000"/>
                        </a:lnSpc>
                      </a:pPr>
                      <a:endParaRPr lang="en-US" altLang="zh-CN" dirty="0">
                        <a:effectLs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0">
                <a:tc>
                  <a:txBody>
                    <a:bodyPr/>
                    <a:lstStyle/>
                    <a:p>
                      <a:pPr algn="ctr">
                        <a:lnSpc>
                          <a:spcPct val="150000"/>
                        </a:lnSpc>
                      </a:pPr>
                      <a:r>
                        <a:rPr lang="en-US" altLang="zh-CN" dirty="0">
                          <a:effectLst/>
                        </a:rPr>
                        <a:t>0</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1</a:t>
                      </a:r>
                    </a:p>
                  </a:txBody>
                  <a:tcPr anchor="ctr"/>
                </a:tc>
                <a:tc>
                  <a:txBody>
                    <a:bodyPr/>
                    <a:lstStyle/>
                    <a:p>
                      <a:pPr algn="ctr">
                        <a:lnSpc>
                          <a:spcPct val="150000"/>
                        </a:lnSpc>
                      </a:pPr>
                      <a:r>
                        <a:rPr lang="en-US" altLang="zh-CN" dirty="0">
                          <a:effectLst/>
                        </a:rPr>
                        <a:t>0</a:t>
                      </a:r>
                    </a:p>
                  </a:txBody>
                  <a:tcPr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137790">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0</a:t>
                      </a:r>
                    </a:p>
                  </a:txBody>
                  <a:tcPr anchor="ctr"/>
                </a:tc>
                <a:tc>
                  <a:txBody>
                    <a:bodyPr/>
                    <a:lstStyle/>
                    <a:p>
                      <a:pPr algn="ctr">
                        <a:lnSpc>
                          <a:spcPct val="150000"/>
                        </a:lnSpc>
                      </a:pPr>
                      <a:r>
                        <a:rPr lang="en-US" altLang="zh-CN" dirty="0">
                          <a:effectLst/>
                        </a:rPr>
                        <a:t>0</a:t>
                      </a:r>
                    </a:p>
                  </a:txBody>
                  <a:tcPr anchor="ctr"/>
                </a:tc>
                <a:tc>
                  <a:txBody>
                    <a:bodyPr/>
                    <a:lstStyle/>
                    <a:p>
                      <a:pPr algn="ctr">
                        <a:lnSpc>
                          <a:spcPct val="150000"/>
                        </a:lnSpc>
                      </a:pPr>
                      <a:r>
                        <a:rPr lang="en-US" altLang="zh-CN" dirty="0">
                          <a:effectLst/>
                        </a:rPr>
                        <a:t>1</a:t>
                      </a:r>
                    </a:p>
                  </a:txBody>
                  <a:tcPr anchor="ctr"/>
                </a:tc>
                <a:tc rowSpan="2">
                  <a:txBody>
                    <a:bodyPr/>
                    <a:lstStyle/>
                    <a:p>
                      <a:pPr algn="ctr">
                        <a:lnSpc>
                          <a:spcPct val="150000"/>
                        </a:lnSpc>
                      </a:pPr>
                      <a:endParaRPr lang="en-US" altLang="zh-CN" dirty="0">
                        <a:effectLst/>
                      </a:endParaRPr>
                    </a:p>
                  </a:txBody>
                  <a:tcPr anchor="ctr">
                    <a:lnR w="12700" cap="flat" cmpd="sng" algn="ctr">
                      <a:solidFill>
                        <a:schemeClr val="tx1"/>
                      </a:solidFill>
                      <a:prstDash val="solid"/>
                      <a:round/>
                      <a:headEnd type="none" w="med" len="med"/>
                      <a:tailEnd type="none" w="med" len="med"/>
                    </a:lnR>
                  </a:tcPr>
                </a:tc>
                <a:tc rowSpan="2">
                  <a:txBody>
                    <a:bodyPr/>
                    <a:lstStyle/>
                    <a:p>
                      <a:pPr algn="ctr">
                        <a:lnSpc>
                          <a:spcPct val="150000"/>
                        </a:lnSpc>
                      </a:pPr>
                      <a:endParaRPr lang="en-US" altLang="zh-CN">
                        <a:effectLs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0">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a:effectLst/>
                        </a:rPr>
                        <a:t>0</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1</a:t>
                      </a:r>
                    </a:p>
                  </a:txBody>
                  <a:tcPr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22016">
                <a:tc>
                  <a:txBody>
                    <a:bodyPr/>
                    <a:lstStyle/>
                    <a:p>
                      <a:pPr algn="ctr">
                        <a:lnSpc>
                          <a:spcPct val="150000"/>
                        </a:lnSpc>
                      </a:pPr>
                      <a:r>
                        <a:rPr lang="en-US" altLang="zh-CN" dirty="0">
                          <a:effectLst/>
                        </a:rPr>
                        <a:t>1</a:t>
                      </a:r>
                    </a:p>
                  </a:txBody>
                  <a:tcPr anchor="ctr"/>
                </a:tc>
                <a:tc>
                  <a:txBody>
                    <a:bodyPr/>
                    <a:lstStyle/>
                    <a:p>
                      <a:pPr algn="ctr">
                        <a:lnSpc>
                          <a:spcPct val="150000"/>
                        </a:lnSpc>
                      </a:pPr>
                      <a:r>
                        <a:rPr lang="en-US" altLang="zh-CN" dirty="0">
                          <a:effectLst/>
                        </a:rPr>
                        <a:t>1</a:t>
                      </a:r>
                    </a:p>
                  </a:txBody>
                  <a:tcPr anchor="ctr"/>
                </a:tc>
                <a:tc>
                  <a:txBody>
                    <a:bodyPr/>
                    <a:lstStyle/>
                    <a:p>
                      <a:pPr algn="ctr">
                        <a:lnSpc>
                          <a:spcPct val="150000"/>
                        </a:lnSpc>
                      </a:pPr>
                      <a:r>
                        <a:rPr lang="en-US" altLang="zh-CN" dirty="0">
                          <a:effectLst/>
                        </a:rPr>
                        <a:t>0</a:t>
                      </a:r>
                    </a:p>
                  </a:txBody>
                  <a:tcPr anchor="ctr"/>
                </a:tc>
                <a:tc>
                  <a:txBody>
                    <a:bodyPr/>
                    <a:lstStyle/>
                    <a:p>
                      <a:pPr algn="ctr">
                        <a:lnSpc>
                          <a:spcPct val="150000"/>
                        </a:lnSpc>
                      </a:pPr>
                      <a:r>
                        <a:rPr lang="en-US" altLang="zh-CN" dirty="0">
                          <a:effectLst/>
                        </a:rPr>
                        <a:t>1</a:t>
                      </a:r>
                    </a:p>
                  </a:txBody>
                  <a:tcPr anchor="ctr"/>
                </a:tc>
                <a:tc rowSpan="2">
                  <a:txBody>
                    <a:bodyPr/>
                    <a:lstStyle/>
                    <a:p>
                      <a:pPr algn="ctr">
                        <a:lnSpc>
                          <a:spcPct val="150000"/>
                        </a:lnSpc>
                      </a:pPr>
                      <a:r>
                        <a:rPr lang="zh-CN" altLang="en-US" dirty="0">
                          <a:effectLst/>
                        </a:rPr>
                        <a:t>　</a:t>
                      </a:r>
                    </a:p>
                  </a:txBody>
                  <a:tcPr anchor="ctr">
                    <a:lnR w="12700" cap="flat" cmpd="sng" algn="ctr">
                      <a:solidFill>
                        <a:schemeClr val="tx1"/>
                      </a:solidFill>
                      <a:prstDash val="solid"/>
                      <a:round/>
                      <a:headEnd type="none" w="med" len="med"/>
                      <a:tailEnd type="none" w="med" len="med"/>
                    </a:lnR>
                  </a:tcPr>
                </a:tc>
                <a:tc rowSpan="2">
                  <a:txBody>
                    <a:bodyPr/>
                    <a:lstStyle/>
                    <a:p>
                      <a:pPr algn="ctr">
                        <a:lnSpc>
                          <a:spcPct val="150000"/>
                        </a:lnSpc>
                      </a:pPr>
                      <a:endParaRPr lang="zh-CN" altLang="en-US">
                        <a:effectLst/>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406059">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1</a:t>
                      </a:r>
                    </a:p>
                  </a:txBody>
                  <a:tcPr anchor="ctr"/>
                </a:tc>
                <a:tc>
                  <a:txBody>
                    <a:bodyPr/>
                    <a:lstStyle/>
                    <a:p>
                      <a:pPr algn="ctr">
                        <a:lnSpc>
                          <a:spcPct val="150000"/>
                        </a:lnSpc>
                      </a:pPr>
                      <a:r>
                        <a:rPr lang="en-US" altLang="zh-CN">
                          <a:effectLst/>
                        </a:rPr>
                        <a:t>1</a:t>
                      </a:r>
                    </a:p>
                  </a:txBody>
                  <a:tcPr anchor="ctr"/>
                </a:tc>
                <a:tc>
                  <a:txBody>
                    <a:bodyPr/>
                    <a:lstStyle/>
                    <a:p>
                      <a:pPr algn="ctr">
                        <a:lnSpc>
                          <a:spcPct val="150000"/>
                        </a:lnSpc>
                      </a:pPr>
                      <a:r>
                        <a:rPr lang="en-US" altLang="zh-CN" dirty="0">
                          <a:effectLst/>
                        </a:rPr>
                        <a:t>0</a:t>
                      </a:r>
                    </a:p>
                  </a:txBody>
                  <a:tcPr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bl>
          </a:graphicData>
        </a:graphic>
      </p:graphicFrame>
      <p:sp>
        <p:nvSpPr>
          <p:cNvPr id="156" name="Line 140"/>
          <p:cNvSpPr>
            <a:spLocks noChangeShapeType="1"/>
          </p:cNvSpPr>
          <p:nvPr/>
        </p:nvSpPr>
        <p:spPr bwMode="auto">
          <a:xfrm>
            <a:off x="5265314" y="1943927"/>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9" name="Line 140"/>
          <p:cNvSpPr>
            <a:spLocks noChangeShapeType="1"/>
          </p:cNvSpPr>
          <p:nvPr/>
        </p:nvSpPr>
        <p:spPr bwMode="auto">
          <a:xfrm>
            <a:off x="4977027" y="3597845"/>
            <a:ext cx="18001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0" name="Line 140"/>
          <p:cNvSpPr>
            <a:spLocks noChangeShapeType="1"/>
          </p:cNvSpPr>
          <p:nvPr/>
        </p:nvSpPr>
        <p:spPr bwMode="auto">
          <a:xfrm>
            <a:off x="4977027" y="4514941"/>
            <a:ext cx="18001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1" name="Line 140"/>
          <p:cNvSpPr>
            <a:spLocks noChangeShapeType="1"/>
          </p:cNvSpPr>
          <p:nvPr/>
        </p:nvSpPr>
        <p:spPr bwMode="auto">
          <a:xfrm>
            <a:off x="4958173" y="5422616"/>
            <a:ext cx="18001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2" name="TextBox 161"/>
          <p:cNvSpPr txBox="1"/>
          <p:nvPr/>
        </p:nvSpPr>
        <p:spPr>
          <a:xfrm>
            <a:off x="5337051" y="3224285"/>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163" name="TextBox 162"/>
          <p:cNvSpPr txBox="1"/>
          <p:nvPr/>
        </p:nvSpPr>
        <p:spPr>
          <a:xfrm>
            <a:off x="5338608" y="4043244"/>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164" name="TextBox 163"/>
          <p:cNvSpPr txBox="1"/>
          <p:nvPr/>
        </p:nvSpPr>
        <p:spPr>
          <a:xfrm>
            <a:off x="5338608" y="5031243"/>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165" name="TextBox 164"/>
          <p:cNvSpPr txBox="1"/>
          <p:nvPr/>
        </p:nvSpPr>
        <p:spPr>
          <a:xfrm>
            <a:off x="5337051" y="3746017"/>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166" name="TextBox 165"/>
          <p:cNvSpPr txBox="1"/>
          <p:nvPr/>
        </p:nvSpPr>
        <p:spPr>
          <a:xfrm>
            <a:off x="5337051" y="4677643"/>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167" name="TextBox 166"/>
          <p:cNvSpPr txBox="1"/>
          <p:nvPr/>
        </p:nvSpPr>
        <p:spPr>
          <a:xfrm>
            <a:off x="5360564" y="5571209"/>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168" name="TextBox 167"/>
          <p:cNvSpPr txBox="1"/>
          <p:nvPr/>
        </p:nvSpPr>
        <p:spPr>
          <a:xfrm>
            <a:off x="6213826" y="3222310"/>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169" name="TextBox 168"/>
          <p:cNvSpPr txBox="1"/>
          <p:nvPr/>
        </p:nvSpPr>
        <p:spPr>
          <a:xfrm>
            <a:off x="6215383" y="4041269"/>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170" name="TextBox 169"/>
          <p:cNvSpPr txBox="1"/>
          <p:nvPr/>
        </p:nvSpPr>
        <p:spPr>
          <a:xfrm>
            <a:off x="6215383" y="5029268"/>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171" name="TextBox 170"/>
          <p:cNvSpPr txBox="1"/>
          <p:nvPr/>
        </p:nvSpPr>
        <p:spPr>
          <a:xfrm>
            <a:off x="6213826" y="3744042"/>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172" name="TextBox 171"/>
          <p:cNvSpPr txBox="1"/>
          <p:nvPr/>
        </p:nvSpPr>
        <p:spPr>
          <a:xfrm>
            <a:off x="6213826" y="4675668"/>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173" name="TextBox 172"/>
          <p:cNvSpPr txBox="1"/>
          <p:nvPr/>
        </p:nvSpPr>
        <p:spPr>
          <a:xfrm>
            <a:off x="6237339" y="5526206"/>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174" name="Line 140"/>
          <p:cNvSpPr>
            <a:spLocks noChangeShapeType="1"/>
          </p:cNvSpPr>
          <p:nvPr/>
        </p:nvSpPr>
        <p:spPr bwMode="auto">
          <a:xfrm>
            <a:off x="6062539" y="1972973"/>
            <a:ext cx="19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5" name="Line 140"/>
          <p:cNvSpPr>
            <a:spLocks noChangeShapeType="1"/>
          </p:cNvSpPr>
          <p:nvPr/>
        </p:nvSpPr>
        <p:spPr bwMode="auto">
          <a:xfrm>
            <a:off x="3784581" y="2714115"/>
            <a:ext cx="29431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6" name="Line 140"/>
          <p:cNvSpPr>
            <a:spLocks noChangeShapeType="1"/>
          </p:cNvSpPr>
          <p:nvPr/>
        </p:nvSpPr>
        <p:spPr bwMode="auto">
          <a:xfrm flipV="1">
            <a:off x="5014388" y="2081413"/>
            <a:ext cx="0" cy="13031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7" name="Line 140"/>
          <p:cNvSpPr>
            <a:spLocks noChangeShapeType="1"/>
          </p:cNvSpPr>
          <p:nvPr/>
        </p:nvSpPr>
        <p:spPr bwMode="auto">
          <a:xfrm flipV="1">
            <a:off x="5877087" y="2133213"/>
            <a:ext cx="0" cy="1303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8" name="TextBox 177"/>
          <p:cNvSpPr txBox="1"/>
          <p:nvPr/>
        </p:nvSpPr>
        <p:spPr>
          <a:xfrm>
            <a:off x="4277859" y="2282939"/>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179" name="TextBox 178"/>
          <p:cNvSpPr txBox="1"/>
          <p:nvPr/>
        </p:nvSpPr>
        <p:spPr>
          <a:xfrm>
            <a:off x="5290364" y="2282966"/>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180" name="TextBox 179"/>
          <p:cNvSpPr txBox="1"/>
          <p:nvPr/>
        </p:nvSpPr>
        <p:spPr>
          <a:xfrm>
            <a:off x="6162758" y="2316644"/>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181" name="TextBox 180"/>
          <p:cNvSpPr txBox="1"/>
          <p:nvPr/>
        </p:nvSpPr>
        <p:spPr>
          <a:xfrm>
            <a:off x="4305877" y="2784796"/>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185" name="TextBox 184"/>
          <p:cNvSpPr txBox="1"/>
          <p:nvPr/>
        </p:nvSpPr>
        <p:spPr>
          <a:xfrm>
            <a:off x="5312887" y="2784769"/>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186" name="TextBox 185"/>
          <p:cNvSpPr txBox="1"/>
          <p:nvPr/>
        </p:nvSpPr>
        <p:spPr>
          <a:xfrm>
            <a:off x="6162758" y="2784796"/>
            <a:ext cx="301686" cy="369332"/>
          </a:xfrm>
          <a:prstGeom prst="rect">
            <a:avLst/>
          </a:prstGeom>
          <a:noFill/>
        </p:spPr>
        <p:txBody>
          <a:bodyPr wrap="none" rtlCol="0">
            <a:spAutoFit/>
          </a:bodyPr>
          <a:lstStyle/>
          <a:p>
            <a:r>
              <a:rPr lang="en-US" altLang="zh-CN" dirty="0">
                <a:solidFill>
                  <a:schemeClr val="tx1"/>
                </a:solidFill>
              </a:rPr>
              <a:t>0</a:t>
            </a:r>
            <a:endParaRPr lang="zh-CN" altLang="en-US" dirty="0">
              <a:solidFill>
                <a:schemeClr val="tx1"/>
              </a:solidFill>
            </a:endParaRPr>
          </a:p>
        </p:txBody>
      </p:sp>
      <p:sp>
        <p:nvSpPr>
          <p:cNvPr id="5" name="矩形 4"/>
          <p:cNvSpPr/>
          <p:nvPr/>
        </p:nvSpPr>
        <p:spPr bwMode="auto">
          <a:xfrm>
            <a:off x="2951892" y="1499898"/>
            <a:ext cx="675045" cy="498930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187" name="矩形 186"/>
          <p:cNvSpPr/>
          <p:nvPr/>
        </p:nvSpPr>
        <p:spPr bwMode="auto">
          <a:xfrm>
            <a:off x="5126207" y="1485610"/>
            <a:ext cx="675045" cy="498930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graphicFrame>
        <p:nvGraphicFramePr>
          <p:cNvPr id="89" name="对象 88"/>
          <p:cNvGraphicFramePr>
            <a:graphicFrameLocks noChangeAspect="1"/>
          </p:cNvGraphicFramePr>
          <p:nvPr>
            <p:extLst>
              <p:ext uri="{D42A27DB-BD31-4B8C-83A1-F6EECF244321}">
                <p14:modId xmlns:p14="http://schemas.microsoft.com/office/powerpoint/2010/main" val="1909732846"/>
              </p:ext>
            </p:extLst>
          </p:nvPr>
        </p:nvGraphicFramePr>
        <p:xfrm>
          <a:off x="2444551" y="428192"/>
          <a:ext cx="4053407" cy="1165178"/>
        </p:xfrm>
        <a:graphic>
          <a:graphicData uri="http://schemas.openxmlformats.org/presentationml/2006/ole">
            <mc:AlternateContent xmlns:mc="http://schemas.openxmlformats.org/markup-compatibility/2006">
              <mc:Choice xmlns:v="urn:schemas-microsoft-com:vml" Requires="v">
                <p:oleObj spid="_x0000_s209593" name="Equation" r:id="rId3" imgW="2031840" imgH="583920" progId="Equation.DSMT4">
                  <p:embed/>
                </p:oleObj>
              </mc:Choice>
              <mc:Fallback>
                <p:oleObj name="Equation" r:id="rId3" imgW="2031840" imgH="583920" progId="Equation.DSMT4">
                  <p:embed/>
                  <p:pic>
                    <p:nvPicPr>
                      <p:cNvPr id="0" name=""/>
                      <p:cNvPicPr/>
                      <p:nvPr/>
                    </p:nvPicPr>
                    <p:blipFill>
                      <a:blip r:embed="rId4"/>
                      <a:stretch>
                        <a:fillRect/>
                      </a:stretch>
                    </p:blipFill>
                    <p:spPr>
                      <a:xfrm>
                        <a:off x="2444551" y="428192"/>
                        <a:ext cx="4053407" cy="1165178"/>
                      </a:xfrm>
                      <a:prstGeom prst="rect">
                        <a:avLst/>
                      </a:prstGeom>
                    </p:spPr>
                  </p:pic>
                </p:oleObj>
              </mc:Fallback>
            </mc:AlternateContent>
          </a:graphicData>
        </a:graphic>
      </p:graphicFrame>
    </p:spTree>
    <p:extLst>
      <p:ext uri="{BB962C8B-B14F-4D97-AF65-F5344CB8AC3E}">
        <p14:creationId xmlns:p14="http://schemas.microsoft.com/office/powerpoint/2010/main" val="2908300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690747" cy="5325762"/>
          </a:xfrm>
        </p:spPr>
        <p:txBody>
          <a:bodyPr/>
          <a:lstStyle/>
          <a:p>
            <a:r>
              <a:rPr lang="zh-CN" altLang="en-US" sz="2400" dirty="0"/>
              <a:t>例子</a:t>
            </a:r>
            <a:endParaRPr kumimoji="1" lang="zh-CN" altLang="en-US" sz="2400" dirty="0"/>
          </a:p>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grpSp>
        <p:nvGrpSpPr>
          <p:cNvPr id="182" name="Group 4"/>
          <p:cNvGrpSpPr>
            <a:grpSpLocks/>
          </p:cNvGrpSpPr>
          <p:nvPr/>
        </p:nvGrpSpPr>
        <p:grpSpPr bwMode="auto">
          <a:xfrm>
            <a:off x="422275" y="916984"/>
            <a:ext cx="1066800" cy="406400"/>
            <a:chOff x="240" y="480"/>
            <a:chExt cx="1488" cy="256"/>
          </a:xfrm>
        </p:grpSpPr>
        <p:sp>
          <p:nvSpPr>
            <p:cNvPr id="183" name="Text Box 5"/>
            <p:cNvSpPr txBox="1">
              <a:spLocks noChangeArrowheads="1"/>
            </p:cNvSpPr>
            <p:nvPr/>
          </p:nvSpPr>
          <p:spPr bwMode="auto">
            <a:xfrm>
              <a:off x="240" y="480"/>
              <a:ext cx="1104" cy="256"/>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例</a:t>
              </a:r>
              <a:r>
                <a:rPr kumimoji="1" lang="en-US" altLang="zh-CN" sz="2000" dirty="0">
                  <a:solidFill>
                    <a:schemeClr val="bg1"/>
                  </a:solidFill>
                </a:rPr>
                <a:t>2</a:t>
              </a:r>
            </a:p>
          </p:txBody>
        </p:sp>
        <p:sp>
          <p:nvSpPr>
            <p:cNvPr id="184" name="Line 6"/>
            <p:cNvSpPr>
              <a:spLocks noChangeShapeType="1"/>
            </p:cNvSpPr>
            <p:nvPr/>
          </p:nvSpPr>
          <p:spPr bwMode="auto">
            <a:xfrm>
              <a:off x="1344" y="605"/>
              <a:ext cx="384" cy="0"/>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p>
              <a:endParaRPr lang="zh-CN" altLang="en-US"/>
            </a:p>
          </p:txBody>
        </p:sp>
      </p:grpSp>
      <p:sp>
        <p:nvSpPr>
          <p:cNvPr id="58" name="Text Box 6"/>
          <p:cNvSpPr txBox="1">
            <a:spLocks noChangeArrowheads="1"/>
          </p:cNvSpPr>
          <p:nvPr/>
        </p:nvSpPr>
        <p:spPr bwMode="auto">
          <a:xfrm>
            <a:off x="1452439" y="884237"/>
            <a:ext cx="571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zh-CN" altLang="en-US" sz="2000"/>
              <a:t>电路如图，判断哪一个是正确波形。</a:t>
            </a:r>
          </a:p>
        </p:txBody>
      </p:sp>
      <p:graphicFrame>
        <p:nvGraphicFramePr>
          <p:cNvPr id="59" name="Object 7"/>
          <p:cNvGraphicFramePr>
            <a:graphicFrameLocks noChangeAspect="1"/>
          </p:cNvGraphicFramePr>
          <p:nvPr>
            <p:extLst>
              <p:ext uri="{D42A27DB-BD31-4B8C-83A1-F6EECF244321}">
                <p14:modId xmlns:p14="http://schemas.microsoft.com/office/powerpoint/2010/main" val="65607987"/>
              </p:ext>
            </p:extLst>
          </p:nvPr>
        </p:nvGraphicFramePr>
        <p:xfrm>
          <a:off x="928564" y="1951037"/>
          <a:ext cx="3494088" cy="407988"/>
        </p:xfrm>
        <a:graphic>
          <a:graphicData uri="http://schemas.openxmlformats.org/presentationml/2006/ole">
            <mc:AlternateContent xmlns:mc="http://schemas.openxmlformats.org/markup-compatibility/2006">
              <mc:Choice xmlns:v="urn:schemas-microsoft-com:vml" Requires="v">
                <p:oleObj spid="_x0000_s247146" name="公式" r:id="rId3" imgW="1968480" imgH="228600" progId="Equation.3">
                  <p:embed/>
                </p:oleObj>
              </mc:Choice>
              <mc:Fallback>
                <p:oleObj name="公式" r:id="rId3" imgW="1968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564" y="1951037"/>
                        <a:ext cx="3494088"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 name="Group 8"/>
          <p:cNvGrpSpPr>
            <a:grpSpLocks/>
          </p:cNvGrpSpPr>
          <p:nvPr/>
        </p:nvGrpSpPr>
        <p:grpSpPr bwMode="auto">
          <a:xfrm>
            <a:off x="5719639" y="1493837"/>
            <a:ext cx="3124200" cy="1404938"/>
            <a:chOff x="2160" y="757"/>
            <a:chExt cx="1968" cy="885"/>
          </a:xfrm>
        </p:grpSpPr>
        <p:sp>
          <p:nvSpPr>
            <p:cNvPr id="61" name="Rectangle 9"/>
            <p:cNvSpPr>
              <a:spLocks noChangeArrowheads="1"/>
            </p:cNvSpPr>
            <p:nvPr/>
          </p:nvSpPr>
          <p:spPr bwMode="auto">
            <a:xfrm>
              <a:off x="3312" y="1008"/>
              <a:ext cx="480"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2" name="Text Box 10"/>
            <p:cNvSpPr txBox="1">
              <a:spLocks noChangeArrowheads="1"/>
            </p:cNvSpPr>
            <p:nvPr/>
          </p:nvSpPr>
          <p:spPr bwMode="auto">
            <a:xfrm>
              <a:off x="3552" y="100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graphicFrame>
          <p:nvGraphicFramePr>
            <p:cNvPr id="63" name="Object 11"/>
            <p:cNvGraphicFramePr>
              <a:graphicFrameLocks noChangeAspect="1"/>
            </p:cNvGraphicFramePr>
            <p:nvPr/>
          </p:nvGraphicFramePr>
          <p:xfrm>
            <a:off x="3600" y="1392"/>
            <a:ext cx="177" cy="228"/>
          </p:xfrm>
          <a:graphic>
            <a:graphicData uri="http://schemas.openxmlformats.org/presentationml/2006/ole">
              <mc:AlternateContent xmlns:mc="http://schemas.openxmlformats.org/markup-compatibility/2006">
                <mc:Choice xmlns:v="urn:schemas-microsoft-com:vml" Requires="v">
                  <p:oleObj spid="_x0000_s247147" name="Equation" r:id="rId5" imgW="177480" imgH="228600" progId="Equation.3">
                    <p:embed/>
                  </p:oleObj>
                </mc:Choice>
                <mc:Fallback>
                  <p:oleObj name="Equation" r:id="rId5" imgW="177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1392"/>
                          <a:ext cx="17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Line 12"/>
            <p:cNvSpPr>
              <a:spLocks noChangeShapeType="1"/>
            </p:cNvSpPr>
            <p:nvPr/>
          </p:nvSpPr>
          <p:spPr bwMode="auto">
            <a:xfrm>
              <a:off x="3792" y="1152"/>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5" name="Oval 13"/>
            <p:cNvSpPr>
              <a:spLocks noChangeArrowheads="1"/>
            </p:cNvSpPr>
            <p:nvPr/>
          </p:nvSpPr>
          <p:spPr bwMode="auto">
            <a:xfrm>
              <a:off x="3792" y="1440"/>
              <a:ext cx="96"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6" name="Line 14"/>
            <p:cNvSpPr>
              <a:spLocks noChangeShapeType="1"/>
            </p:cNvSpPr>
            <p:nvPr/>
          </p:nvSpPr>
          <p:spPr bwMode="auto">
            <a:xfrm>
              <a:off x="3888" y="1488"/>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7" name="Line 15"/>
            <p:cNvSpPr>
              <a:spLocks noChangeShapeType="1"/>
            </p:cNvSpPr>
            <p:nvPr/>
          </p:nvSpPr>
          <p:spPr bwMode="auto">
            <a:xfrm flipH="1" flipV="1">
              <a:off x="3984" y="757"/>
              <a:ext cx="0" cy="39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8" name="Line 16"/>
            <p:cNvSpPr>
              <a:spLocks noChangeShapeType="1"/>
            </p:cNvSpPr>
            <p:nvPr/>
          </p:nvSpPr>
          <p:spPr bwMode="auto">
            <a:xfrm flipH="1">
              <a:off x="2592" y="768"/>
              <a:ext cx="13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9" name="Line 17"/>
            <p:cNvSpPr>
              <a:spLocks noChangeShapeType="1"/>
            </p:cNvSpPr>
            <p:nvPr/>
          </p:nvSpPr>
          <p:spPr bwMode="auto">
            <a:xfrm>
              <a:off x="2381" y="1205"/>
              <a:ext cx="456"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0" name="Line 18"/>
            <p:cNvSpPr>
              <a:spLocks noChangeShapeType="1"/>
            </p:cNvSpPr>
            <p:nvPr/>
          </p:nvSpPr>
          <p:spPr bwMode="auto">
            <a:xfrm>
              <a:off x="3024" y="1152"/>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1" name="Text Box 19"/>
            <p:cNvSpPr txBox="1">
              <a:spLocks noChangeArrowheads="1"/>
            </p:cNvSpPr>
            <p:nvPr/>
          </p:nvSpPr>
          <p:spPr bwMode="auto">
            <a:xfrm>
              <a:off x="3312" y="10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72" name="AutoShape 20"/>
            <p:cNvSpPr>
              <a:spLocks noChangeArrowheads="1"/>
            </p:cNvSpPr>
            <p:nvPr/>
          </p:nvSpPr>
          <p:spPr bwMode="auto">
            <a:xfrm rot="5400000">
              <a:off x="3312" y="1296"/>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3" name="Line 21"/>
            <p:cNvSpPr>
              <a:spLocks noChangeShapeType="1"/>
            </p:cNvSpPr>
            <p:nvPr/>
          </p:nvSpPr>
          <p:spPr bwMode="auto">
            <a:xfrm>
              <a:off x="3024" y="134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 name="Text Box 22"/>
            <p:cNvSpPr txBox="1">
              <a:spLocks noChangeArrowheads="1"/>
            </p:cNvSpPr>
            <p:nvPr/>
          </p:nvSpPr>
          <p:spPr bwMode="auto">
            <a:xfrm>
              <a:off x="2688" y="134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75" name="Line 23"/>
            <p:cNvSpPr>
              <a:spLocks noChangeShapeType="1"/>
            </p:cNvSpPr>
            <p:nvPr/>
          </p:nvSpPr>
          <p:spPr bwMode="auto">
            <a:xfrm flipH="1">
              <a:off x="2574" y="775"/>
              <a:ext cx="8" cy="2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6" name="Text Box 24"/>
            <p:cNvSpPr txBox="1">
              <a:spLocks noChangeArrowheads="1"/>
            </p:cNvSpPr>
            <p:nvPr/>
          </p:nvSpPr>
          <p:spPr bwMode="auto">
            <a:xfrm>
              <a:off x="2160" y="10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A</a:t>
              </a:r>
            </a:p>
          </p:txBody>
        </p:sp>
        <p:sp>
          <p:nvSpPr>
            <p:cNvPr id="77" name="Oval 25"/>
            <p:cNvSpPr>
              <a:spLocks noChangeArrowheads="1"/>
            </p:cNvSpPr>
            <p:nvPr/>
          </p:nvSpPr>
          <p:spPr bwMode="auto">
            <a:xfrm>
              <a:off x="3966" y="1113"/>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78" name="Text Box 26"/>
            <p:cNvSpPr txBox="1">
              <a:spLocks noChangeArrowheads="1"/>
            </p:cNvSpPr>
            <p:nvPr/>
          </p:nvSpPr>
          <p:spPr bwMode="auto">
            <a:xfrm>
              <a:off x="3312" y="139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79" name="Line 27"/>
            <p:cNvSpPr>
              <a:spLocks noChangeShapeType="1"/>
            </p:cNvSpPr>
            <p:nvPr/>
          </p:nvSpPr>
          <p:spPr bwMode="auto">
            <a:xfrm>
              <a:off x="3168" y="115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0" name="Line 28"/>
            <p:cNvSpPr>
              <a:spLocks noChangeShapeType="1"/>
            </p:cNvSpPr>
            <p:nvPr/>
          </p:nvSpPr>
          <p:spPr bwMode="auto">
            <a:xfrm>
              <a:off x="3168" y="158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1" name="Oval 29"/>
            <p:cNvSpPr>
              <a:spLocks noChangeArrowheads="1"/>
            </p:cNvSpPr>
            <p:nvPr/>
          </p:nvSpPr>
          <p:spPr bwMode="auto">
            <a:xfrm>
              <a:off x="3264" y="133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nvGrpSpPr>
            <p:cNvPr id="82" name="Group 30"/>
            <p:cNvGrpSpPr>
              <a:grpSpLocks/>
            </p:cNvGrpSpPr>
            <p:nvPr/>
          </p:nvGrpSpPr>
          <p:grpSpPr bwMode="auto">
            <a:xfrm>
              <a:off x="2736" y="978"/>
              <a:ext cx="288" cy="337"/>
              <a:chOff x="2496" y="960"/>
              <a:chExt cx="288" cy="337"/>
            </a:xfrm>
          </p:grpSpPr>
          <p:sp>
            <p:nvSpPr>
              <p:cNvPr id="85" name="Freeform 31"/>
              <p:cNvSpPr>
                <a:spLocks/>
              </p:cNvSpPr>
              <p:nvPr/>
            </p:nvSpPr>
            <p:spPr bwMode="auto">
              <a:xfrm>
                <a:off x="2550" y="960"/>
                <a:ext cx="48" cy="331"/>
              </a:xfrm>
              <a:custGeom>
                <a:avLst/>
                <a:gdLst>
                  <a:gd name="T0" fmla="*/ 1 w 85"/>
                  <a:gd name="T1" fmla="*/ 0 h 306"/>
                  <a:gd name="T2" fmla="*/ 1 w 85"/>
                  <a:gd name="T3" fmla="*/ 529 h 306"/>
                  <a:gd name="T4" fmla="*/ 1 w 85"/>
                  <a:gd name="T5" fmla="*/ 1360 h 306"/>
                  <a:gd name="T6" fmla="*/ 0 w 85"/>
                  <a:gd name="T7" fmla="*/ 1862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6" name="Freeform 32"/>
              <p:cNvSpPr>
                <a:spLocks/>
              </p:cNvSpPr>
              <p:nvPr/>
            </p:nvSpPr>
            <p:spPr bwMode="auto">
              <a:xfrm>
                <a:off x="2552" y="1139"/>
                <a:ext cx="232" cy="158"/>
              </a:xfrm>
              <a:custGeom>
                <a:avLst/>
                <a:gdLst>
                  <a:gd name="T0" fmla="*/ 0 w 384"/>
                  <a:gd name="T1" fmla="*/ 2 h 192"/>
                  <a:gd name="T2" fmla="*/ 1 w 384"/>
                  <a:gd name="T3" fmla="*/ 2 h 192"/>
                  <a:gd name="T4" fmla="*/ 1 w 384"/>
                  <a:gd name="T5" fmla="*/ 2 h 192"/>
                  <a:gd name="T6" fmla="*/ 1 w 384"/>
                  <a:gd name="T7" fmla="*/ 0 h 192"/>
                  <a:gd name="T8" fmla="*/ 0 60000 65536"/>
                  <a:gd name="T9" fmla="*/ 0 60000 65536"/>
                  <a:gd name="T10" fmla="*/ 0 60000 65536"/>
                  <a:gd name="T11" fmla="*/ 0 60000 65536"/>
                  <a:gd name="T12" fmla="*/ 0 w 384"/>
                  <a:gd name="T13" fmla="*/ 0 h 192"/>
                  <a:gd name="T14" fmla="*/ 384 w 384"/>
                  <a:gd name="T15" fmla="*/ 192 h 192"/>
                </a:gdLst>
                <a:ahLst/>
                <a:cxnLst>
                  <a:cxn ang="T8">
                    <a:pos x="T0" y="T1"/>
                  </a:cxn>
                  <a:cxn ang="T9">
                    <a:pos x="T2" y="T3"/>
                  </a:cxn>
                  <a:cxn ang="T10">
                    <a:pos x="T4" y="T5"/>
                  </a:cxn>
                  <a:cxn ang="T11">
                    <a:pos x="T6" y="T7"/>
                  </a:cxn>
                </a:cxnLst>
                <a:rect l="T12" t="T13" r="T14" b="T15"/>
                <a:pathLst>
                  <a:path w="384" h="192">
                    <a:moveTo>
                      <a:pt x="0" y="192"/>
                    </a:moveTo>
                    <a:cubicBezTo>
                      <a:pt x="28" y="185"/>
                      <a:pt x="119" y="166"/>
                      <a:pt x="168" y="148"/>
                    </a:cubicBezTo>
                    <a:cubicBezTo>
                      <a:pt x="217" y="130"/>
                      <a:pt x="260" y="109"/>
                      <a:pt x="296" y="84"/>
                    </a:cubicBezTo>
                    <a:cubicBezTo>
                      <a:pt x="332" y="59"/>
                      <a:pt x="366" y="18"/>
                      <a:pt x="384" y="0"/>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7" name="Freeform 33"/>
              <p:cNvSpPr>
                <a:spLocks/>
              </p:cNvSpPr>
              <p:nvPr/>
            </p:nvSpPr>
            <p:spPr bwMode="auto">
              <a:xfrm>
                <a:off x="2544" y="961"/>
                <a:ext cx="232" cy="179"/>
              </a:xfrm>
              <a:custGeom>
                <a:avLst/>
                <a:gdLst>
                  <a:gd name="T0" fmla="*/ 0 w 240"/>
                  <a:gd name="T1" fmla="*/ 0 h 96"/>
                  <a:gd name="T2" fmla="*/ 89 w 240"/>
                  <a:gd name="T3" fmla="*/ 80834614 h 96"/>
                  <a:gd name="T4" fmla="*/ 111 w 240"/>
                  <a:gd name="T5" fmla="*/ 160838549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cubicBezTo>
                      <a:pt x="76" y="16"/>
                      <a:pt x="152" y="32"/>
                      <a:pt x="192" y="48"/>
                    </a:cubicBezTo>
                    <a:cubicBezTo>
                      <a:pt x="232" y="64"/>
                      <a:pt x="232" y="88"/>
                      <a:pt x="240" y="9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8" name="Freeform 34"/>
              <p:cNvSpPr>
                <a:spLocks/>
              </p:cNvSpPr>
              <p:nvPr/>
            </p:nvSpPr>
            <p:spPr bwMode="auto">
              <a:xfrm>
                <a:off x="2496" y="960"/>
                <a:ext cx="48" cy="331"/>
              </a:xfrm>
              <a:custGeom>
                <a:avLst/>
                <a:gdLst>
                  <a:gd name="T0" fmla="*/ 1 w 85"/>
                  <a:gd name="T1" fmla="*/ 0 h 306"/>
                  <a:gd name="T2" fmla="*/ 1 w 85"/>
                  <a:gd name="T3" fmla="*/ 529 h 306"/>
                  <a:gd name="T4" fmla="*/ 1 w 85"/>
                  <a:gd name="T5" fmla="*/ 1360 h 306"/>
                  <a:gd name="T6" fmla="*/ 0 w 85"/>
                  <a:gd name="T7" fmla="*/ 1862 h 306"/>
                  <a:gd name="T8" fmla="*/ 0 60000 65536"/>
                  <a:gd name="T9" fmla="*/ 0 60000 65536"/>
                  <a:gd name="T10" fmla="*/ 0 60000 65536"/>
                  <a:gd name="T11" fmla="*/ 0 60000 65536"/>
                  <a:gd name="T12" fmla="*/ 0 w 85"/>
                  <a:gd name="T13" fmla="*/ 0 h 306"/>
                  <a:gd name="T14" fmla="*/ 85 w 85"/>
                  <a:gd name="T15" fmla="*/ 306 h 306"/>
                </a:gdLst>
                <a:ahLst/>
                <a:cxnLst>
                  <a:cxn ang="T8">
                    <a:pos x="T0" y="T1"/>
                  </a:cxn>
                  <a:cxn ang="T9">
                    <a:pos x="T2" y="T3"/>
                  </a:cxn>
                  <a:cxn ang="T10">
                    <a:pos x="T4" y="T5"/>
                  </a:cxn>
                  <a:cxn ang="T11">
                    <a:pos x="T6" y="T7"/>
                  </a:cxn>
                </a:cxnLst>
                <a:rect l="T12" t="T13" r="T14" b="T15"/>
                <a:pathLst>
                  <a:path w="85" h="306">
                    <a:moveTo>
                      <a:pt x="2" y="0"/>
                    </a:moveTo>
                    <a:cubicBezTo>
                      <a:pt x="14" y="14"/>
                      <a:pt x="61" y="50"/>
                      <a:pt x="73" y="87"/>
                    </a:cubicBezTo>
                    <a:cubicBezTo>
                      <a:pt x="85" y="124"/>
                      <a:pt x="85" y="188"/>
                      <a:pt x="73" y="224"/>
                    </a:cubicBezTo>
                    <a:cubicBezTo>
                      <a:pt x="61" y="260"/>
                      <a:pt x="15" y="289"/>
                      <a:pt x="0" y="306"/>
                    </a:cubicBez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sp>
          <p:nvSpPr>
            <p:cNvPr id="83" name="Line 35"/>
            <p:cNvSpPr>
              <a:spLocks noChangeShapeType="1"/>
            </p:cNvSpPr>
            <p:nvPr/>
          </p:nvSpPr>
          <p:spPr bwMode="auto">
            <a:xfrm>
              <a:off x="2566" y="1048"/>
              <a:ext cx="266" cy="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4" name="Line 36"/>
            <p:cNvSpPr>
              <a:spLocks noChangeShapeType="1"/>
            </p:cNvSpPr>
            <p:nvPr/>
          </p:nvSpPr>
          <p:spPr bwMode="auto">
            <a:xfrm>
              <a:off x="3120" y="1152"/>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89" name="Text Box 37"/>
          <p:cNvSpPr txBox="1">
            <a:spLocks noChangeArrowheads="1"/>
          </p:cNvSpPr>
          <p:nvPr/>
        </p:nvSpPr>
        <p:spPr bwMode="auto">
          <a:xfrm>
            <a:off x="538039" y="1493837"/>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解：写出次态方程</a:t>
            </a:r>
          </a:p>
        </p:txBody>
      </p:sp>
      <p:graphicFrame>
        <p:nvGraphicFramePr>
          <p:cNvPr id="90" name="Object 38"/>
          <p:cNvGraphicFramePr>
            <a:graphicFrameLocks noChangeAspect="1"/>
          </p:cNvGraphicFramePr>
          <p:nvPr>
            <p:extLst>
              <p:ext uri="{D42A27DB-BD31-4B8C-83A1-F6EECF244321}">
                <p14:modId xmlns:p14="http://schemas.microsoft.com/office/powerpoint/2010/main" val="4117394399"/>
              </p:ext>
            </p:extLst>
          </p:nvPr>
        </p:nvGraphicFramePr>
        <p:xfrm>
          <a:off x="796801" y="2463800"/>
          <a:ext cx="7666038" cy="1541463"/>
        </p:xfrm>
        <a:graphic>
          <a:graphicData uri="http://schemas.openxmlformats.org/presentationml/2006/ole">
            <mc:AlternateContent xmlns:mc="http://schemas.openxmlformats.org/markup-compatibility/2006">
              <mc:Choice xmlns:v="urn:schemas-microsoft-com:vml" Requires="v">
                <p:oleObj spid="_x0000_s247148" name="Equation" r:id="rId7" imgW="4317840" imgH="863280" progId="Equation.DSMT4">
                  <p:embed/>
                </p:oleObj>
              </mc:Choice>
              <mc:Fallback>
                <p:oleObj name="Equation" r:id="rId7" imgW="4317840" imgH="863280" progId="Equation.DSMT4">
                  <p:embed/>
                  <p:pic>
                    <p:nvPicPr>
                      <p:cNvPr id="0" name=""/>
                      <p:cNvPicPr>
                        <a:picLocks noChangeAspect="1" noChangeArrowheads="1"/>
                      </p:cNvPicPr>
                      <p:nvPr/>
                    </p:nvPicPr>
                    <p:blipFill>
                      <a:blip r:embed="rId8"/>
                      <a:srcRect/>
                      <a:stretch>
                        <a:fillRect/>
                      </a:stretch>
                    </p:blipFill>
                    <p:spPr bwMode="auto">
                      <a:xfrm>
                        <a:off x="796801" y="2463800"/>
                        <a:ext cx="7666038" cy="1541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 name="Object 39"/>
          <p:cNvGraphicFramePr>
            <a:graphicFrameLocks noChangeAspect="1"/>
          </p:cNvGraphicFramePr>
          <p:nvPr>
            <p:extLst>
              <p:ext uri="{D42A27DB-BD31-4B8C-83A1-F6EECF244321}">
                <p14:modId xmlns:p14="http://schemas.microsoft.com/office/powerpoint/2010/main" val="2474074742"/>
              </p:ext>
            </p:extLst>
          </p:nvPr>
        </p:nvGraphicFramePr>
        <p:xfrm>
          <a:off x="522164" y="3927124"/>
          <a:ext cx="1082675" cy="407988"/>
        </p:xfrm>
        <a:graphic>
          <a:graphicData uri="http://schemas.openxmlformats.org/presentationml/2006/ole">
            <mc:AlternateContent xmlns:mc="http://schemas.openxmlformats.org/markup-compatibility/2006">
              <mc:Choice xmlns:v="urn:schemas-microsoft-com:vml" Requires="v">
                <p:oleObj spid="_x0000_s247149" name="公式" r:id="rId9" imgW="609480" imgH="228600" progId="Equation.3">
                  <p:embed/>
                </p:oleObj>
              </mc:Choice>
              <mc:Fallback>
                <p:oleObj name="公式" r:id="rId9" imgW="609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164" y="3927124"/>
                        <a:ext cx="1082675"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 name="Line 41"/>
          <p:cNvSpPr>
            <a:spLocks noChangeShapeType="1"/>
          </p:cNvSpPr>
          <p:nvPr/>
        </p:nvSpPr>
        <p:spPr bwMode="auto">
          <a:xfrm flipH="1">
            <a:off x="4536952" y="4530375"/>
            <a:ext cx="6350" cy="2006279"/>
          </a:xfrm>
          <a:prstGeom prst="line">
            <a:avLst/>
          </a:prstGeom>
          <a:noFill/>
          <a:ln w="28575">
            <a:solidFill>
              <a:srgbClr val="00B05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3" name="Line 42"/>
          <p:cNvSpPr>
            <a:spLocks noChangeShapeType="1"/>
          </p:cNvSpPr>
          <p:nvPr/>
        </p:nvSpPr>
        <p:spPr bwMode="auto">
          <a:xfrm flipH="1">
            <a:off x="6020469" y="4516086"/>
            <a:ext cx="2382" cy="1831975"/>
          </a:xfrm>
          <a:prstGeom prst="line">
            <a:avLst/>
          </a:prstGeom>
          <a:noFill/>
          <a:ln w="28575">
            <a:solidFill>
              <a:srgbClr val="00B05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94" name="Group 43"/>
          <p:cNvGrpSpPr>
            <a:grpSpLocks/>
          </p:cNvGrpSpPr>
          <p:nvPr/>
        </p:nvGrpSpPr>
        <p:grpSpPr bwMode="auto">
          <a:xfrm>
            <a:off x="1604839" y="4287487"/>
            <a:ext cx="5435600" cy="2060575"/>
            <a:chOff x="960" y="2208"/>
            <a:chExt cx="3424" cy="1298"/>
          </a:xfrm>
        </p:grpSpPr>
        <p:grpSp>
          <p:nvGrpSpPr>
            <p:cNvPr id="95" name="Group 44"/>
            <p:cNvGrpSpPr>
              <a:grpSpLocks/>
            </p:cNvGrpSpPr>
            <p:nvPr/>
          </p:nvGrpSpPr>
          <p:grpSpPr bwMode="auto">
            <a:xfrm>
              <a:off x="1392" y="2217"/>
              <a:ext cx="462" cy="240"/>
              <a:chOff x="1392" y="2217"/>
              <a:chExt cx="462" cy="240"/>
            </a:xfrm>
          </p:grpSpPr>
          <p:sp>
            <p:nvSpPr>
              <p:cNvPr id="142" name="Line 45"/>
              <p:cNvSpPr>
                <a:spLocks noChangeShapeType="1"/>
              </p:cNvSpPr>
              <p:nvPr/>
            </p:nvSpPr>
            <p:spPr bwMode="auto">
              <a:xfrm>
                <a:off x="1392" y="244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3" name="Line 46"/>
              <p:cNvSpPr>
                <a:spLocks noChangeShapeType="1"/>
              </p:cNvSpPr>
              <p:nvPr/>
            </p:nvSpPr>
            <p:spPr bwMode="auto">
              <a:xfrm>
                <a:off x="1613" y="2217"/>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4" name="Line 47"/>
              <p:cNvSpPr>
                <a:spLocks noChangeShapeType="1"/>
              </p:cNvSpPr>
              <p:nvPr/>
            </p:nvSpPr>
            <p:spPr bwMode="auto">
              <a:xfrm>
                <a:off x="1613"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5" name="Line 48"/>
              <p:cNvSpPr>
                <a:spLocks noChangeShapeType="1"/>
              </p:cNvSpPr>
              <p:nvPr/>
            </p:nvSpPr>
            <p:spPr bwMode="auto">
              <a:xfrm>
                <a:off x="1854"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96" name="Group 49"/>
            <p:cNvGrpSpPr>
              <a:grpSpLocks/>
            </p:cNvGrpSpPr>
            <p:nvPr/>
          </p:nvGrpSpPr>
          <p:grpSpPr bwMode="auto">
            <a:xfrm>
              <a:off x="1863" y="2217"/>
              <a:ext cx="462" cy="240"/>
              <a:chOff x="1392" y="2217"/>
              <a:chExt cx="462" cy="240"/>
            </a:xfrm>
          </p:grpSpPr>
          <p:sp>
            <p:nvSpPr>
              <p:cNvPr id="138" name="Line 50"/>
              <p:cNvSpPr>
                <a:spLocks noChangeShapeType="1"/>
              </p:cNvSpPr>
              <p:nvPr/>
            </p:nvSpPr>
            <p:spPr bwMode="auto">
              <a:xfrm>
                <a:off x="1392" y="244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9" name="Line 51"/>
              <p:cNvSpPr>
                <a:spLocks noChangeShapeType="1"/>
              </p:cNvSpPr>
              <p:nvPr/>
            </p:nvSpPr>
            <p:spPr bwMode="auto">
              <a:xfrm>
                <a:off x="1613" y="2217"/>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0" name="Line 52"/>
              <p:cNvSpPr>
                <a:spLocks noChangeShapeType="1"/>
              </p:cNvSpPr>
              <p:nvPr/>
            </p:nvSpPr>
            <p:spPr bwMode="auto">
              <a:xfrm>
                <a:off x="1613"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1" name="Line 53"/>
              <p:cNvSpPr>
                <a:spLocks noChangeShapeType="1"/>
              </p:cNvSpPr>
              <p:nvPr/>
            </p:nvSpPr>
            <p:spPr bwMode="auto">
              <a:xfrm>
                <a:off x="1854"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97" name="Group 54"/>
            <p:cNvGrpSpPr>
              <a:grpSpLocks/>
            </p:cNvGrpSpPr>
            <p:nvPr/>
          </p:nvGrpSpPr>
          <p:grpSpPr bwMode="auto">
            <a:xfrm>
              <a:off x="2343" y="2208"/>
              <a:ext cx="462" cy="240"/>
              <a:chOff x="1392" y="2217"/>
              <a:chExt cx="462" cy="240"/>
            </a:xfrm>
          </p:grpSpPr>
          <p:sp>
            <p:nvSpPr>
              <p:cNvPr id="134" name="Line 55"/>
              <p:cNvSpPr>
                <a:spLocks noChangeShapeType="1"/>
              </p:cNvSpPr>
              <p:nvPr/>
            </p:nvSpPr>
            <p:spPr bwMode="auto">
              <a:xfrm>
                <a:off x="1392" y="244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5" name="Line 56"/>
              <p:cNvSpPr>
                <a:spLocks noChangeShapeType="1"/>
              </p:cNvSpPr>
              <p:nvPr/>
            </p:nvSpPr>
            <p:spPr bwMode="auto">
              <a:xfrm>
                <a:off x="1613" y="2217"/>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6" name="Line 57"/>
              <p:cNvSpPr>
                <a:spLocks noChangeShapeType="1"/>
              </p:cNvSpPr>
              <p:nvPr/>
            </p:nvSpPr>
            <p:spPr bwMode="auto">
              <a:xfrm>
                <a:off x="1613"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7" name="Line 58"/>
              <p:cNvSpPr>
                <a:spLocks noChangeShapeType="1"/>
              </p:cNvSpPr>
              <p:nvPr/>
            </p:nvSpPr>
            <p:spPr bwMode="auto">
              <a:xfrm>
                <a:off x="1854"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98" name="Group 59"/>
            <p:cNvGrpSpPr>
              <a:grpSpLocks/>
            </p:cNvGrpSpPr>
            <p:nvPr/>
          </p:nvGrpSpPr>
          <p:grpSpPr bwMode="auto">
            <a:xfrm>
              <a:off x="2803" y="2229"/>
              <a:ext cx="462" cy="240"/>
              <a:chOff x="1392" y="2217"/>
              <a:chExt cx="462" cy="240"/>
            </a:xfrm>
          </p:grpSpPr>
          <p:sp>
            <p:nvSpPr>
              <p:cNvPr id="130" name="Line 60"/>
              <p:cNvSpPr>
                <a:spLocks noChangeShapeType="1"/>
              </p:cNvSpPr>
              <p:nvPr/>
            </p:nvSpPr>
            <p:spPr bwMode="auto">
              <a:xfrm>
                <a:off x="1392" y="244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1" name="Line 61"/>
              <p:cNvSpPr>
                <a:spLocks noChangeShapeType="1"/>
              </p:cNvSpPr>
              <p:nvPr/>
            </p:nvSpPr>
            <p:spPr bwMode="auto">
              <a:xfrm>
                <a:off x="1613" y="2217"/>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2" name="Line 62"/>
              <p:cNvSpPr>
                <a:spLocks noChangeShapeType="1"/>
              </p:cNvSpPr>
              <p:nvPr/>
            </p:nvSpPr>
            <p:spPr bwMode="auto">
              <a:xfrm>
                <a:off x="1613"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3" name="Line 63"/>
              <p:cNvSpPr>
                <a:spLocks noChangeShapeType="1"/>
              </p:cNvSpPr>
              <p:nvPr/>
            </p:nvSpPr>
            <p:spPr bwMode="auto">
              <a:xfrm>
                <a:off x="1854"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99" name="Group 64"/>
            <p:cNvGrpSpPr>
              <a:grpSpLocks/>
            </p:cNvGrpSpPr>
            <p:nvPr/>
          </p:nvGrpSpPr>
          <p:grpSpPr bwMode="auto">
            <a:xfrm>
              <a:off x="3274" y="2226"/>
              <a:ext cx="462" cy="240"/>
              <a:chOff x="1392" y="2217"/>
              <a:chExt cx="462" cy="240"/>
            </a:xfrm>
          </p:grpSpPr>
          <p:sp>
            <p:nvSpPr>
              <p:cNvPr id="126" name="Line 65"/>
              <p:cNvSpPr>
                <a:spLocks noChangeShapeType="1"/>
              </p:cNvSpPr>
              <p:nvPr/>
            </p:nvSpPr>
            <p:spPr bwMode="auto">
              <a:xfrm>
                <a:off x="1392" y="244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7" name="Line 66"/>
              <p:cNvSpPr>
                <a:spLocks noChangeShapeType="1"/>
              </p:cNvSpPr>
              <p:nvPr/>
            </p:nvSpPr>
            <p:spPr bwMode="auto">
              <a:xfrm>
                <a:off x="1613" y="2217"/>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8" name="Line 67"/>
              <p:cNvSpPr>
                <a:spLocks noChangeShapeType="1"/>
              </p:cNvSpPr>
              <p:nvPr/>
            </p:nvSpPr>
            <p:spPr bwMode="auto">
              <a:xfrm>
                <a:off x="1613"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9" name="Line 68"/>
              <p:cNvSpPr>
                <a:spLocks noChangeShapeType="1"/>
              </p:cNvSpPr>
              <p:nvPr/>
            </p:nvSpPr>
            <p:spPr bwMode="auto">
              <a:xfrm>
                <a:off x="1854"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00" name="Group 69"/>
            <p:cNvGrpSpPr>
              <a:grpSpLocks/>
            </p:cNvGrpSpPr>
            <p:nvPr/>
          </p:nvGrpSpPr>
          <p:grpSpPr bwMode="auto">
            <a:xfrm>
              <a:off x="3760" y="2238"/>
              <a:ext cx="462" cy="240"/>
              <a:chOff x="1392" y="2217"/>
              <a:chExt cx="462" cy="240"/>
            </a:xfrm>
          </p:grpSpPr>
          <p:sp>
            <p:nvSpPr>
              <p:cNvPr id="122" name="Line 70"/>
              <p:cNvSpPr>
                <a:spLocks noChangeShapeType="1"/>
              </p:cNvSpPr>
              <p:nvPr/>
            </p:nvSpPr>
            <p:spPr bwMode="auto">
              <a:xfrm>
                <a:off x="1392" y="244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3" name="Line 71"/>
              <p:cNvSpPr>
                <a:spLocks noChangeShapeType="1"/>
              </p:cNvSpPr>
              <p:nvPr/>
            </p:nvSpPr>
            <p:spPr bwMode="auto">
              <a:xfrm>
                <a:off x="1613" y="2217"/>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4" name="Line 72"/>
              <p:cNvSpPr>
                <a:spLocks noChangeShapeType="1"/>
              </p:cNvSpPr>
              <p:nvPr/>
            </p:nvSpPr>
            <p:spPr bwMode="auto">
              <a:xfrm>
                <a:off x="1613"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5" name="Line 73"/>
              <p:cNvSpPr>
                <a:spLocks noChangeShapeType="1"/>
              </p:cNvSpPr>
              <p:nvPr/>
            </p:nvSpPr>
            <p:spPr bwMode="auto">
              <a:xfrm>
                <a:off x="1854"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01" name="Line 74"/>
            <p:cNvSpPr>
              <a:spLocks noChangeShapeType="1"/>
            </p:cNvSpPr>
            <p:nvPr/>
          </p:nvSpPr>
          <p:spPr bwMode="auto">
            <a:xfrm>
              <a:off x="1392" y="2592"/>
              <a:ext cx="10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2" name="Line 75"/>
            <p:cNvSpPr>
              <a:spLocks noChangeShapeType="1"/>
            </p:cNvSpPr>
            <p:nvPr/>
          </p:nvSpPr>
          <p:spPr bwMode="auto">
            <a:xfrm>
              <a:off x="244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3" name="Line 76"/>
            <p:cNvSpPr>
              <a:spLocks noChangeShapeType="1"/>
            </p:cNvSpPr>
            <p:nvPr/>
          </p:nvSpPr>
          <p:spPr bwMode="auto">
            <a:xfrm>
              <a:off x="2448" y="2832"/>
              <a:ext cx="120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4" name="Line 77"/>
            <p:cNvSpPr>
              <a:spLocks noChangeShapeType="1"/>
            </p:cNvSpPr>
            <p:nvPr/>
          </p:nvSpPr>
          <p:spPr bwMode="auto">
            <a:xfrm>
              <a:off x="2807" y="2931"/>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5" name="Line 78"/>
            <p:cNvSpPr>
              <a:spLocks noChangeShapeType="1"/>
            </p:cNvSpPr>
            <p:nvPr/>
          </p:nvSpPr>
          <p:spPr bwMode="auto">
            <a:xfrm flipV="1">
              <a:off x="3652" y="2596"/>
              <a:ext cx="62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6" name="Line 79"/>
            <p:cNvSpPr>
              <a:spLocks noChangeShapeType="1"/>
            </p:cNvSpPr>
            <p:nvPr/>
          </p:nvSpPr>
          <p:spPr bwMode="auto">
            <a:xfrm>
              <a:off x="1392" y="3264"/>
              <a:ext cx="10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7" name="Line 80"/>
            <p:cNvSpPr>
              <a:spLocks noChangeShapeType="1"/>
            </p:cNvSpPr>
            <p:nvPr/>
          </p:nvSpPr>
          <p:spPr bwMode="auto">
            <a:xfrm>
              <a:off x="2448" y="3264"/>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8" name="Line 81"/>
            <p:cNvSpPr>
              <a:spLocks noChangeShapeType="1"/>
            </p:cNvSpPr>
            <p:nvPr/>
          </p:nvSpPr>
          <p:spPr bwMode="auto">
            <a:xfrm>
              <a:off x="2448" y="3504"/>
              <a:ext cx="120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9" name="Line 82"/>
            <p:cNvSpPr>
              <a:spLocks noChangeShapeType="1"/>
            </p:cNvSpPr>
            <p:nvPr/>
          </p:nvSpPr>
          <p:spPr bwMode="auto">
            <a:xfrm>
              <a:off x="3648" y="3264"/>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0" name="Line 83"/>
            <p:cNvSpPr>
              <a:spLocks noChangeShapeType="1"/>
            </p:cNvSpPr>
            <p:nvPr/>
          </p:nvSpPr>
          <p:spPr bwMode="auto">
            <a:xfrm flipV="1">
              <a:off x="3652" y="3270"/>
              <a:ext cx="629"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1" name="Line 84"/>
            <p:cNvSpPr>
              <a:spLocks noChangeShapeType="1"/>
            </p:cNvSpPr>
            <p:nvPr/>
          </p:nvSpPr>
          <p:spPr bwMode="auto">
            <a:xfrm>
              <a:off x="1392" y="316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2" name="Line 85"/>
            <p:cNvSpPr>
              <a:spLocks noChangeShapeType="1"/>
            </p:cNvSpPr>
            <p:nvPr/>
          </p:nvSpPr>
          <p:spPr bwMode="auto">
            <a:xfrm>
              <a:off x="1854" y="293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3" name="Line 86"/>
            <p:cNvSpPr>
              <a:spLocks noChangeShapeType="1"/>
            </p:cNvSpPr>
            <p:nvPr/>
          </p:nvSpPr>
          <p:spPr bwMode="auto">
            <a:xfrm>
              <a:off x="1863" y="2928"/>
              <a:ext cx="9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4" name="Line 87"/>
            <p:cNvSpPr>
              <a:spLocks noChangeShapeType="1"/>
            </p:cNvSpPr>
            <p:nvPr/>
          </p:nvSpPr>
          <p:spPr bwMode="auto">
            <a:xfrm flipV="1">
              <a:off x="2815" y="3162"/>
              <a:ext cx="944"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5" name="Line 88"/>
            <p:cNvSpPr>
              <a:spLocks noChangeShapeType="1"/>
            </p:cNvSpPr>
            <p:nvPr/>
          </p:nvSpPr>
          <p:spPr bwMode="auto">
            <a:xfrm>
              <a:off x="3648" y="259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6" name="Line 89"/>
            <p:cNvSpPr>
              <a:spLocks noChangeShapeType="1"/>
            </p:cNvSpPr>
            <p:nvPr/>
          </p:nvSpPr>
          <p:spPr bwMode="auto">
            <a:xfrm>
              <a:off x="3745" y="2926"/>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7" name="Line 90"/>
            <p:cNvSpPr>
              <a:spLocks noChangeShapeType="1"/>
            </p:cNvSpPr>
            <p:nvPr/>
          </p:nvSpPr>
          <p:spPr bwMode="auto">
            <a:xfrm>
              <a:off x="3744" y="2931"/>
              <a:ext cx="640"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8" name="Text Box 91"/>
            <p:cNvSpPr txBox="1">
              <a:spLocks noChangeArrowheads="1"/>
            </p:cNvSpPr>
            <p:nvPr/>
          </p:nvSpPr>
          <p:spPr bwMode="auto">
            <a:xfrm>
              <a:off x="960" y="220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119" name="Text Box 92"/>
            <p:cNvSpPr txBox="1">
              <a:spLocks noChangeArrowheads="1"/>
            </p:cNvSpPr>
            <p:nvPr/>
          </p:nvSpPr>
          <p:spPr bwMode="auto">
            <a:xfrm>
              <a:off x="960" y="244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A</a:t>
              </a:r>
            </a:p>
          </p:txBody>
        </p:sp>
        <p:sp>
          <p:nvSpPr>
            <p:cNvPr id="120" name="Text Box 93"/>
            <p:cNvSpPr txBox="1">
              <a:spLocks noChangeArrowheads="1"/>
            </p:cNvSpPr>
            <p:nvPr/>
          </p:nvSpPr>
          <p:spPr bwMode="auto">
            <a:xfrm>
              <a:off x="1008" y="288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121" name="Text Box 94"/>
            <p:cNvSpPr txBox="1">
              <a:spLocks noChangeArrowheads="1"/>
            </p:cNvSpPr>
            <p:nvPr/>
          </p:nvSpPr>
          <p:spPr bwMode="auto">
            <a:xfrm>
              <a:off x="1008" y="316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grpSp>
      <p:sp>
        <p:nvSpPr>
          <p:cNvPr id="146" name="Text Box 95"/>
          <p:cNvSpPr txBox="1">
            <a:spLocks noChangeArrowheads="1"/>
          </p:cNvSpPr>
          <p:nvPr/>
        </p:nvSpPr>
        <p:spPr bwMode="auto">
          <a:xfrm>
            <a:off x="16535" y="6461125"/>
            <a:ext cx="2971800" cy="396875"/>
          </a:xfrm>
          <a:prstGeom prst="rect">
            <a:avLst/>
          </a:prstGeom>
          <a:ln/>
          <a:extLst/>
        </p:spPr>
        <p:style>
          <a:lnRef idx="2">
            <a:schemeClr val="accent3"/>
          </a:lnRef>
          <a:fillRef idx="1">
            <a:schemeClr val="lt1"/>
          </a:fillRef>
          <a:effectRef idx="0">
            <a:schemeClr val="accent3"/>
          </a:effectRef>
          <a:fontRef idx="minor">
            <a:schemeClr val="dk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zh-CN" altLang="en-US" sz="2000" dirty="0"/>
              <a:t>的波形是正确的。</a:t>
            </a:r>
          </a:p>
        </p:txBody>
      </p:sp>
      <p:sp>
        <p:nvSpPr>
          <p:cNvPr id="147" name="Line 96"/>
          <p:cNvSpPr>
            <a:spLocks noChangeShapeType="1"/>
          </p:cNvSpPr>
          <p:nvPr/>
        </p:nvSpPr>
        <p:spPr bwMode="auto">
          <a:xfrm flipV="1">
            <a:off x="7000752" y="2501900"/>
            <a:ext cx="457200" cy="6858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8" name="Line 97"/>
          <p:cNvSpPr>
            <a:spLocks noChangeShapeType="1"/>
          </p:cNvSpPr>
          <p:nvPr/>
        </p:nvSpPr>
        <p:spPr bwMode="auto">
          <a:xfrm flipH="1">
            <a:off x="3038352" y="4592287"/>
            <a:ext cx="14287" cy="1755775"/>
          </a:xfrm>
          <a:prstGeom prst="line">
            <a:avLst/>
          </a:prstGeom>
          <a:noFill/>
          <a:ln w="28575">
            <a:solidFill>
              <a:srgbClr val="00B05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49" name="Group 100"/>
          <p:cNvGrpSpPr>
            <a:grpSpLocks/>
          </p:cNvGrpSpPr>
          <p:nvPr/>
        </p:nvGrpSpPr>
        <p:grpSpPr bwMode="auto">
          <a:xfrm>
            <a:off x="3767577" y="4677750"/>
            <a:ext cx="1531375" cy="1827656"/>
            <a:chOff x="2457" y="2581"/>
            <a:chExt cx="1193" cy="841"/>
          </a:xfrm>
        </p:grpSpPr>
        <p:sp>
          <p:nvSpPr>
            <p:cNvPr id="150" name="Line 40"/>
            <p:cNvSpPr>
              <a:spLocks noChangeShapeType="1"/>
            </p:cNvSpPr>
            <p:nvPr/>
          </p:nvSpPr>
          <p:spPr bwMode="auto">
            <a:xfrm>
              <a:off x="2457" y="2581"/>
              <a:ext cx="2" cy="83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1" name="Line 98"/>
            <p:cNvSpPr>
              <a:spLocks noChangeShapeType="1"/>
            </p:cNvSpPr>
            <p:nvPr/>
          </p:nvSpPr>
          <p:spPr bwMode="auto">
            <a:xfrm>
              <a:off x="3648" y="2592"/>
              <a:ext cx="2" cy="83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52" name="Line 41"/>
          <p:cNvSpPr>
            <a:spLocks noChangeShapeType="1"/>
          </p:cNvSpPr>
          <p:nvPr/>
        </p:nvSpPr>
        <p:spPr bwMode="auto">
          <a:xfrm flipH="1">
            <a:off x="5250749" y="4660694"/>
            <a:ext cx="4763" cy="1844712"/>
          </a:xfrm>
          <a:prstGeom prst="line">
            <a:avLst/>
          </a:prstGeom>
          <a:noFill/>
          <a:ln w="28575">
            <a:solidFill>
              <a:srgbClr val="00B05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3" name="Line 41"/>
          <p:cNvSpPr>
            <a:spLocks noChangeShapeType="1"/>
          </p:cNvSpPr>
          <p:nvPr/>
        </p:nvSpPr>
        <p:spPr bwMode="auto">
          <a:xfrm>
            <a:off x="6786439" y="4682775"/>
            <a:ext cx="11112" cy="1853879"/>
          </a:xfrm>
          <a:prstGeom prst="line">
            <a:avLst/>
          </a:prstGeom>
          <a:noFill/>
          <a:ln w="28575">
            <a:solidFill>
              <a:srgbClr val="00B05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3563794302"/>
              </p:ext>
            </p:extLst>
          </p:nvPr>
        </p:nvGraphicFramePr>
        <p:xfrm>
          <a:off x="3221708" y="1269999"/>
          <a:ext cx="2239963" cy="504825"/>
        </p:xfrm>
        <a:graphic>
          <a:graphicData uri="http://schemas.openxmlformats.org/presentationml/2006/ole">
            <mc:AlternateContent xmlns:mc="http://schemas.openxmlformats.org/markup-compatibility/2006">
              <mc:Choice xmlns:v="urn:schemas-microsoft-com:vml" Requires="v">
                <p:oleObj spid="_x0000_s247150" name="公式" r:id="rId11" imgW="1200150" imgH="257175" progId="Equation.3">
                  <p:embed/>
                </p:oleObj>
              </mc:Choice>
              <mc:Fallback>
                <p:oleObj name="公式" r:id="rId11" imgW="1200150" imgH="25717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21708" y="1269999"/>
                        <a:ext cx="2239963" cy="5048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 name="Oval 25"/>
          <p:cNvSpPr>
            <a:spLocks noChangeArrowheads="1"/>
          </p:cNvSpPr>
          <p:nvPr/>
        </p:nvSpPr>
        <p:spPr bwMode="auto">
          <a:xfrm>
            <a:off x="7266564" y="2104512"/>
            <a:ext cx="74613" cy="74613"/>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Tree>
    <p:extLst>
      <p:ext uri="{BB962C8B-B14F-4D97-AF65-F5344CB8AC3E}">
        <p14:creationId xmlns:p14="http://schemas.microsoft.com/office/powerpoint/2010/main" val="3151419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4085191" y="4471267"/>
            <a:ext cx="33147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116703" y="503805"/>
            <a:ext cx="8690747" cy="5325762"/>
          </a:xfrm>
        </p:spPr>
        <p:txBody>
          <a:bodyPr/>
          <a:lstStyle/>
          <a:p>
            <a:r>
              <a:rPr lang="zh-CN" altLang="en-US" sz="2400" dirty="0"/>
              <a:t>触发器的时间参数</a:t>
            </a:r>
            <a:endParaRPr kumimoji="1" lang="zh-CN" altLang="en-US" sz="2400" dirty="0"/>
          </a:p>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sp>
        <p:nvSpPr>
          <p:cNvPr id="155" name="Text Box 44"/>
          <p:cNvSpPr txBox="1">
            <a:spLocks noChangeArrowheads="1"/>
          </p:cNvSpPr>
          <p:nvPr/>
        </p:nvSpPr>
        <p:spPr bwMode="auto">
          <a:xfrm>
            <a:off x="269460" y="838612"/>
            <a:ext cx="52026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a:t>
            </a:r>
            <a:r>
              <a:rPr kumimoji="1" lang="en-US" altLang="zh-CN" sz="2000" dirty="0"/>
              <a:t> 	</a:t>
            </a:r>
            <a:r>
              <a:rPr kumimoji="1" lang="zh-CN" altLang="en-US" sz="2000" dirty="0">
                <a:solidFill>
                  <a:schemeClr val="accent2"/>
                </a:solidFill>
              </a:rPr>
              <a:t>数据输入信号（</a:t>
            </a:r>
            <a:r>
              <a:rPr kumimoji="1" lang="en-US" altLang="zh-CN" sz="2000" dirty="0">
                <a:solidFill>
                  <a:schemeClr val="accent2"/>
                </a:solidFill>
              </a:rPr>
              <a:t>D</a:t>
            </a:r>
            <a:r>
              <a:rPr kumimoji="1" lang="zh-CN" altLang="en-US" sz="2000" dirty="0">
                <a:solidFill>
                  <a:schemeClr val="accent2"/>
                </a:solidFill>
              </a:rPr>
              <a:t>、</a:t>
            </a:r>
            <a:r>
              <a:rPr kumimoji="1" lang="en-US" altLang="zh-CN" sz="2000" dirty="0">
                <a:solidFill>
                  <a:schemeClr val="accent2"/>
                </a:solidFill>
              </a:rPr>
              <a:t>J</a:t>
            </a:r>
            <a:r>
              <a:rPr kumimoji="1" lang="zh-CN" altLang="en-US" sz="2000" dirty="0">
                <a:solidFill>
                  <a:schemeClr val="accent2"/>
                </a:solidFill>
              </a:rPr>
              <a:t>、</a:t>
            </a:r>
            <a:r>
              <a:rPr kumimoji="1" lang="en-US" altLang="zh-CN" sz="2000" dirty="0">
                <a:solidFill>
                  <a:schemeClr val="accent2"/>
                </a:solidFill>
              </a:rPr>
              <a:t>K</a:t>
            </a:r>
            <a:r>
              <a:rPr kumimoji="1" lang="zh-CN" altLang="en-US" sz="2000" dirty="0">
                <a:solidFill>
                  <a:schemeClr val="accent2"/>
                </a:solidFill>
              </a:rPr>
              <a:t>）的时间参数</a:t>
            </a:r>
          </a:p>
        </p:txBody>
      </p:sp>
      <p:sp>
        <p:nvSpPr>
          <p:cNvPr id="156" name="Text Box 57"/>
          <p:cNvSpPr txBox="1">
            <a:spLocks noChangeArrowheads="1"/>
          </p:cNvSpPr>
          <p:nvPr/>
        </p:nvSpPr>
        <p:spPr bwMode="auto">
          <a:xfrm>
            <a:off x="429798" y="1270412"/>
            <a:ext cx="770413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      建立时间</a:t>
            </a:r>
            <a:r>
              <a:rPr kumimoji="1" lang="en-US" altLang="zh-CN" sz="2000" i="1" dirty="0" err="1"/>
              <a:t>t</a:t>
            </a:r>
            <a:r>
              <a:rPr kumimoji="1" lang="en-US" altLang="zh-CN" sz="2000" i="1" baseline="-25000" dirty="0" err="1"/>
              <a:t>s</a:t>
            </a:r>
            <a:r>
              <a:rPr kumimoji="1" lang="zh-CN" altLang="en-US" sz="2000" dirty="0"/>
              <a:t>：输入数据在时钟有效边沿之前提前到来的时间。</a:t>
            </a:r>
          </a:p>
        </p:txBody>
      </p:sp>
      <p:sp>
        <p:nvSpPr>
          <p:cNvPr id="157" name="Text Box 58"/>
          <p:cNvSpPr txBox="1">
            <a:spLocks noChangeArrowheads="1"/>
          </p:cNvSpPr>
          <p:nvPr/>
        </p:nvSpPr>
        <p:spPr bwMode="auto">
          <a:xfrm>
            <a:off x="686973" y="1643475"/>
            <a:ext cx="770413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  保持时间</a:t>
            </a:r>
            <a:r>
              <a:rPr kumimoji="1" lang="en-US" altLang="zh-CN" sz="2000" i="1" dirty="0" err="1"/>
              <a:t>t</a:t>
            </a:r>
            <a:r>
              <a:rPr kumimoji="1" lang="en-US" altLang="zh-CN" sz="2000" i="1" baseline="-25000" dirty="0" err="1"/>
              <a:t>h</a:t>
            </a:r>
            <a:r>
              <a:rPr kumimoji="1" lang="en-US" altLang="zh-CN" sz="2000" i="1" baseline="-25000" dirty="0"/>
              <a:t> </a:t>
            </a:r>
            <a:r>
              <a:rPr kumimoji="1" lang="zh-CN" altLang="en-US" sz="2000" dirty="0">
                <a:latin typeface="Arial" charset="0"/>
              </a:rPr>
              <a:t>：输入数据在时钟有效边沿之后继续保持不变的时间。</a:t>
            </a:r>
          </a:p>
        </p:txBody>
      </p:sp>
      <p:sp>
        <p:nvSpPr>
          <p:cNvPr id="158" name="Text Box 63"/>
          <p:cNvSpPr txBox="1">
            <a:spLocks noChangeArrowheads="1"/>
          </p:cNvSpPr>
          <p:nvPr/>
        </p:nvSpPr>
        <p:spPr bwMode="auto">
          <a:xfrm>
            <a:off x="163098" y="3667538"/>
            <a:ext cx="296386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a:t>
            </a:r>
            <a:r>
              <a:rPr kumimoji="1" lang="en-US" altLang="zh-CN" sz="2000" dirty="0"/>
              <a:t> 	</a:t>
            </a:r>
            <a:r>
              <a:rPr kumimoji="1" lang="zh-CN" altLang="en-US" sz="2000" dirty="0">
                <a:solidFill>
                  <a:schemeClr val="accent2"/>
                </a:solidFill>
              </a:rPr>
              <a:t>触发器的翻转时间</a:t>
            </a:r>
            <a:r>
              <a:rPr kumimoji="1" lang="en-US" altLang="zh-CN" sz="2000" i="1" dirty="0" err="1">
                <a:solidFill>
                  <a:schemeClr val="accent2"/>
                </a:solidFill>
              </a:rPr>
              <a:t>t</a:t>
            </a:r>
            <a:r>
              <a:rPr kumimoji="1" lang="en-US" altLang="zh-CN" sz="2000" i="1" baseline="-25000" dirty="0" err="1">
                <a:solidFill>
                  <a:schemeClr val="accent2"/>
                </a:solidFill>
              </a:rPr>
              <a:t>p</a:t>
            </a:r>
            <a:endParaRPr kumimoji="1" lang="en-US" altLang="zh-CN" sz="2000" i="1" baseline="-25000" dirty="0">
              <a:solidFill>
                <a:schemeClr val="accent2"/>
              </a:solidFill>
            </a:endParaRPr>
          </a:p>
        </p:txBody>
      </p:sp>
      <p:sp>
        <p:nvSpPr>
          <p:cNvPr id="159" name="Text Box 64"/>
          <p:cNvSpPr txBox="1">
            <a:spLocks noChangeArrowheads="1"/>
          </p:cNvSpPr>
          <p:nvPr/>
        </p:nvSpPr>
        <p:spPr bwMode="auto">
          <a:xfrm>
            <a:off x="845723" y="2422937"/>
            <a:ext cx="7200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zh-CN" altLang="en-US" sz="2000"/>
              <a:t>时钟高电平宽度</a:t>
            </a:r>
            <a:r>
              <a:rPr kumimoji="1" lang="en-US" altLang="zh-CN" sz="2000" i="1"/>
              <a:t>t</a:t>
            </a:r>
            <a:r>
              <a:rPr kumimoji="1" lang="en-US" altLang="zh-CN" sz="2000" i="1" baseline="-25000"/>
              <a:t>wh</a:t>
            </a:r>
            <a:r>
              <a:rPr kumimoji="1" lang="zh-CN" altLang="en-US" sz="2000"/>
              <a:t>：时钟信号保持为高电平的最小持续时间。</a:t>
            </a:r>
          </a:p>
        </p:txBody>
      </p:sp>
      <p:sp>
        <p:nvSpPr>
          <p:cNvPr id="160" name="Text Box 69"/>
          <p:cNvSpPr txBox="1">
            <a:spLocks noChangeArrowheads="1"/>
          </p:cNvSpPr>
          <p:nvPr/>
        </p:nvSpPr>
        <p:spPr bwMode="auto">
          <a:xfrm>
            <a:off x="733011" y="2783300"/>
            <a:ext cx="7273925"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  时钟低电平宽度</a:t>
            </a:r>
            <a:r>
              <a:rPr kumimoji="1" lang="en-US" altLang="zh-CN" sz="2000" i="1" dirty="0" err="1"/>
              <a:t>t</a:t>
            </a:r>
            <a:r>
              <a:rPr kumimoji="1" lang="en-US" altLang="zh-CN" sz="2000" i="1" baseline="-25000" dirty="0" err="1"/>
              <a:t>wl</a:t>
            </a:r>
            <a:r>
              <a:rPr kumimoji="1" lang="zh-CN" altLang="en-US" sz="2000" dirty="0"/>
              <a:t>：时钟信号保持为低电平的最小</a:t>
            </a:r>
            <a:r>
              <a:rPr kumimoji="1" lang="zh-CN" altLang="en-US" sz="2000" dirty="0">
                <a:latin typeface="Arial" charset="0"/>
              </a:rPr>
              <a:t>持续</a:t>
            </a:r>
            <a:r>
              <a:rPr kumimoji="1" lang="zh-CN" altLang="en-US" sz="2000" dirty="0"/>
              <a:t>时间。</a:t>
            </a:r>
            <a:endParaRPr kumimoji="1" lang="en-US" altLang="zh-CN" sz="2000" dirty="0"/>
          </a:p>
          <a:p>
            <a:pPr eaLnBrk="1" hangingPunct="1"/>
            <a:r>
              <a:rPr lang="zh-CN" altLang="en-US" sz="2000" dirty="0"/>
              <a:t>  最高工作频率</a:t>
            </a:r>
            <a:r>
              <a:rPr lang="en-US" altLang="zh-CN" sz="2000" dirty="0" err="1"/>
              <a:t>f</a:t>
            </a:r>
            <a:r>
              <a:rPr lang="en-US" altLang="zh-CN" sz="2000" baseline="-25000" dirty="0" err="1"/>
              <a:t>max</a:t>
            </a:r>
            <a:r>
              <a:rPr lang="zh-CN" altLang="en-US" sz="2000" dirty="0"/>
              <a:t>：</a:t>
            </a:r>
            <a:endParaRPr kumimoji="1" lang="zh-CN" altLang="en-US" sz="2000" dirty="0"/>
          </a:p>
        </p:txBody>
      </p:sp>
      <p:sp>
        <p:nvSpPr>
          <p:cNvPr id="161" name="Text Box 70"/>
          <p:cNvSpPr txBox="1">
            <a:spLocks noChangeArrowheads="1"/>
          </p:cNvSpPr>
          <p:nvPr/>
        </p:nvSpPr>
        <p:spPr bwMode="auto">
          <a:xfrm>
            <a:off x="163098" y="2062575"/>
            <a:ext cx="296386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a:t>
            </a:r>
            <a:r>
              <a:rPr kumimoji="1" lang="en-US" altLang="zh-CN" sz="2000" dirty="0"/>
              <a:t> 	</a:t>
            </a:r>
            <a:r>
              <a:rPr kumimoji="1" lang="zh-CN" altLang="en-US" sz="2000" dirty="0">
                <a:solidFill>
                  <a:schemeClr val="accent2"/>
                </a:solidFill>
              </a:rPr>
              <a:t>时钟信号的时间参数</a:t>
            </a:r>
          </a:p>
        </p:txBody>
      </p:sp>
      <p:sp>
        <p:nvSpPr>
          <p:cNvPr id="162" name="Text Box 71"/>
          <p:cNvSpPr txBox="1">
            <a:spLocks noChangeArrowheads="1"/>
          </p:cNvSpPr>
          <p:nvPr/>
        </p:nvSpPr>
        <p:spPr bwMode="auto">
          <a:xfrm>
            <a:off x="733011" y="3965821"/>
            <a:ext cx="8054431"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   </a:t>
            </a:r>
            <a:r>
              <a:rPr kumimoji="1" lang="zh-CN" altLang="en-US" sz="2000" dirty="0"/>
              <a:t>时钟信号幅度</a:t>
            </a:r>
            <a:r>
              <a:rPr kumimoji="1" lang="en-US" altLang="zh-CN" sz="2000" dirty="0"/>
              <a:t>50%</a:t>
            </a:r>
            <a:r>
              <a:rPr kumimoji="1" lang="zh-CN" altLang="en-US" sz="2000" dirty="0"/>
              <a:t>到触发器</a:t>
            </a:r>
            <a:r>
              <a:rPr kumimoji="1" lang="en-US" altLang="zh-CN" sz="2000" dirty="0"/>
              <a:t>Q</a:t>
            </a:r>
            <a:r>
              <a:rPr kumimoji="1" lang="zh-CN" altLang="en-US" sz="2000" dirty="0"/>
              <a:t>端 输出信号</a:t>
            </a:r>
            <a:r>
              <a:rPr kumimoji="1" lang="zh-CN" altLang="en-US" sz="2000" dirty="0">
                <a:latin typeface="Arial" charset="0"/>
              </a:rPr>
              <a:t>幅度</a:t>
            </a:r>
            <a:r>
              <a:rPr kumimoji="1" lang="en-US" altLang="zh-CN" sz="2000" dirty="0">
                <a:latin typeface="Arial" charset="0"/>
              </a:rPr>
              <a:t>50% </a:t>
            </a:r>
            <a:r>
              <a:rPr kumimoji="1" lang="zh-CN" altLang="en-US" sz="2000" dirty="0">
                <a:latin typeface="Arial" charset="0"/>
              </a:rPr>
              <a:t>的时间间隔</a:t>
            </a:r>
            <a:r>
              <a:rPr kumimoji="1" lang="zh-CN" altLang="en-US" sz="2000" dirty="0"/>
              <a:t>。</a:t>
            </a:r>
          </a:p>
        </p:txBody>
      </p:sp>
      <p:sp>
        <p:nvSpPr>
          <p:cNvPr id="165" name="Text Box 72"/>
          <p:cNvSpPr txBox="1">
            <a:spLocks noChangeArrowheads="1"/>
          </p:cNvSpPr>
          <p:nvPr/>
        </p:nvSpPr>
        <p:spPr bwMode="auto">
          <a:xfrm>
            <a:off x="4214636" y="5769498"/>
            <a:ext cx="6477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600" dirty="0">
                <a:latin typeface="Arial" charset="0"/>
              </a:rPr>
              <a:t>输出</a:t>
            </a:r>
            <a:r>
              <a:rPr lang="en-US" altLang="zh-CN" sz="1800" dirty="0">
                <a:latin typeface="Arial" charset="0"/>
              </a:rPr>
              <a:t>Q</a:t>
            </a:r>
          </a:p>
        </p:txBody>
      </p:sp>
      <p:grpSp>
        <p:nvGrpSpPr>
          <p:cNvPr id="167" name="Group 77"/>
          <p:cNvGrpSpPr>
            <a:grpSpLocks/>
          </p:cNvGrpSpPr>
          <p:nvPr/>
        </p:nvGrpSpPr>
        <p:grpSpPr bwMode="auto">
          <a:xfrm>
            <a:off x="3150773" y="1129125"/>
            <a:ext cx="4062413" cy="1227137"/>
            <a:chOff x="1882" y="1617"/>
            <a:chExt cx="2559" cy="773"/>
          </a:xfrm>
        </p:grpSpPr>
        <p:sp>
          <p:nvSpPr>
            <p:cNvPr id="168" name="Freeform 75"/>
            <p:cNvSpPr>
              <a:spLocks/>
            </p:cNvSpPr>
            <p:nvPr/>
          </p:nvSpPr>
          <p:spPr bwMode="auto">
            <a:xfrm>
              <a:off x="1882" y="1617"/>
              <a:ext cx="1303" cy="771"/>
            </a:xfrm>
            <a:custGeom>
              <a:avLst/>
              <a:gdLst>
                <a:gd name="T0" fmla="*/ 0 w 1303"/>
                <a:gd name="T1" fmla="*/ 725 h 771"/>
                <a:gd name="T2" fmla="*/ 724 w 1303"/>
                <a:gd name="T3" fmla="*/ 751 h 771"/>
                <a:gd name="T4" fmla="*/ 1199 w 1303"/>
                <a:gd name="T5" fmla="*/ 605 h 771"/>
                <a:gd name="T6" fmla="*/ 1300 w 1303"/>
                <a:gd name="T7" fmla="*/ 266 h 771"/>
                <a:gd name="T8" fmla="*/ 1179 w 1303"/>
                <a:gd name="T9" fmla="*/ 0 h 771"/>
                <a:gd name="T10" fmla="*/ 0 60000 65536"/>
                <a:gd name="T11" fmla="*/ 0 60000 65536"/>
                <a:gd name="T12" fmla="*/ 0 60000 65536"/>
                <a:gd name="T13" fmla="*/ 0 60000 65536"/>
                <a:gd name="T14" fmla="*/ 0 60000 65536"/>
                <a:gd name="T15" fmla="*/ 0 w 1303"/>
                <a:gd name="T16" fmla="*/ 0 h 771"/>
                <a:gd name="T17" fmla="*/ 1303 w 1303"/>
                <a:gd name="T18" fmla="*/ 771 h 771"/>
              </a:gdLst>
              <a:ahLst/>
              <a:cxnLst>
                <a:cxn ang="T10">
                  <a:pos x="T0" y="T1"/>
                </a:cxn>
                <a:cxn ang="T11">
                  <a:pos x="T2" y="T3"/>
                </a:cxn>
                <a:cxn ang="T12">
                  <a:pos x="T4" y="T5"/>
                </a:cxn>
                <a:cxn ang="T13">
                  <a:pos x="T6" y="T7"/>
                </a:cxn>
                <a:cxn ang="T14">
                  <a:pos x="T8" y="T9"/>
                </a:cxn>
              </a:cxnLst>
              <a:rect l="T15" t="T16" r="T17" b="T18"/>
              <a:pathLst>
                <a:path w="1303" h="771">
                  <a:moveTo>
                    <a:pt x="0" y="725"/>
                  </a:moveTo>
                  <a:cubicBezTo>
                    <a:pt x="121" y="729"/>
                    <a:pt x="524" y="771"/>
                    <a:pt x="724" y="751"/>
                  </a:cubicBezTo>
                  <a:cubicBezTo>
                    <a:pt x="924" y="731"/>
                    <a:pt x="1103" y="686"/>
                    <a:pt x="1199" y="605"/>
                  </a:cubicBezTo>
                  <a:cubicBezTo>
                    <a:pt x="1295" y="524"/>
                    <a:pt x="1303" y="367"/>
                    <a:pt x="1300" y="266"/>
                  </a:cubicBezTo>
                  <a:cubicBezTo>
                    <a:pt x="1297" y="165"/>
                    <a:pt x="1204" y="55"/>
                    <a:pt x="1179" y="0"/>
                  </a:cubicBezTo>
                </a:path>
              </a:pathLst>
            </a:custGeom>
            <a:noFill/>
            <a:ln w="19050" cap="flat" cmpd="sng">
              <a:solidFill>
                <a:srgbClr val="FF33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69" name="Text Box 76"/>
            <p:cNvSpPr txBox="1">
              <a:spLocks noChangeArrowheads="1"/>
            </p:cNvSpPr>
            <p:nvPr/>
          </p:nvSpPr>
          <p:spPr bwMode="auto">
            <a:xfrm>
              <a:off x="3016" y="2205"/>
              <a:ext cx="1425" cy="185"/>
            </a:xfrm>
            <a:prstGeom prst="rect">
              <a:avLst/>
            </a:prstGeom>
            <a:solidFill>
              <a:srgbClr val="EAEAEA"/>
            </a:solidFill>
            <a:ln w="19050" algn="ctr">
              <a:solidFill>
                <a:srgbClr val="FF3300"/>
              </a:solidFill>
              <a:miter lim="800000"/>
              <a:headEnd/>
              <a:tailEnd/>
            </a:ln>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a:t>两者之间是有关系的</a:t>
              </a:r>
            </a:p>
          </p:txBody>
        </p:sp>
      </p:grpSp>
      <p:sp>
        <p:nvSpPr>
          <p:cNvPr id="2" name="标题 1"/>
          <p:cNvSpPr>
            <a:spLocks noGrp="1"/>
          </p:cNvSpPr>
          <p:nvPr>
            <p:ph type="title"/>
          </p:nvPr>
        </p:nvSpPr>
        <p:spPr>
          <a:xfrm>
            <a:off x="0" y="6473825"/>
            <a:ext cx="7848600" cy="384175"/>
          </a:xfrm>
        </p:spPr>
        <p:txBody>
          <a:bodyPr/>
          <a:lstStyle/>
          <a:p>
            <a:endParaRPr lang="zh-CN" altLang="en-US" dirty="0"/>
          </a:p>
        </p:txBody>
      </p:sp>
      <p:pic>
        <p:nvPicPr>
          <p:cNvPr id="16386" name="Picture 2"/>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34614" y="4356967"/>
            <a:ext cx="405765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descr="C:\RS_北邮事务\数字逻辑教学\CDISO\数字逻辑_电子教案Web\立体化课件第四版\数字逻辑\pic\chapters\0302_tim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514" y="3138333"/>
            <a:ext cx="2095500"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948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p>
        </p:txBody>
      </p:sp>
      <p:sp>
        <p:nvSpPr>
          <p:cNvPr id="5" name="内容占位符 4"/>
          <p:cNvSpPr>
            <a:spLocks noGrp="1"/>
          </p:cNvSpPr>
          <p:nvPr>
            <p:ph idx="1"/>
          </p:nvPr>
        </p:nvSpPr>
        <p:spPr>
          <a:xfrm>
            <a:off x="0" y="458802"/>
            <a:ext cx="9144000" cy="5940396"/>
          </a:xfrm>
        </p:spPr>
        <p:txBody>
          <a:bodyPr/>
          <a:lstStyle/>
          <a:p>
            <a:endParaRPr lang="zh-CN" altLang="en-US" dirty="0"/>
          </a:p>
        </p:txBody>
      </p:sp>
      <p:pic>
        <p:nvPicPr>
          <p:cNvPr id="22" name="table"/>
          <p:cNvPicPr>
            <a:picLocks noChangeAspect="1"/>
          </p:cNvPicPr>
          <p:nvPr/>
        </p:nvPicPr>
        <p:blipFill>
          <a:blip r:embed="rId2"/>
          <a:stretch>
            <a:fillRect/>
          </a:stretch>
        </p:blipFill>
        <p:spPr>
          <a:xfrm>
            <a:off x="161925" y="875505"/>
            <a:ext cx="8534400" cy="5037139"/>
          </a:xfrm>
          <a:prstGeom prst="rect">
            <a:avLst/>
          </a:prstGeom>
        </p:spPr>
      </p:pic>
      <p:grpSp>
        <p:nvGrpSpPr>
          <p:cNvPr id="23" name="Group 255"/>
          <p:cNvGrpSpPr>
            <a:grpSpLocks/>
          </p:cNvGrpSpPr>
          <p:nvPr/>
        </p:nvGrpSpPr>
        <p:grpSpPr bwMode="auto">
          <a:xfrm>
            <a:off x="1438275" y="4686300"/>
            <a:ext cx="1752600" cy="1158875"/>
            <a:chOff x="1008" y="3264"/>
            <a:chExt cx="1104" cy="730"/>
          </a:xfrm>
        </p:grpSpPr>
        <p:grpSp>
          <p:nvGrpSpPr>
            <p:cNvPr id="148" name="Group 69"/>
            <p:cNvGrpSpPr>
              <a:grpSpLocks/>
            </p:cNvGrpSpPr>
            <p:nvPr/>
          </p:nvGrpSpPr>
          <p:grpSpPr bwMode="auto">
            <a:xfrm>
              <a:off x="1152" y="3408"/>
              <a:ext cx="864" cy="384"/>
              <a:chOff x="768" y="2496"/>
              <a:chExt cx="1680" cy="864"/>
            </a:xfrm>
          </p:grpSpPr>
          <p:grpSp>
            <p:nvGrpSpPr>
              <p:cNvPr id="153" name="Group 70"/>
              <p:cNvGrpSpPr>
                <a:grpSpLocks/>
              </p:cNvGrpSpPr>
              <p:nvPr/>
            </p:nvGrpSpPr>
            <p:grpSpPr bwMode="auto">
              <a:xfrm>
                <a:off x="1248" y="2496"/>
                <a:ext cx="871" cy="576"/>
                <a:chOff x="4176" y="1680"/>
                <a:chExt cx="871" cy="576"/>
              </a:xfrm>
            </p:grpSpPr>
            <p:sp>
              <p:nvSpPr>
                <p:cNvPr id="177" name="Arc 71"/>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8" name="Line 72"/>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154" name="Group 73"/>
              <p:cNvGrpSpPr>
                <a:grpSpLocks/>
              </p:cNvGrpSpPr>
              <p:nvPr/>
            </p:nvGrpSpPr>
            <p:grpSpPr bwMode="auto">
              <a:xfrm flipH="1" flipV="1">
                <a:off x="1104" y="2784"/>
                <a:ext cx="871" cy="576"/>
                <a:chOff x="4176" y="1680"/>
                <a:chExt cx="871" cy="576"/>
              </a:xfrm>
            </p:grpSpPr>
            <p:sp>
              <p:nvSpPr>
                <p:cNvPr id="175" name="Arc 74"/>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6" name="Line 75"/>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163" name="Group 76"/>
              <p:cNvGrpSpPr>
                <a:grpSpLocks/>
              </p:cNvGrpSpPr>
              <p:nvPr/>
            </p:nvGrpSpPr>
            <p:grpSpPr bwMode="auto">
              <a:xfrm>
                <a:off x="2112" y="2784"/>
                <a:ext cx="336" cy="345"/>
                <a:chOff x="5040" y="1968"/>
                <a:chExt cx="336" cy="345"/>
              </a:xfrm>
            </p:grpSpPr>
            <p:sp>
              <p:nvSpPr>
                <p:cNvPr id="173" name="Oval 77"/>
                <p:cNvSpPr>
                  <a:spLocks noChangeArrowheads="1"/>
                </p:cNvSpPr>
                <p:nvPr/>
              </p:nvSpPr>
              <p:spPr bwMode="auto">
                <a:xfrm>
                  <a:off x="5040"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4" name="Line 78"/>
                <p:cNvSpPr>
                  <a:spLocks noChangeShapeType="1"/>
                </p:cNvSpPr>
                <p:nvPr/>
              </p:nvSpPr>
              <p:spPr bwMode="auto">
                <a:xfrm flipH="1" flipV="1">
                  <a:off x="5069" y="2217"/>
                  <a:ext cx="96" cy="9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64" name="Oval 79"/>
              <p:cNvSpPr>
                <a:spLocks noChangeArrowheads="1"/>
              </p:cNvSpPr>
              <p:nvPr/>
            </p:nvSpPr>
            <p:spPr bwMode="auto">
              <a:xfrm>
                <a:off x="1920" y="2784"/>
                <a:ext cx="288" cy="288"/>
              </a:xfrm>
              <a:prstGeom prst="ellipse">
                <a:avLst/>
              </a:prstGeom>
              <a:solidFill>
                <a:srgbClr val="DDDDDD"/>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1400"/>
                  <a:t>1</a:t>
                </a:r>
              </a:p>
            </p:txBody>
          </p:sp>
          <p:grpSp>
            <p:nvGrpSpPr>
              <p:cNvPr id="166" name="Group 80"/>
              <p:cNvGrpSpPr>
                <a:grpSpLocks/>
              </p:cNvGrpSpPr>
              <p:nvPr/>
            </p:nvGrpSpPr>
            <p:grpSpPr bwMode="auto">
              <a:xfrm>
                <a:off x="768" y="2784"/>
                <a:ext cx="336" cy="336"/>
                <a:chOff x="3696" y="1968"/>
                <a:chExt cx="336" cy="336"/>
              </a:xfrm>
            </p:grpSpPr>
            <p:sp>
              <p:nvSpPr>
                <p:cNvPr id="171" name="Oval 81"/>
                <p:cNvSpPr>
                  <a:spLocks noChangeArrowheads="1"/>
                </p:cNvSpPr>
                <p:nvPr/>
              </p:nvSpPr>
              <p:spPr bwMode="auto">
                <a:xfrm>
                  <a:off x="3696"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2" name="Line 82"/>
                <p:cNvSpPr>
                  <a:spLocks noChangeShapeType="1"/>
                </p:cNvSpPr>
                <p:nvPr/>
              </p:nvSpPr>
              <p:spPr bwMode="auto">
                <a:xfrm>
                  <a:off x="3886" y="1978"/>
                  <a:ext cx="98" cy="11"/>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70" name="Oval 83"/>
              <p:cNvSpPr>
                <a:spLocks noChangeArrowheads="1"/>
              </p:cNvSpPr>
              <p:nvPr/>
            </p:nvSpPr>
            <p:spPr bwMode="auto">
              <a:xfrm>
                <a:off x="1008" y="2784"/>
                <a:ext cx="288" cy="288"/>
              </a:xfrm>
              <a:prstGeom prst="ellipse">
                <a:avLst/>
              </a:prstGeom>
              <a:solidFill>
                <a:srgbClr val="DDDDDD"/>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1400"/>
                  <a:t>0</a:t>
                </a:r>
              </a:p>
            </p:txBody>
          </p:sp>
        </p:grpSp>
        <p:sp>
          <p:nvSpPr>
            <p:cNvPr id="149" name="Text Box 129"/>
            <p:cNvSpPr txBox="1">
              <a:spLocks noChangeArrowheads="1"/>
            </p:cNvSpPr>
            <p:nvPr/>
          </p:nvSpPr>
          <p:spPr bwMode="auto">
            <a:xfrm>
              <a:off x="1392" y="326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01</a:t>
              </a:r>
            </a:p>
          </p:txBody>
        </p:sp>
        <p:sp>
          <p:nvSpPr>
            <p:cNvPr id="150" name="Text Box 130"/>
            <p:cNvSpPr txBox="1">
              <a:spLocks noChangeArrowheads="1"/>
            </p:cNvSpPr>
            <p:nvPr/>
          </p:nvSpPr>
          <p:spPr bwMode="auto">
            <a:xfrm>
              <a:off x="1392" y="374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10</a:t>
              </a:r>
            </a:p>
          </p:txBody>
        </p:sp>
        <p:sp>
          <p:nvSpPr>
            <p:cNvPr id="151" name="Text Box 131"/>
            <p:cNvSpPr txBox="1">
              <a:spLocks noChangeArrowheads="1"/>
            </p:cNvSpPr>
            <p:nvPr/>
          </p:nvSpPr>
          <p:spPr bwMode="auto">
            <a:xfrm>
              <a:off x="1776" y="3312"/>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00</a:t>
              </a:r>
            </a:p>
          </p:txBody>
        </p:sp>
        <p:sp>
          <p:nvSpPr>
            <p:cNvPr id="152" name="Text Box 132"/>
            <p:cNvSpPr txBox="1">
              <a:spLocks noChangeArrowheads="1"/>
            </p:cNvSpPr>
            <p:nvPr/>
          </p:nvSpPr>
          <p:spPr bwMode="auto">
            <a:xfrm>
              <a:off x="1008" y="3648"/>
              <a:ext cx="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00</a:t>
              </a:r>
            </a:p>
          </p:txBody>
        </p:sp>
      </p:grpSp>
      <p:grpSp>
        <p:nvGrpSpPr>
          <p:cNvPr id="24" name="Group 258"/>
          <p:cNvGrpSpPr>
            <a:grpSpLocks/>
          </p:cNvGrpSpPr>
          <p:nvPr/>
        </p:nvGrpSpPr>
        <p:grpSpPr bwMode="auto">
          <a:xfrm>
            <a:off x="3190875" y="4610104"/>
            <a:ext cx="5562600" cy="1252538"/>
            <a:chOff x="2112" y="3216"/>
            <a:chExt cx="3504" cy="789"/>
          </a:xfrm>
        </p:grpSpPr>
        <p:grpSp>
          <p:nvGrpSpPr>
            <p:cNvPr id="89" name="Group 114"/>
            <p:cNvGrpSpPr>
              <a:grpSpLocks/>
            </p:cNvGrpSpPr>
            <p:nvPr/>
          </p:nvGrpSpPr>
          <p:grpSpPr bwMode="auto">
            <a:xfrm>
              <a:off x="4464" y="3408"/>
              <a:ext cx="864" cy="384"/>
              <a:chOff x="768" y="2496"/>
              <a:chExt cx="1680" cy="864"/>
            </a:xfrm>
          </p:grpSpPr>
          <p:grpSp>
            <p:nvGrpSpPr>
              <p:cNvPr id="134" name="Group 115"/>
              <p:cNvGrpSpPr>
                <a:grpSpLocks/>
              </p:cNvGrpSpPr>
              <p:nvPr/>
            </p:nvGrpSpPr>
            <p:grpSpPr bwMode="auto">
              <a:xfrm>
                <a:off x="1248" y="2496"/>
                <a:ext cx="871" cy="576"/>
                <a:chOff x="4176" y="1680"/>
                <a:chExt cx="871" cy="576"/>
              </a:xfrm>
            </p:grpSpPr>
            <p:sp>
              <p:nvSpPr>
                <p:cNvPr id="146" name="Arc 116"/>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7" name="Line 117"/>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135" name="Group 118"/>
              <p:cNvGrpSpPr>
                <a:grpSpLocks/>
              </p:cNvGrpSpPr>
              <p:nvPr/>
            </p:nvGrpSpPr>
            <p:grpSpPr bwMode="auto">
              <a:xfrm flipH="1" flipV="1">
                <a:off x="1104" y="2784"/>
                <a:ext cx="871" cy="576"/>
                <a:chOff x="4176" y="1680"/>
                <a:chExt cx="871" cy="576"/>
              </a:xfrm>
            </p:grpSpPr>
            <p:sp>
              <p:nvSpPr>
                <p:cNvPr id="144" name="Arc 119"/>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5" name="Line 120"/>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136" name="Group 121"/>
              <p:cNvGrpSpPr>
                <a:grpSpLocks/>
              </p:cNvGrpSpPr>
              <p:nvPr/>
            </p:nvGrpSpPr>
            <p:grpSpPr bwMode="auto">
              <a:xfrm>
                <a:off x="2112" y="2784"/>
                <a:ext cx="336" cy="345"/>
                <a:chOff x="5040" y="1968"/>
                <a:chExt cx="336" cy="345"/>
              </a:xfrm>
            </p:grpSpPr>
            <p:sp>
              <p:nvSpPr>
                <p:cNvPr id="142" name="Oval 122"/>
                <p:cNvSpPr>
                  <a:spLocks noChangeArrowheads="1"/>
                </p:cNvSpPr>
                <p:nvPr/>
              </p:nvSpPr>
              <p:spPr bwMode="auto">
                <a:xfrm>
                  <a:off x="5040"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3" name="Line 123"/>
                <p:cNvSpPr>
                  <a:spLocks noChangeShapeType="1"/>
                </p:cNvSpPr>
                <p:nvPr/>
              </p:nvSpPr>
              <p:spPr bwMode="auto">
                <a:xfrm flipH="1" flipV="1">
                  <a:off x="5069" y="2217"/>
                  <a:ext cx="96" cy="9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37" name="Oval 124"/>
              <p:cNvSpPr>
                <a:spLocks noChangeArrowheads="1"/>
              </p:cNvSpPr>
              <p:nvPr/>
            </p:nvSpPr>
            <p:spPr bwMode="auto">
              <a:xfrm>
                <a:off x="1920" y="2784"/>
                <a:ext cx="288" cy="288"/>
              </a:xfrm>
              <a:prstGeom prst="ellipse">
                <a:avLst/>
              </a:prstGeom>
              <a:solidFill>
                <a:srgbClr val="DDDDDD"/>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1400"/>
                  <a:t>1</a:t>
                </a:r>
              </a:p>
            </p:txBody>
          </p:sp>
          <p:grpSp>
            <p:nvGrpSpPr>
              <p:cNvPr id="138" name="Group 125"/>
              <p:cNvGrpSpPr>
                <a:grpSpLocks/>
              </p:cNvGrpSpPr>
              <p:nvPr/>
            </p:nvGrpSpPr>
            <p:grpSpPr bwMode="auto">
              <a:xfrm>
                <a:off x="768" y="2784"/>
                <a:ext cx="336" cy="336"/>
                <a:chOff x="3696" y="1968"/>
                <a:chExt cx="336" cy="336"/>
              </a:xfrm>
            </p:grpSpPr>
            <p:sp>
              <p:nvSpPr>
                <p:cNvPr id="140" name="Oval 126"/>
                <p:cNvSpPr>
                  <a:spLocks noChangeArrowheads="1"/>
                </p:cNvSpPr>
                <p:nvPr/>
              </p:nvSpPr>
              <p:spPr bwMode="auto">
                <a:xfrm>
                  <a:off x="3696"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1" name="Line 127"/>
                <p:cNvSpPr>
                  <a:spLocks noChangeShapeType="1"/>
                </p:cNvSpPr>
                <p:nvPr/>
              </p:nvSpPr>
              <p:spPr bwMode="auto">
                <a:xfrm>
                  <a:off x="3886" y="1978"/>
                  <a:ext cx="98" cy="11"/>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39" name="Oval 128"/>
              <p:cNvSpPr>
                <a:spLocks noChangeArrowheads="1"/>
              </p:cNvSpPr>
              <p:nvPr/>
            </p:nvSpPr>
            <p:spPr bwMode="auto">
              <a:xfrm>
                <a:off x="1008" y="2784"/>
                <a:ext cx="288" cy="288"/>
              </a:xfrm>
              <a:prstGeom prst="ellipse">
                <a:avLst/>
              </a:prstGeom>
              <a:solidFill>
                <a:srgbClr val="DDDDDD"/>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1400"/>
                  <a:t>0</a:t>
                </a:r>
              </a:p>
            </p:txBody>
          </p:sp>
        </p:grpSp>
        <p:sp>
          <p:nvSpPr>
            <p:cNvPr id="90" name="Text Box 135"/>
            <p:cNvSpPr txBox="1">
              <a:spLocks noChangeArrowheads="1"/>
            </p:cNvSpPr>
            <p:nvPr/>
          </p:nvSpPr>
          <p:spPr bwMode="auto">
            <a:xfrm>
              <a:off x="4704" y="321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91" name="Text Box 136"/>
            <p:cNvSpPr txBox="1">
              <a:spLocks noChangeArrowheads="1"/>
            </p:cNvSpPr>
            <p:nvPr/>
          </p:nvSpPr>
          <p:spPr bwMode="auto">
            <a:xfrm>
              <a:off x="4272" y="350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92" name="Text Box 137"/>
            <p:cNvSpPr txBox="1">
              <a:spLocks noChangeArrowheads="1"/>
            </p:cNvSpPr>
            <p:nvPr/>
          </p:nvSpPr>
          <p:spPr bwMode="auto">
            <a:xfrm>
              <a:off x="4752" y="374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93" name="Text Box 138"/>
            <p:cNvSpPr txBox="1">
              <a:spLocks noChangeArrowheads="1"/>
            </p:cNvSpPr>
            <p:nvPr/>
          </p:nvSpPr>
          <p:spPr bwMode="auto">
            <a:xfrm>
              <a:off x="5280" y="350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grpSp>
          <p:nvGrpSpPr>
            <p:cNvPr id="94" name="Group 257"/>
            <p:cNvGrpSpPr>
              <a:grpSpLocks/>
            </p:cNvGrpSpPr>
            <p:nvPr/>
          </p:nvGrpSpPr>
          <p:grpSpPr bwMode="auto">
            <a:xfrm>
              <a:off x="2112" y="3216"/>
              <a:ext cx="2304" cy="789"/>
              <a:chOff x="2112" y="3216"/>
              <a:chExt cx="2304" cy="789"/>
            </a:xfrm>
          </p:grpSpPr>
          <p:grpSp>
            <p:nvGrpSpPr>
              <p:cNvPr id="95" name="Group 99"/>
              <p:cNvGrpSpPr>
                <a:grpSpLocks/>
              </p:cNvGrpSpPr>
              <p:nvPr/>
            </p:nvGrpSpPr>
            <p:grpSpPr bwMode="auto">
              <a:xfrm>
                <a:off x="3264" y="3408"/>
                <a:ext cx="864" cy="384"/>
                <a:chOff x="768" y="2496"/>
                <a:chExt cx="1680" cy="864"/>
              </a:xfrm>
            </p:grpSpPr>
            <p:grpSp>
              <p:nvGrpSpPr>
                <p:cNvPr id="120" name="Group 100"/>
                <p:cNvGrpSpPr>
                  <a:grpSpLocks/>
                </p:cNvGrpSpPr>
                <p:nvPr/>
              </p:nvGrpSpPr>
              <p:grpSpPr bwMode="auto">
                <a:xfrm>
                  <a:off x="1248" y="2496"/>
                  <a:ext cx="871" cy="576"/>
                  <a:chOff x="4176" y="1680"/>
                  <a:chExt cx="871" cy="576"/>
                </a:xfrm>
              </p:grpSpPr>
              <p:sp>
                <p:nvSpPr>
                  <p:cNvPr id="132" name="Arc 101"/>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3" name="Line 102"/>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121" name="Group 103"/>
                <p:cNvGrpSpPr>
                  <a:grpSpLocks/>
                </p:cNvGrpSpPr>
                <p:nvPr/>
              </p:nvGrpSpPr>
              <p:grpSpPr bwMode="auto">
                <a:xfrm flipH="1" flipV="1">
                  <a:off x="1104" y="2784"/>
                  <a:ext cx="871" cy="576"/>
                  <a:chOff x="4176" y="1680"/>
                  <a:chExt cx="871" cy="576"/>
                </a:xfrm>
              </p:grpSpPr>
              <p:sp>
                <p:nvSpPr>
                  <p:cNvPr id="130" name="Arc 104"/>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1" name="Line 105"/>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122" name="Group 106"/>
                <p:cNvGrpSpPr>
                  <a:grpSpLocks/>
                </p:cNvGrpSpPr>
                <p:nvPr/>
              </p:nvGrpSpPr>
              <p:grpSpPr bwMode="auto">
                <a:xfrm>
                  <a:off x="2112" y="2784"/>
                  <a:ext cx="336" cy="345"/>
                  <a:chOff x="5040" y="1968"/>
                  <a:chExt cx="336" cy="345"/>
                </a:xfrm>
              </p:grpSpPr>
              <p:sp>
                <p:nvSpPr>
                  <p:cNvPr id="128" name="Oval 107"/>
                  <p:cNvSpPr>
                    <a:spLocks noChangeArrowheads="1"/>
                  </p:cNvSpPr>
                  <p:nvPr/>
                </p:nvSpPr>
                <p:spPr bwMode="auto">
                  <a:xfrm>
                    <a:off x="5040"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9" name="Line 108"/>
                  <p:cNvSpPr>
                    <a:spLocks noChangeShapeType="1"/>
                  </p:cNvSpPr>
                  <p:nvPr/>
                </p:nvSpPr>
                <p:spPr bwMode="auto">
                  <a:xfrm flipH="1" flipV="1">
                    <a:off x="5069" y="2217"/>
                    <a:ext cx="96" cy="9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23" name="Oval 109"/>
                <p:cNvSpPr>
                  <a:spLocks noChangeArrowheads="1"/>
                </p:cNvSpPr>
                <p:nvPr/>
              </p:nvSpPr>
              <p:spPr bwMode="auto">
                <a:xfrm>
                  <a:off x="1920" y="2784"/>
                  <a:ext cx="288" cy="288"/>
                </a:xfrm>
                <a:prstGeom prst="ellipse">
                  <a:avLst/>
                </a:prstGeom>
                <a:solidFill>
                  <a:srgbClr val="DDDDDD"/>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1400"/>
                    <a:t>1</a:t>
                  </a:r>
                </a:p>
              </p:txBody>
            </p:sp>
            <p:grpSp>
              <p:nvGrpSpPr>
                <p:cNvPr id="124" name="Group 110"/>
                <p:cNvGrpSpPr>
                  <a:grpSpLocks/>
                </p:cNvGrpSpPr>
                <p:nvPr/>
              </p:nvGrpSpPr>
              <p:grpSpPr bwMode="auto">
                <a:xfrm>
                  <a:off x="768" y="2784"/>
                  <a:ext cx="336" cy="336"/>
                  <a:chOff x="3696" y="1968"/>
                  <a:chExt cx="336" cy="336"/>
                </a:xfrm>
              </p:grpSpPr>
              <p:sp>
                <p:nvSpPr>
                  <p:cNvPr id="126" name="Oval 111"/>
                  <p:cNvSpPr>
                    <a:spLocks noChangeArrowheads="1"/>
                  </p:cNvSpPr>
                  <p:nvPr/>
                </p:nvSpPr>
                <p:spPr bwMode="auto">
                  <a:xfrm>
                    <a:off x="3696"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7" name="Line 112"/>
                  <p:cNvSpPr>
                    <a:spLocks noChangeShapeType="1"/>
                  </p:cNvSpPr>
                  <p:nvPr/>
                </p:nvSpPr>
                <p:spPr bwMode="auto">
                  <a:xfrm>
                    <a:off x="3886" y="1978"/>
                    <a:ext cx="98" cy="11"/>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25" name="Oval 113"/>
                <p:cNvSpPr>
                  <a:spLocks noChangeArrowheads="1"/>
                </p:cNvSpPr>
                <p:nvPr/>
              </p:nvSpPr>
              <p:spPr bwMode="auto">
                <a:xfrm>
                  <a:off x="1008" y="2784"/>
                  <a:ext cx="288" cy="288"/>
                </a:xfrm>
                <a:prstGeom prst="ellipse">
                  <a:avLst/>
                </a:prstGeom>
                <a:solidFill>
                  <a:srgbClr val="DDDDDD"/>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1400"/>
                    <a:t>0</a:t>
                  </a:r>
                </a:p>
              </p:txBody>
            </p:sp>
          </p:grpSp>
          <p:grpSp>
            <p:nvGrpSpPr>
              <p:cNvPr id="96" name="Group 256"/>
              <p:cNvGrpSpPr>
                <a:grpSpLocks/>
              </p:cNvGrpSpPr>
              <p:nvPr/>
            </p:nvGrpSpPr>
            <p:grpSpPr bwMode="auto">
              <a:xfrm>
                <a:off x="2112" y="3216"/>
                <a:ext cx="1056" cy="789"/>
                <a:chOff x="2112" y="3216"/>
                <a:chExt cx="1056" cy="789"/>
              </a:xfrm>
            </p:grpSpPr>
            <p:grpSp>
              <p:nvGrpSpPr>
                <p:cNvPr id="101" name="Group 84"/>
                <p:cNvGrpSpPr>
                  <a:grpSpLocks/>
                </p:cNvGrpSpPr>
                <p:nvPr/>
              </p:nvGrpSpPr>
              <p:grpSpPr bwMode="auto">
                <a:xfrm>
                  <a:off x="2160" y="3408"/>
                  <a:ext cx="864" cy="384"/>
                  <a:chOff x="768" y="2496"/>
                  <a:chExt cx="1680" cy="864"/>
                </a:xfrm>
              </p:grpSpPr>
              <p:grpSp>
                <p:nvGrpSpPr>
                  <p:cNvPr id="106" name="Group 85"/>
                  <p:cNvGrpSpPr>
                    <a:grpSpLocks/>
                  </p:cNvGrpSpPr>
                  <p:nvPr/>
                </p:nvGrpSpPr>
                <p:grpSpPr bwMode="auto">
                  <a:xfrm>
                    <a:off x="1248" y="2496"/>
                    <a:ext cx="871" cy="576"/>
                    <a:chOff x="4176" y="1680"/>
                    <a:chExt cx="871" cy="576"/>
                  </a:xfrm>
                </p:grpSpPr>
                <p:sp>
                  <p:nvSpPr>
                    <p:cNvPr id="118" name="Arc 86"/>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9" name="Line 87"/>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107" name="Group 88"/>
                  <p:cNvGrpSpPr>
                    <a:grpSpLocks/>
                  </p:cNvGrpSpPr>
                  <p:nvPr/>
                </p:nvGrpSpPr>
                <p:grpSpPr bwMode="auto">
                  <a:xfrm flipH="1" flipV="1">
                    <a:off x="1104" y="2784"/>
                    <a:ext cx="871" cy="576"/>
                    <a:chOff x="4176" y="1680"/>
                    <a:chExt cx="871" cy="576"/>
                  </a:xfrm>
                </p:grpSpPr>
                <p:sp>
                  <p:nvSpPr>
                    <p:cNvPr id="116" name="Arc 89"/>
                    <p:cNvSpPr>
                      <a:spLocks/>
                    </p:cNvSpPr>
                    <p:nvPr/>
                  </p:nvSpPr>
                  <p:spPr bwMode="auto">
                    <a:xfrm rot="-3395683">
                      <a:off x="4272" y="1584"/>
                      <a:ext cx="57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7" name="Line 90"/>
                    <p:cNvSpPr>
                      <a:spLocks noChangeShapeType="1"/>
                    </p:cNvSpPr>
                    <p:nvPr/>
                  </p:nvSpPr>
                  <p:spPr bwMode="auto">
                    <a:xfrm>
                      <a:off x="4944" y="1872"/>
                      <a:ext cx="103" cy="6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108" name="Group 91"/>
                  <p:cNvGrpSpPr>
                    <a:grpSpLocks/>
                  </p:cNvGrpSpPr>
                  <p:nvPr/>
                </p:nvGrpSpPr>
                <p:grpSpPr bwMode="auto">
                  <a:xfrm>
                    <a:off x="2112" y="2784"/>
                    <a:ext cx="336" cy="345"/>
                    <a:chOff x="5040" y="1968"/>
                    <a:chExt cx="336" cy="345"/>
                  </a:xfrm>
                </p:grpSpPr>
                <p:sp>
                  <p:nvSpPr>
                    <p:cNvPr id="114" name="Oval 92"/>
                    <p:cNvSpPr>
                      <a:spLocks noChangeArrowheads="1"/>
                    </p:cNvSpPr>
                    <p:nvPr/>
                  </p:nvSpPr>
                  <p:spPr bwMode="auto">
                    <a:xfrm>
                      <a:off x="5040"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5" name="Line 93"/>
                    <p:cNvSpPr>
                      <a:spLocks noChangeShapeType="1"/>
                    </p:cNvSpPr>
                    <p:nvPr/>
                  </p:nvSpPr>
                  <p:spPr bwMode="auto">
                    <a:xfrm flipH="1" flipV="1">
                      <a:off x="5069" y="2217"/>
                      <a:ext cx="96" cy="96"/>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09" name="Oval 94"/>
                  <p:cNvSpPr>
                    <a:spLocks noChangeArrowheads="1"/>
                  </p:cNvSpPr>
                  <p:nvPr/>
                </p:nvSpPr>
                <p:spPr bwMode="auto">
                  <a:xfrm>
                    <a:off x="1920" y="2784"/>
                    <a:ext cx="288" cy="288"/>
                  </a:xfrm>
                  <a:prstGeom prst="ellipse">
                    <a:avLst/>
                  </a:prstGeom>
                  <a:solidFill>
                    <a:srgbClr val="DDDDDD"/>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1400"/>
                      <a:t>1</a:t>
                    </a:r>
                  </a:p>
                </p:txBody>
              </p:sp>
              <p:grpSp>
                <p:nvGrpSpPr>
                  <p:cNvPr id="110" name="Group 95"/>
                  <p:cNvGrpSpPr>
                    <a:grpSpLocks/>
                  </p:cNvGrpSpPr>
                  <p:nvPr/>
                </p:nvGrpSpPr>
                <p:grpSpPr bwMode="auto">
                  <a:xfrm>
                    <a:off x="768" y="2784"/>
                    <a:ext cx="336" cy="336"/>
                    <a:chOff x="3696" y="1968"/>
                    <a:chExt cx="336" cy="336"/>
                  </a:xfrm>
                </p:grpSpPr>
                <p:sp>
                  <p:nvSpPr>
                    <p:cNvPr id="112" name="Oval 96"/>
                    <p:cNvSpPr>
                      <a:spLocks noChangeArrowheads="1"/>
                    </p:cNvSpPr>
                    <p:nvPr/>
                  </p:nvSpPr>
                  <p:spPr bwMode="auto">
                    <a:xfrm>
                      <a:off x="3696" y="1968"/>
                      <a:ext cx="336" cy="336"/>
                    </a:xfrm>
                    <a:prstGeom prst="ellipse">
                      <a:avLst/>
                    </a:pr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3" name="Line 97"/>
                    <p:cNvSpPr>
                      <a:spLocks noChangeShapeType="1"/>
                    </p:cNvSpPr>
                    <p:nvPr/>
                  </p:nvSpPr>
                  <p:spPr bwMode="auto">
                    <a:xfrm>
                      <a:off x="3886" y="1978"/>
                      <a:ext cx="98" cy="11"/>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11" name="Oval 98"/>
                  <p:cNvSpPr>
                    <a:spLocks noChangeArrowheads="1"/>
                  </p:cNvSpPr>
                  <p:nvPr/>
                </p:nvSpPr>
                <p:spPr bwMode="auto">
                  <a:xfrm>
                    <a:off x="1008" y="2784"/>
                    <a:ext cx="288" cy="288"/>
                  </a:xfrm>
                  <a:prstGeom prst="ellipse">
                    <a:avLst/>
                  </a:prstGeom>
                  <a:solidFill>
                    <a:srgbClr val="DDDDDD"/>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1400"/>
                      <a:t>0</a:t>
                    </a:r>
                  </a:p>
                </p:txBody>
              </p:sp>
            </p:grpSp>
            <p:sp>
              <p:nvSpPr>
                <p:cNvPr id="102" name="Text Box 133"/>
                <p:cNvSpPr txBox="1">
                  <a:spLocks noChangeArrowheads="1"/>
                </p:cNvSpPr>
                <p:nvPr/>
              </p:nvSpPr>
              <p:spPr bwMode="auto">
                <a:xfrm>
                  <a:off x="2439" y="3755"/>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103" name="Text Box 134"/>
                <p:cNvSpPr txBox="1">
                  <a:spLocks noChangeArrowheads="1"/>
                </p:cNvSpPr>
                <p:nvPr/>
              </p:nvSpPr>
              <p:spPr bwMode="auto">
                <a:xfrm>
                  <a:off x="2448" y="321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104" name="Text Box 139"/>
                <p:cNvSpPr txBox="1">
                  <a:spLocks noChangeArrowheads="1"/>
                </p:cNvSpPr>
                <p:nvPr/>
              </p:nvSpPr>
              <p:spPr bwMode="auto">
                <a:xfrm>
                  <a:off x="2832" y="336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105" name="Text Box 140"/>
                <p:cNvSpPr txBox="1">
                  <a:spLocks noChangeArrowheads="1"/>
                </p:cNvSpPr>
                <p:nvPr/>
              </p:nvSpPr>
              <p:spPr bwMode="auto">
                <a:xfrm>
                  <a:off x="2112" y="364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grpSp>
          <p:sp>
            <p:nvSpPr>
              <p:cNvPr id="97" name="Text Box 141"/>
              <p:cNvSpPr txBox="1">
                <a:spLocks noChangeArrowheads="1"/>
              </p:cNvSpPr>
              <p:nvPr/>
            </p:nvSpPr>
            <p:spPr bwMode="auto">
              <a:xfrm>
                <a:off x="3552" y="3216"/>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98" name="Text Box 142"/>
              <p:cNvSpPr txBox="1">
                <a:spLocks noChangeArrowheads="1"/>
              </p:cNvSpPr>
              <p:nvPr/>
            </p:nvSpPr>
            <p:spPr bwMode="auto">
              <a:xfrm>
                <a:off x="3504" y="374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99" name="Text Box 143"/>
              <p:cNvSpPr txBox="1">
                <a:spLocks noChangeArrowheads="1"/>
              </p:cNvSpPr>
              <p:nvPr/>
            </p:nvSpPr>
            <p:spPr bwMode="auto">
              <a:xfrm>
                <a:off x="3984" y="336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100" name="Text Box 144"/>
              <p:cNvSpPr txBox="1">
                <a:spLocks noChangeArrowheads="1"/>
              </p:cNvSpPr>
              <p:nvPr/>
            </p:nvSpPr>
            <p:spPr bwMode="auto">
              <a:xfrm>
                <a:off x="3072" y="364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grpSp>
      </p:grpSp>
      <p:grpSp>
        <p:nvGrpSpPr>
          <p:cNvPr id="25" name="Group 196"/>
          <p:cNvGrpSpPr>
            <a:grpSpLocks/>
          </p:cNvGrpSpPr>
          <p:nvPr/>
        </p:nvGrpSpPr>
        <p:grpSpPr bwMode="auto">
          <a:xfrm>
            <a:off x="3267075" y="2403475"/>
            <a:ext cx="1371600" cy="1524000"/>
            <a:chOff x="2160" y="1872"/>
            <a:chExt cx="864" cy="960"/>
          </a:xfrm>
        </p:grpSpPr>
        <p:sp>
          <p:nvSpPr>
            <p:cNvPr id="81" name="Text Box 188"/>
            <p:cNvSpPr txBox="1">
              <a:spLocks noChangeArrowheads="1"/>
            </p:cNvSpPr>
            <p:nvPr/>
          </p:nvSpPr>
          <p:spPr bwMode="auto">
            <a:xfrm>
              <a:off x="2160" y="192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D</a:t>
              </a:r>
            </a:p>
          </p:txBody>
        </p:sp>
        <p:sp>
          <p:nvSpPr>
            <p:cNvPr id="82" name="Text Box 189"/>
            <p:cNvSpPr txBox="1">
              <a:spLocks noChangeArrowheads="1"/>
            </p:cNvSpPr>
            <p:nvPr/>
          </p:nvSpPr>
          <p:spPr bwMode="auto">
            <a:xfrm>
              <a:off x="2544" y="1872"/>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30000"/>
                <a:t>n+1</a:t>
              </a:r>
            </a:p>
          </p:txBody>
        </p:sp>
        <p:sp>
          <p:nvSpPr>
            <p:cNvPr id="83" name="Line 190"/>
            <p:cNvSpPr>
              <a:spLocks noChangeShapeType="1"/>
            </p:cNvSpPr>
            <p:nvPr/>
          </p:nvSpPr>
          <p:spPr bwMode="auto">
            <a:xfrm>
              <a:off x="2160" y="2160"/>
              <a:ext cx="8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4" name="Line 191"/>
            <p:cNvSpPr>
              <a:spLocks noChangeShapeType="1"/>
            </p:cNvSpPr>
            <p:nvPr/>
          </p:nvSpPr>
          <p:spPr bwMode="auto">
            <a:xfrm>
              <a:off x="2448" y="1920"/>
              <a:ext cx="0" cy="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5" name="Text Box 192"/>
            <p:cNvSpPr txBox="1">
              <a:spLocks noChangeArrowheads="1"/>
            </p:cNvSpPr>
            <p:nvPr/>
          </p:nvSpPr>
          <p:spPr bwMode="auto">
            <a:xfrm>
              <a:off x="2160" y="22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86" name="Text Box 193"/>
            <p:cNvSpPr txBox="1">
              <a:spLocks noChangeArrowheads="1"/>
            </p:cNvSpPr>
            <p:nvPr/>
          </p:nvSpPr>
          <p:spPr bwMode="auto">
            <a:xfrm>
              <a:off x="2160" y="249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87" name="Text Box 194"/>
            <p:cNvSpPr txBox="1">
              <a:spLocks noChangeArrowheads="1"/>
            </p:cNvSpPr>
            <p:nvPr/>
          </p:nvSpPr>
          <p:spPr bwMode="auto">
            <a:xfrm>
              <a:off x="2640" y="22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88" name="Text Box 195"/>
            <p:cNvSpPr txBox="1">
              <a:spLocks noChangeArrowheads="1"/>
            </p:cNvSpPr>
            <p:nvPr/>
          </p:nvSpPr>
          <p:spPr bwMode="auto">
            <a:xfrm>
              <a:off x="2640" y="249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grpSp>
      <p:grpSp>
        <p:nvGrpSpPr>
          <p:cNvPr id="26" name="Group 207"/>
          <p:cNvGrpSpPr>
            <a:grpSpLocks/>
          </p:cNvGrpSpPr>
          <p:nvPr/>
        </p:nvGrpSpPr>
        <p:grpSpPr bwMode="auto">
          <a:xfrm>
            <a:off x="7000875" y="2479675"/>
            <a:ext cx="1371600" cy="1524000"/>
            <a:chOff x="4512" y="1920"/>
            <a:chExt cx="864" cy="960"/>
          </a:xfrm>
        </p:grpSpPr>
        <p:sp>
          <p:nvSpPr>
            <p:cNvPr id="72" name="Text Box 198"/>
            <p:cNvSpPr txBox="1">
              <a:spLocks noChangeArrowheads="1"/>
            </p:cNvSpPr>
            <p:nvPr/>
          </p:nvSpPr>
          <p:spPr bwMode="auto">
            <a:xfrm>
              <a:off x="4512" y="196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T</a:t>
              </a:r>
            </a:p>
          </p:txBody>
        </p:sp>
        <p:sp>
          <p:nvSpPr>
            <p:cNvPr id="73" name="Text Box 199"/>
            <p:cNvSpPr txBox="1">
              <a:spLocks noChangeArrowheads="1"/>
            </p:cNvSpPr>
            <p:nvPr/>
          </p:nvSpPr>
          <p:spPr bwMode="auto">
            <a:xfrm>
              <a:off x="4896" y="192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30000"/>
                <a:t>n+1</a:t>
              </a:r>
            </a:p>
          </p:txBody>
        </p:sp>
        <p:sp>
          <p:nvSpPr>
            <p:cNvPr id="74" name="Line 200"/>
            <p:cNvSpPr>
              <a:spLocks noChangeShapeType="1"/>
            </p:cNvSpPr>
            <p:nvPr/>
          </p:nvSpPr>
          <p:spPr bwMode="auto">
            <a:xfrm>
              <a:off x="4512" y="2208"/>
              <a:ext cx="8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5" name="Line 201"/>
            <p:cNvSpPr>
              <a:spLocks noChangeShapeType="1"/>
            </p:cNvSpPr>
            <p:nvPr/>
          </p:nvSpPr>
          <p:spPr bwMode="auto">
            <a:xfrm>
              <a:off x="4800" y="1968"/>
              <a:ext cx="0" cy="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6" name="Text Box 202"/>
            <p:cNvSpPr txBox="1">
              <a:spLocks noChangeArrowheads="1"/>
            </p:cNvSpPr>
            <p:nvPr/>
          </p:nvSpPr>
          <p:spPr bwMode="auto">
            <a:xfrm>
              <a:off x="4512" y="230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77" name="Text Box 203"/>
            <p:cNvSpPr txBox="1">
              <a:spLocks noChangeArrowheads="1"/>
            </p:cNvSpPr>
            <p:nvPr/>
          </p:nvSpPr>
          <p:spPr bwMode="auto">
            <a:xfrm>
              <a:off x="4521" y="259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78" name="Text Box 204"/>
            <p:cNvSpPr txBox="1">
              <a:spLocks noChangeArrowheads="1"/>
            </p:cNvSpPr>
            <p:nvPr/>
          </p:nvSpPr>
          <p:spPr bwMode="auto">
            <a:xfrm>
              <a:off x="4992" y="230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30000"/>
                <a:t>n</a:t>
              </a:r>
            </a:p>
          </p:txBody>
        </p:sp>
        <p:sp>
          <p:nvSpPr>
            <p:cNvPr id="79" name="Text Box 205"/>
            <p:cNvSpPr txBox="1">
              <a:spLocks noChangeArrowheads="1"/>
            </p:cNvSpPr>
            <p:nvPr/>
          </p:nvSpPr>
          <p:spPr bwMode="auto">
            <a:xfrm>
              <a:off x="4992" y="259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30000"/>
                <a:t>n</a:t>
              </a:r>
            </a:p>
          </p:txBody>
        </p:sp>
        <p:sp>
          <p:nvSpPr>
            <p:cNvPr id="80" name="Line 206"/>
            <p:cNvSpPr>
              <a:spLocks noChangeShapeType="1"/>
            </p:cNvSpPr>
            <p:nvPr/>
          </p:nvSpPr>
          <p:spPr bwMode="auto">
            <a:xfrm>
              <a:off x="5074" y="2652"/>
              <a:ext cx="9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27" name="Line 211"/>
          <p:cNvSpPr>
            <a:spLocks noChangeShapeType="1"/>
          </p:cNvSpPr>
          <p:nvPr/>
        </p:nvSpPr>
        <p:spPr bwMode="auto">
          <a:xfrm>
            <a:off x="5019675" y="2860675"/>
            <a:ext cx="1524000"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nvGrpSpPr>
          <p:cNvPr id="28" name="Group 232"/>
          <p:cNvGrpSpPr>
            <a:grpSpLocks/>
          </p:cNvGrpSpPr>
          <p:nvPr/>
        </p:nvGrpSpPr>
        <p:grpSpPr bwMode="auto">
          <a:xfrm>
            <a:off x="4867275" y="2403475"/>
            <a:ext cx="1752600" cy="2073275"/>
            <a:chOff x="3168" y="1872"/>
            <a:chExt cx="1104" cy="1306"/>
          </a:xfrm>
        </p:grpSpPr>
        <p:sp>
          <p:nvSpPr>
            <p:cNvPr id="54" name="Text Box 209"/>
            <p:cNvSpPr txBox="1">
              <a:spLocks noChangeArrowheads="1"/>
            </p:cNvSpPr>
            <p:nvPr/>
          </p:nvSpPr>
          <p:spPr bwMode="auto">
            <a:xfrm>
              <a:off x="3168" y="187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J</a:t>
              </a:r>
            </a:p>
          </p:txBody>
        </p:sp>
        <p:sp>
          <p:nvSpPr>
            <p:cNvPr id="55" name="Text Box 210"/>
            <p:cNvSpPr txBox="1">
              <a:spLocks noChangeArrowheads="1"/>
            </p:cNvSpPr>
            <p:nvPr/>
          </p:nvSpPr>
          <p:spPr bwMode="auto">
            <a:xfrm>
              <a:off x="3792" y="1872"/>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30000"/>
                <a:t>n+1</a:t>
              </a:r>
            </a:p>
          </p:txBody>
        </p:sp>
        <p:sp>
          <p:nvSpPr>
            <p:cNvPr id="56" name="Line 212"/>
            <p:cNvSpPr>
              <a:spLocks noChangeShapeType="1"/>
            </p:cNvSpPr>
            <p:nvPr/>
          </p:nvSpPr>
          <p:spPr bwMode="auto">
            <a:xfrm>
              <a:off x="3840" y="1872"/>
              <a:ext cx="0" cy="12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7" name="Text Box 213"/>
            <p:cNvSpPr txBox="1">
              <a:spLocks noChangeArrowheads="1"/>
            </p:cNvSpPr>
            <p:nvPr/>
          </p:nvSpPr>
          <p:spPr bwMode="auto">
            <a:xfrm>
              <a:off x="3504" y="220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58" name="Text Box 214"/>
            <p:cNvSpPr txBox="1">
              <a:spLocks noChangeArrowheads="1"/>
            </p:cNvSpPr>
            <p:nvPr/>
          </p:nvSpPr>
          <p:spPr bwMode="auto">
            <a:xfrm>
              <a:off x="3504" y="244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59" name="Text Box 215"/>
            <p:cNvSpPr txBox="1">
              <a:spLocks noChangeArrowheads="1"/>
            </p:cNvSpPr>
            <p:nvPr/>
          </p:nvSpPr>
          <p:spPr bwMode="auto">
            <a:xfrm>
              <a:off x="3936" y="220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30000"/>
                <a:t>n</a:t>
              </a:r>
            </a:p>
          </p:txBody>
        </p:sp>
        <p:sp>
          <p:nvSpPr>
            <p:cNvPr id="60" name="Text Box 216"/>
            <p:cNvSpPr txBox="1">
              <a:spLocks noChangeArrowheads="1"/>
            </p:cNvSpPr>
            <p:nvPr/>
          </p:nvSpPr>
          <p:spPr bwMode="auto">
            <a:xfrm>
              <a:off x="3936" y="2899"/>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30000"/>
                <a:t>n</a:t>
              </a:r>
            </a:p>
          </p:txBody>
        </p:sp>
        <p:sp>
          <p:nvSpPr>
            <p:cNvPr id="61" name="Line 217"/>
            <p:cNvSpPr>
              <a:spLocks noChangeShapeType="1"/>
            </p:cNvSpPr>
            <p:nvPr/>
          </p:nvSpPr>
          <p:spPr bwMode="auto">
            <a:xfrm>
              <a:off x="4025" y="2965"/>
              <a:ext cx="9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2" name="Line 218"/>
            <p:cNvSpPr>
              <a:spLocks noChangeShapeType="1"/>
            </p:cNvSpPr>
            <p:nvPr/>
          </p:nvSpPr>
          <p:spPr bwMode="auto">
            <a:xfrm>
              <a:off x="3264" y="2160"/>
              <a:ext cx="9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3" name="Text Box 219"/>
            <p:cNvSpPr txBox="1">
              <a:spLocks noChangeArrowheads="1"/>
            </p:cNvSpPr>
            <p:nvPr/>
          </p:nvSpPr>
          <p:spPr bwMode="auto">
            <a:xfrm>
              <a:off x="3963" y="246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64" name="Text Box 220"/>
            <p:cNvSpPr txBox="1">
              <a:spLocks noChangeArrowheads="1"/>
            </p:cNvSpPr>
            <p:nvPr/>
          </p:nvSpPr>
          <p:spPr bwMode="auto">
            <a:xfrm>
              <a:off x="3954" y="265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65" name="Text Box 221"/>
            <p:cNvSpPr txBox="1">
              <a:spLocks noChangeArrowheads="1"/>
            </p:cNvSpPr>
            <p:nvPr/>
          </p:nvSpPr>
          <p:spPr bwMode="auto">
            <a:xfrm>
              <a:off x="3504" y="268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66" name="Text Box 222"/>
            <p:cNvSpPr txBox="1">
              <a:spLocks noChangeArrowheads="1"/>
            </p:cNvSpPr>
            <p:nvPr/>
          </p:nvSpPr>
          <p:spPr bwMode="auto">
            <a:xfrm>
              <a:off x="3504" y="292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67" name="Text Box 223"/>
            <p:cNvSpPr txBox="1">
              <a:spLocks noChangeArrowheads="1"/>
            </p:cNvSpPr>
            <p:nvPr/>
          </p:nvSpPr>
          <p:spPr bwMode="auto">
            <a:xfrm>
              <a:off x="3168" y="220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68" name="Text Box 224"/>
            <p:cNvSpPr txBox="1">
              <a:spLocks noChangeArrowheads="1"/>
            </p:cNvSpPr>
            <p:nvPr/>
          </p:nvSpPr>
          <p:spPr bwMode="auto">
            <a:xfrm>
              <a:off x="3168" y="244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69" name="Text Box 225"/>
            <p:cNvSpPr txBox="1">
              <a:spLocks noChangeArrowheads="1"/>
            </p:cNvSpPr>
            <p:nvPr/>
          </p:nvSpPr>
          <p:spPr bwMode="auto">
            <a:xfrm>
              <a:off x="3168" y="268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70" name="Text Box 226"/>
            <p:cNvSpPr txBox="1">
              <a:spLocks noChangeArrowheads="1"/>
            </p:cNvSpPr>
            <p:nvPr/>
          </p:nvSpPr>
          <p:spPr bwMode="auto">
            <a:xfrm>
              <a:off x="3168" y="292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71" name="Text Box 231"/>
            <p:cNvSpPr txBox="1">
              <a:spLocks noChangeArrowheads="1"/>
            </p:cNvSpPr>
            <p:nvPr/>
          </p:nvSpPr>
          <p:spPr bwMode="auto">
            <a:xfrm>
              <a:off x="3504" y="187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K</a:t>
              </a:r>
            </a:p>
          </p:txBody>
        </p:sp>
      </p:grpSp>
      <p:sp>
        <p:nvSpPr>
          <p:cNvPr id="29" name="Text Box 234"/>
          <p:cNvSpPr txBox="1">
            <a:spLocks noChangeArrowheads="1"/>
          </p:cNvSpPr>
          <p:nvPr/>
        </p:nvSpPr>
        <p:spPr bwMode="auto">
          <a:xfrm>
            <a:off x="1514475" y="2403475"/>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R</a:t>
            </a:r>
          </a:p>
        </p:txBody>
      </p:sp>
      <p:sp>
        <p:nvSpPr>
          <p:cNvPr id="30" name="Text Box 251"/>
          <p:cNvSpPr txBox="1">
            <a:spLocks noChangeArrowheads="1"/>
          </p:cNvSpPr>
          <p:nvPr/>
        </p:nvSpPr>
        <p:spPr bwMode="auto">
          <a:xfrm>
            <a:off x="1971675" y="2403475"/>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S</a:t>
            </a:r>
          </a:p>
        </p:txBody>
      </p:sp>
      <p:grpSp>
        <p:nvGrpSpPr>
          <p:cNvPr id="31" name="Group 254"/>
          <p:cNvGrpSpPr>
            <a:grpSpLocks/>
          </p:cNvGrpSpPr>
          <p:nvPr/>
        </p:nvGrpSpPr>
        <p:grpSpPr bwMode="auto">
          <a:xfrm>
            <a:off x="1514475" y="2403477"/>
            <a:ext cx="1676400" cy="2078038"/>
            <a:chOff x="1056" y="1872"/>
            <a:chExt cx="1056" cy="1309"/>
          </a:xfrm>
        </p:grpSpPr>
        <p:sp>
          <p:nvSpPr>
            <p:cNvPr id="37" name="Text Box 235"/>
            <p:cNvSpPr txBox="1">
              <a:spLocks noChangeArrowheads="1"/>
            </p:cNvSpPr>
            <p:nvPr/>
          </p:nvSpPr>
          <p:spPr bwMode="auto">
            <a:xfrm>
              <a:off x="1632" y="1872"/>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r>
                <a:rPr kumimoji="1" lang="en-US" altLang="zh-CN" sz="2000" baseline="30000"/>
                <a:t>n+1</a:t>
              </a:r>
            </a:p>
          </p:txBody>
        </p:sp>
        <p:sp>
          <p:nvSpPr>
            <p:cNvPr id="38" name="Line 236"/>
            <p:cNvSpPr>
              <a:spLocks noChangeShapeType="1"/>
            </p:cNvSpPr>
            <p:nvPr/>
          </p:nvSpPr>
          <p:spPr bwMode="auto">
            <a:xfrm>
              <a:off x="1680" y="1872"/>
              <a:ext cx="0" cy="12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9" name="Text Box 237"/>
            <p:cNvSpPr txBox="1">
              <a:spLocks noChangeArrowheads="1"/>
            </p:cNvSpPr>
            <p:nvPr/>
          </p:nvSpPr>
          <p:spPr bwMode="auto">
            <a:xfrm>
              <a:off x="1344" y="2208"/>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40" name="Text Box 238"/>
            <p:cNvSpPr txBox="1">
              <a:spLocks noChangeArrowheads="1"/>
            </p:cNvSpPr>
            <p:nvPr/>
          </p:nvSpPr>
          <p:spPr bwMode="auto">
            <a:xfrm>
              <a:off x="1344" y="244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41" name="Text Box 239"/>
            <p:cNvSpPr txBox="1">
              <a:spLocks noChangeArrowheads="1"/>
            </p:cNvSpPr>
            <p:nvPr/>
          </p:nvSpPr>
          <p:spPr bwMode="auto">
            <a:xfrm>
              <a:off x="1776" y="220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a:t>
              </a:r>
              <a:endParaRPr kumimoji="1" lang="en-US" altLang="zh-CN" sz="2000" baseline="30000"/>
            </a:p>
          </p:txBody>
        </p:sp>
        <p:sp>
          <p:nvSpPr>
            <p:cNvPr id="42" name="Text Box 240"/>
            <p:cNvSpPr txBox="1">
              <a:spLocks noChangeArrowheads="1"/>
            </p:cNvSpPr>
            <p:nvPr/>
          </p:nvSpPr>
          <p:spPr bwMode="auto">
            <a:xfrm>
              <a:off x="1776" y="2899"/>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dirty="0" err="1"/>
                <a:t>Q</a:t>
              </a:r>
              <a:r>
                <a:rPr kumimoji="1" lang="en-US" altLang="zh-CN" sz="2000" baseline="30000" dirty="0" err="1"/>
                <a:t>n</a:t>
              </a:r>
              <a:endParaRPr kumimoji="1" lang="en-US" altLang="zh-CN" sz="2000" baseline="30000" dirty="0"/>
            </a:p>
          </p:txBody>
        </p:sp>
        <p:sp>
          <p:nvSpPr>
            <p:cNvPr id="43" name="Line 242"/>
            <p:cNvSpPr>
              <a:spLocks noChangeShapeType="1"/>
            </p:cNvSpPr>
            <p:nvPr/>
          </p:nvSpPr>
          <p:spPr bwMode="auto">
            <a:xfrm>
              <a:off x="1104" y="2160"/>
              <a:ext cx="9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4" name="Text Box 243"/>
            <p:cNvSpPr txBox="1">
              <a:spLocks noChangeArrowheads="1"/>
            </p:cNvSpPr>
            <p:nvPr/>
          </p:nvSpPr>
          <p:spPr bwMode="auto">
            <a:xfrm>
              <a:off x="1803" y="2466"/>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45" name="Text Box 244"/>
            <p:cNvSpPr txBox="1">
              <a:spLocks noChangeArrowheads="1"/>
            </p:cNvSpPr>
            <p:nvPr/>
          </p:nvSpPr>
          <p:spPr bwMode="auto">
            <a:xfrm>
              <a:off x="1803" y="2676"/>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46" name="Text Box 245"/>
            <p:cNvSpPr txBox="1">
              <a:spLocks noChangeArrowheads="1"/>
            </p:cNvSpPr>
            <p:nvPr/>
          </p:nvSpPr>
          <p:spPr bwMode="auto">
            <a:xfrm>
              <a:off x="1344" y="268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47" name="Text Box 246"/>
            <p:cNvSpPr txBox="1">
              <a:spLocks noChangeArrowheads="1"/>
            </p:cNvSpPr>
            <p:nvPr/>
          </p:nvSpPr>
          <p:spPr bwMode="auto">
            <a:xfrm>
              <a:off x="1344" y="2928"/>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48" name="Text Box 247"/>
            <p:cNvSpPr txBox="1">
              <a:spLocks noChangeArrowheads="1"/>
            </p:cNvSpPr>
            <p:nvPr/>
          </p:nvSpPr>
          <p:spPr bwMode="auto">
            <a:xfrm>
              <a:off x="1056" y="2208"/>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49" name="Text Box 248"/>
            <p:cNvSpPr txBox="1">
              <a:spLocks noChangeArrowheads="1"/>
            </p:cNvSpPr>
            <p:nvPr/>
          </p:nvSpPr>
          <p:spPr bwMode="auto">
            <a:xfrm>
              <a:off x="1056" y="244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50" name="Text Box 249"/>
            <p:cNvSpPr txBox="1">
              <a:spLocks noChangeArrowheads="1"/>
            </p:cNvSpPr>
            <p:nvPr/>
          </p:nvSpPr>
          <p:spPr bwMode="auto">
            <a:xfrm>
              <a:off x="1056" y="268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51" name="Text Box 250"/>
            <p:cNvSpPr txBox="1">
              <a:spLocks noChangeArrowheads="1"/>
            </p:cNvSpPr>
            <p:nvPr/>
          </p:nvSpPr>
          <p:spPr bwMode="auto">
            <a:xfrm>
              <a:off x="1056" y="2928"/>
              <a:ext cx="2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0</a:t>
              </a:r>
            </a:p>
          </p:txBody>
        </p:sp>
        <p:sp>
          <p:nvSpPr>
            <p:cNvPr id="52" name="Line 252"/>
            <p:cNvSpPr>
              <a:spLocks noChangeShapeType="1"/>
            </p:cNvSpPr>
            <p:nvPr/>
          </p:nvSpPr>
          <p:spPr bwMode="auto">
            <a:xfrm>
              <a:off x="1104" y="1920"/>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3" name="Line 253"/>
            <p:cNvSpPr>
              <a:spLocks noChangeShapeType="1"/>
            </p:cNvSpPr>
            <p:nvPr/>
          </p:nvSpPr>
          <p:spPr bwMode="auto">
            <a:xfrm>
              <a:off x="1392" y="1920"/>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32" name="Group 275"/>
          <p:cNvGrpSpPr>
            <a:grpSpLocks/>
          </p:cNvGrpSpPr>
          <p:nvPr/>
        </p:nvGrpSpPr>
        <p:grpSpPr bwMode="auto">
          <a:xfrm>
            <a:off x="1530351" y="1665287"/>
            <a:ext cx="7023102" cy="438150"/>
            <a:chOff x="1074" y="1344"/>
            <a:chExt cx="4424" cy="276"/>
          </a:xfrm>
        </p:grpSpPr>
        <p:pic>
          <p:nvPicPr>
            <p:cNvPr id="33" name="图片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 y="1344"/>
              <a:ext cx="100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 name="图片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 y="1392"/>
              <a:ext cx="590"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图片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 y="1392"/>
              <a:ext cx="116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4" y="1392"/>
              <a:ext cx="1154"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 name="标题 1"/>
          <p:cNvSpPr>
            <a:spLocks noGrp="1"/>
          </p:cNvSpPr>
          <p:nvPr>
            <p:ph type="title"/>
          </p:nvPr>
        </p:nvSpPr>
        <p:spPr>
          <a:xfrm>
            <a:off x="1674953" y="989953"/>
            <a:ext cx="1363522" cy="434197"/>
          </a:xfrm>
        </p:spPr>
        <p:style>
          <a:lnRef idx="2">
            <a:schemeClr val="accent3"/>
          </a:lnRef>
          <a:fillRef idx="1">
            <a:schemeClr val="lt1"/>
          </a:fillRef>
          <a:effectRef idx="0">
            <a:schemeClr val="accent3"/>
          </a:effectRef>
          <a:fontRef idx="minor">
            <a:schemeClr val="dk1"/>
          </a:fontRef>
        </p:style>
        <p:txBody>
          <a:bodyPr/>
          <a:lstStyle/>
          <a:p>
            <a:r>
              <a:rPr lang="en-US" altLang="zh-CN" sz="2400" dirty="0">
                <a:latin typeface="宋体" pitchFamily="2" charset="-122"/>
                <a:ea typeface="宋体" pitchFamily="2" charset="-122"/>
              </a:rPr>
              <a:t>SR</a:t>
            </a:r>
            <a:r>
              <a:rPr lang="zh-CN" altLang="en-US" sz="2400" dirty="0">
                <a:latin typeface="宋体" pitchFamily="2" charset="-122"/>
                <a:ea typeface="宋体" pitchFamily="2" charset="-122"/>
              </a:rPr>
              <a:t>触发器</a:t>
            </a:r>
          </a:p>
        </p:txBody>
      </p:sp>
    </p:spTree>
    <p:extLst>
      <p:ext uri="{BB962C8B-B14F-4D97-AF65-F5344CB8AC3E}">
        <p14:creationId xmlns:p14="http://schemas.microsoft.com/office/powerpoint/2010/main" val="744768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55" name="Group 4"/>
          <p:cNvGrpSpPr>
            <a:grpSpLocks/>
          </p:cNvGrpSpPr>
          <p:nvPr/>
        </p:nvGrpSpPr>
        <p:grpSpPr bwMode="auto">
          <a:xfrm>
            <a:off x="168273" y="524983"/>
            <a:ext cx="1212853" cy="428748"/>
            <a:chOff x="240" y="480"/>
            <a:chExt cx="1488" cy="447"/>
          </a:xfrm>
        </p:grpSpPr>
        <p:sp>
          <p:nvSpPr>
            <p:cNvPr id="264" name="Text Box 5"/>
            <p:cNvSpPr txBox="1">
              <a:spLocks noChangeArrowheads="1"/>
            </p:cNvSpPr>
            <p:nvPr/>
          </p:nvSpPr>
          <p:spPr bwMode="auto">
            <a:xfrm>
              <a:off x="240" y="480"/>
              <a:ext cx="1104" cy="447"/>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1</a:t>
              </a:r>
            </a:p>
          </p:txBody>
        </p:sp>
        <p:sp>
          <p:nvSpPr>
            <p:cNvPr id="265" name="Line 6"/>
            <p:cNvSpPr>
              <a:spLocks noChangeShapeType="1"/>
            </p:cNvSpPr>
            <p:nvPr/>
          </p:nvSpPr>
          <p:spPr bwMode="auto">
            <a:xfrm>
              <a:off x="1344" y="605"/>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61" name="Text Box 7"/>
          <p:cNvSpPr txBox="1">
            <a:spLocks noChangeArrowheads="1"/>
          </p:cNvSpPr>
          <p:nvPr/>
        </p:nvSpPr>
        <p:spPr bwMode="auto">
          <a:xfrm>
            <a:off x="1208087" y="551439"/>
            <a:ext cx="606186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r>
              <a:rPr kumimoji="1" lang="zh-CN" altLang="en-US" sz="2000" dirty="0"/>
              <a:t>电路如图</a:t>
            </a:r>
            <a:r>
              <a:rPr kumimoji="1" lang="en-US" altLang="zh-CN" sz="2000" dirty="0"/>
              <a:t>, </a:t>
            </a:r>
            <a:r>
              <a:rPr kumimoji="1" lang="zh-CN" altLang="en-US" sz="2000" dirty="0"/>
              <a:t>写出各图的状态方程</a:t>
            </a:r>
          </a:p>
        </p:txBody>
      </p:sp>
      <p:grpSp>
        <p:nvGrpSpPr>
          <p:cNvPr id="157" name="Group 55"/>
          <p:cNvGrpSpPr>
            <a:grpSpLocks/>
          </p:cNvGrpSpPr>
          <p:nvPr/>
        </p:nvGrpSpPr>
        <p:grpSpPr bwMode="auto">
          <a:xfrm>
            <a:off x="384191" y="1080077"/>
            <a:ext cx="2825766" cy="1798638"/>
            <a:chOff x="284" y="1229"/>
            <a:chExt cx="1780" cy="1133"/>
          </a:xfrm>
        </p:grpSpPr>
        <p:grpSp>
          <p:nvGrpSpPr>
            <p:cNvPr id="243" name="Group 37"/>
            <p:cNvGrpSpPr>
              <a:grpSpLocks/>
            </p:cNvGrpSpPr>
            <p:nvPr/>
          </p:nvGrpSpPr>
          <p:grpSpPr bwMode="auto">
            <a:xfrm>
              <a:off x="284" y="1229"/>
              <a:ext cx="1780" cy="835"/>
              <a:chOff x="-4" y="1229"/>
              <a:chExt cx="1780" cy="835"/>
            </a:xfrm>
          </p:grpSpPr>
          <p:sp>
            <p:nvSpPr>
              <p:cNvPr id="245" name="Rectangle 38"/>
              <p:cNvSpPr>
                <a:spLocks noChangeArrowheads="1"/>
              </p:cNvSpPr>
              <p:nvPr/>
            </p:nvSpPr>
            <p:spPr bwMode="auto">
              <a:xfrm>
                <a:off x="1008" y="1440"/>
                <a:ext cx="480" cy="62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6" name="Text Box 39"/>
              <p:cNvSpPr txBox="1">
                <a:spLocks noChangeArrowheads="1"/>
              </p:cNvSpPr>
              <p:nvPr/>
            </p:nvSpPr>
            <p:spPr bwMode="auto">
              <a:xfrm>
                <a:off x="1248" y="14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p>
            </p:txBody>
          </p:sp>
          <p:pic>
            <p:nvPicPr>
              <p:cNvPr id="247" name="图片 2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 y="1802"/>
                <a:ext cx="17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8" name="Line 41"/>
              <p:cNvSpPr>
                <a:spLocks noChangeShapeType="1"/>
              </p:cNvSpPr>
              <p:nvPr/>
            </p:nvSpPr>
            <p:spPr bwMode="auto">
              <a:xfrm>
                <a:off x="1488" y="158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9" name="Oval 42"/>
              <p:cNvSpPr>
                <a:spLocks noChangeArrowheads="1"/>
              </p:cNvSpPr>
              <p:nvPr/>
            </p:nvSpPr>
            <p:spPr bwMode="auto">
              <a:xfrm>
                <a:off x="1488" y="1872"/>
                <a:ext cx="96"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0" name="Line 43"/>
              <p:cNvSpPr>
                <a:spLocks noChangeShapeType="1"/>
              </p:cNvSpPr>
              <p:nvPr/>
            </p:nvSpPr>
            <p:spPr bwMode="auto">
              <a:xfrm>
                <a:off x="1584" y="192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1" name="Line 44"/>
              <p:cNvSpPr>
                <a:spLocks noChangeShapeType="1"/>
              </p:cNvSpPr>
              <p:nvPr/>
            </p:nvSpPr>
            <p:spPr bwMode="auto">
              <a:xfrm flipV="1">
                <a:off x="1776" y="1248"/>
                <a:ext cx="0"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2" name="Line 45"/>
              <p:cNvSpPr>
                <a:spLocks noChangeShapeType="1"/>
              </p:cNvSpPr>
              <p:nvPr/>
            </p:nvSpPr>
            <p:spPr bwMode="auto">
              <a:xfrm flipH="1">
                <a:off x="504" y="1248"/>
                <a:ext cx="12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3" name="Line 46"/>
              <p:cNvSpPr>
                <a:spLocks noChangeShapeType="1"/>
              </p:cNvSpPr>
              <p:nvPr/>
            </p:nvSpPr>
            <p:spPr bwMode="auto">
              <a:xfrm>
                <a:off x="515" y="1229"/>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4" name="Line 47"/>
              <p:cNvSpPr>
                <a:spLocks noChangeShapeType="1"/>
              </p:cNvSpPr>
              <p:nvPr/>
            </p:nvSpPr>
            <p:spPr bwMode="auto">
              <a:xfrm>
                <a:off x="504" y="1583"/>
                <a:ext cx="6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5" name="Line 48"/>
              <p:cNvSpPr>
                <a:spLocks noChangeShapeType="1"/>
              </p:cNvSpPr>
              <p:nvPr/>
            </p:nvSpPr>
            <p:spPr bwMode="auto">
              <a:xfrm>
                <a:off x="188" y="1690"/>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6" name="Text Box 49"/>
              <p:cNvSpPr txBox="1">
                <a:spLocks noChangeArrowheads="1"/>
              </p:cNvSpPr>
              <p:nvPr/>
            </p:nvSpPr>
            <p:spPr bwMode="auto">
              <a:xfrm>
                <a:off x="-4" y="1543"/>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dirty="0"/>
                  <a:t>A</a:t>
                </a:r>
              </a:p>
            </p:txBody>
          </p:sp>
          <p:sp>
            <p:nvSpPr>
              <p:cNvPr id="257" name="Text Box 50"/>
              <p:cNvSpPr txBox="1">
                <a:spLocks noChangeArrowheads="1"/>
              </p:cNvSpPr>
              <p:nvPr/>
            </p:nvSpPr>
            <p:spPr bwMode="auto">
              <a:xfrm>
                <a:off x="1008" y="148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D</a:t>
                </a:r>
              </a:p>
            </p:txBody>
          </p:sp>
          <p:sp>
            <p:nvSpPr>
              <p:cNvPr id="258" name="AutoShape 51"/>
              <p:cNvSpPr>
                <a:spLocks noChangeArrowheads="1"/>
              </p:cNvSpPr>
              <p:nvPr/>
            </p:nvSpPr>
            <p:spPr bwMode="auto">
              <a:xfrm rot="5400000">
                <a:off x="1008" y="1824"/>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9" name="Line 52"/>
              <p:cNvSpPr>
                <a:spLocks noChangeShapeType="1"/>
              </p:cNvSpPr>
              <p:nvPr/>
            </p:nvSpPr>
            <p:spPr bwMode="auto">
              <a:xfrm>
                <a:off x="635" y="1881"/>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60" name="Text Box 53"/>
              <p:cNvSpPr txBox="1">
                <a:spLocks noChangeArrowheads="1"/>
              </p:cNvSpPr>
              <p:nvPr/>
            </p:nvSpPr>
            <p:spPr bwMode="auto">
              <a:xfrm>
                <a:off x="288" y="177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CP</a:t>
                </a:r>
              </a:p>
            </p:txBody>
          </p:sp>
        </p:grpSp>
        <p:sp>
          <p:nvSpPr>
            <p:cNvPr id="244" name="Text Box 54"/>
            <p:cNvSpPr txBox="1">
              <a:spLocks noChangeArrowheads="1"/>
            </p:cNvSpPr>
            <p:nvPr/>
          </p:nvSpPr>
          <p:spPr bwMode="auto">
            <a:xfrm>
              <a:off x="1344" y="211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a</a:t>
              </a:r>
            </a:p>
          </p:txBody>
        </p:sp>
      </p:grpSp>
      <p:grpSp>
        <p:nvGrpSpPr>
          <p:cNvPr id="158" name="Group 62"/>
          <p:cNvGrpSpPr>
            <a:grpSpLocks/>
          </p:cNvGrpSpPr>
          <p:nvPr/>
        </p:nvGrpSpPr>
        <p:grpSpPr bwMode="auto">
          <a:xfrm>
            <a:off x="3871912" y="1110239"/>
            <a:ext cx="2438400" cy="1768475"/>
            <a:chOff x="2352" y="1248"/>
            <a:chExt cx="1536" cy="1114"/>
          </a:xfrm>
        </p:grpSpPr>
        <p:sp>
          <p:nvSpPr>
            <p:cNvPr id="221" name="Rectangle 15"/>
            <p:cNvSpPr>
              <a:spLocks noChangeArrowheads="1"/>
            </p:cNvSpPr>
            <p:nvPr/>
          </p:nvSpPr>
          <p:spPr bwMode="auto">
            <a:xfrm>
              <a:off x="3120" y="1440"/>
              <a:ext cx="480" cy="62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2" name="Text Box 16"/>
            <p:cNvSpPr txBox="1">
              <a:spLocks noChangeArrowheads="1"/>
            </p:cNvSpPr>
            <p:nvPr/>
          </p:nvSpPr>
          <p:spPr bwMode="auto">
            <a:xfrm>
              <a:off x="3360" y="14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Q</a:t>
              </a:r>
            </a:p>
          </p:txBody>
        </p:sp>
        <p:pic>
          <p:nvPicPr>
            <p:cNvPr id="223" name="图片 2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 y="1824"/>
              <a:ext cx="17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4" name="Line 22"/>
            <p:cNvSpPr>
              <a:spLocks noChangeShapeType="1"/>
            </p:cNvSpPr>
            <p:nvPr/>
          </p:nvSpPr>
          <p:spPr bwMode="auto">
            <a:xfrm>
              <a:off x="3600" y="158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5" name="Oval 23"/>
            <p:cNvSpPr>
              <a:spLocks noChangeArrowheads="1"/>
            </p:cNvSpPr>
            <p:nvPr/>
          </p:nvSpPr>
          <p:spPr bwMode="auto">
            <a:xfrm>
              <a:off x="3600" y="1872"/>
              <a:ext cx="96"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6" name="Line 24"/>
            <p:cNvSpPr>
              <a:spLocks noChangeShapeType="1"/>
            </p:cNvSpPr>
            <p:nvPr/>
          </p:nvSpPr>
          <p:spPr bwMode="auto">
            <a:xfrm>
              <a:off x="3696" y="192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7" name="Line 25"/>
            <p:cNvSpPr>
              <a:spLocks noChangeShapeType="1"/>
            </p:cNvSpPr>
            <p:nvPr/>
          </p:nvSpPr>
          <p:spPr bwMode="auto">
            <a:xfrm flipV="1">
              <a:off x="3888" y="1248"/>
              <a:ext cx="0"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8" name="Line 26"/>
            <p:cNvSpPr>
              <a:spLocks noChangeShapeType="1"/>
            </p:cNvSpPr>
            <p:nvPr/>
          </p:nvSpPr>
          <p:spPr bwMode="auto">
            <a:xfrm flipH="1">
              <a:off x="2928" y="1248"/>
              <a:ext cx="9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9" name="Line 27"/>
            <p:cNvSpPr>
              <a:spLocks noChangeShapeType="1"/>
            </p:cNvSpPr>
            <p:nvPr/>
          </p:nvSpPr>
          <p:spPr bwMode="auto">
            <a:xfrm>
              <a:off x="2928" y="1248"/>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0" name="Line 28"/>
            <p:cNvSpPr>
              <a:spLocks noChangeShapeType="1"/>
            </p:cNvSpPr>
            <p:nvPr/>
          </p:nvSpPr>
          <p:spPr bwMode="auto">
            <a:xfrm>
              <a:off x="2928" y="1584"/>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1" name="Line 29"/>
            <p:cNvSpPr>
              <a:spLocks noChangeShapeType="1"/>
            </p:cNvSpPr>
            <p:nvPr/>
          </p:nvSpPr>
          <p:spPr bwMode="auto">
            <a:xfrm>
              <a:off x="2976" y="196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2" name="Text Box 30"/>
            <p:cNvSpPr txBox="1">
              <a:spLocks noChangeArrowheads="1"/>
            </p:cNvSpPr>
            <p:nvPr/>
          </p:nvSpPr>
          <p:spPr bwMode="auto">
            <a:xfrm>
              <a:off x="2400" y="187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A</a:t>
              </a:r>
            </a:p>
          </p:txBody>
        </p:sp>
        <p:sp>
          <p:nvSpPr>
            <p:cNvPr id="233" name="Text Box 31"/>
            <p:cNvSpPr txBox="1">
              <a:spLocks noChangeArrowheads="1"/>
            </p:cNvSpPr>
            <p:nvPr/>
          </p:nvSpPr>
          <p:spPr bwMode="auto">
            <a:xfrm>
              <a:off x="3120" y="148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J</a:t>
              </a:r>
            </a:p>
          </p:txBody>
        </p:sp>
        <p:sp>
          <p:nvSpPr>
            <p:cNvPr id="234" name="AutoShape 32"/>
            <p:cNvSpPr>
              <a:spLocks noChangeArrowheads="1"/>
            </p:cNvSpPr>
            <p:nvPr/>
          </p:nvSpPr>
          <p:spPr bwMode="auto">
            <a:xfrm rot="5400000">
              <a:off x="3120" y="1728"/>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5" name="Line 33"/>
            <p:cNvSpPr>
              <a:spLocks noChangeShapeType="1"/>
            </p:cNvSpPr>
            <p:nvPr/>
          </p:nvSpPr>
          <p:spPr bwMode="auto">
            <a:xfrm>
              <a:off x="2661" y="1776"/>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6" name="Text Box 35"/>
            <p:cNvSpPr txBox="1">
              <a:spLocks noChangeArrowheads="1"/>
            </p:cNvSpPr>
            <p:nvPr/>
          </p:nvSpPr>
          <p:spPr bwMode="auto">
            <a:xfrm>
              <a:off x="2352" y="168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CP</a:t>
              </a:r>
            </a:p>
          </p:txBody>
        </p:sp>
        <p:sp>
          <p:nvSpPr>
            <p:cNvPr id="237" name="Text Box 56"/>
            <p:cNvSpPr txBox="1">
              <a:spLocks noChangeArrowheads="1"/>
            </p:cNvSpPr>
            <p:nvPr/>
          </p:nvSpPr>
          <p:spPr bwMode="auto">
            <a:xfrm>
              <a:off x="3264" y="211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b</a:t>
              </a:r>
            </a:p>
          </p:txBody>
        </p:sp>
        <p:sp>
          <p:nvSpPr>
            <p:cNvPr id="238" name="Text Box 57"/>
            <p:cNvSpPr txBox="1">
              <a:spLocks noChangeArrowheads="1"/>
            </p:cNvSpPr>
            <p:nvPr/>
          </p:nvSpPr>
          <p:spPr bwMode="auto">
            <a:xfrm>
              <a:off x="3120" y="182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K</a:t>
              </a:r>
            </a:p>
          </p:txBody>
        </p:sp>
        <p:sp>
          <p:nvSpPr>
            <p:cNvPr id="239" name="Oval 58"/>
            <p:cNvSpPr>
              <a:spLocks noChangeArrowheads="1"/>
            </p:cNvSpPr>
            <p:nvPr/>
          </p:nvSpPr>
          <p:spPr bwMode="auto">
            <a:xfrm>
              <a:off x="3036" y="1740"/>
              <a:ext cx="73" cy="59"/>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0" name="AutoShape 59"/>
            <p:cNvSpPr>
              <a:spLocks noChangeArrowheads="1"/>
            </p:cNvSpPr>
            <p:nvPr/>
          </p:nvSpPr>
          <p:spPr bwMode="auto">
            <a:xfrm rot="5400000">
              <a:off x="2755" y="1892"/>
              <a:ext cx="144" cy="144"/>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1" name="Oval 60"/>
            <p:cNvSpPr>
              <a:spLocks noChangeArrowheads="1"/>
            </p:cNvSpPr>
            <p:nvPr/>
          </p:nvSpPr>
          <p:spPr bwMode="auto">
            <a:xfrm>
              <a:off x="2899" y="1929"/>
              <a:ext cx="73"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2" name="Line 61"/>
            <p:cNvSpPr>
              <a:spLocks noChangeShapeType="1"/>
            </p:cNvSpPr>
            <p:nvPr/>
          </p:nvSpPr>
          <p:spPr bwMode="auto">
            <a:xfrm>
              <a:off x="2611" y="1977"/>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pic>
        <p:nvPicPr>
          <p:cNvPr id="160" name="图片 1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649" y="2843273"/>
            <a:ext cx="214153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8" name="图片 1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462" y="2910464"/>
            <a:ext cx="108267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9" name="图片 1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712" y="2865498"/>
            <a:ext cx="23764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9" name="图片 1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0250" y="2910464"/>
            <a:ext cx="8572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 name="AutoShape 194"/>
          <p:cNvSpPr>
            <a:spLocks noChangeArrowheads="1"/>
          </p:cNvSpPr>
          <p:nvPr/>
        </p:nvSpPr>
        <p:spPr bwMode="auto">
          <a:xfrm>
            <a:off x="1304664" y="1499176"/>
            <a:ext cx="393700" cy="381000"/>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03" name="Line 47"/>
          <p:cNvSpPr>
            <a:spLocks noChangeShapeType="1"/>
          </p:cNvSpPr>
          <p:nvPr/>
        </p:nvSpPr>
        <p:spPr bwMode="auto">
          <a:xfrm>
            <a:off x="1703390" y="1690955"/>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 name="TextBox 1"/>
          <p:cNvSpPr txBox="1"/>
          <p:nvPr/>
        </p:nvSpPr>
        <p:spPr>
          <a:xfrm>
            <a:off x="7425945" y="2497714"/>
            <a:ext cx="1215081"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28266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fade">
                                      <p:cBhvr>
                                        <p:cTn id="10" dur="500"/>
                                        <p:tgtEl>
                                          <p:spTgt spid="1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0"/>
                                        </p:tgtEl>
                                        <p:attrNameLst>
                                          <p:attrName>style.visibility</p:attrName>
                                        </p:attrNameLst>
                                      </p:cBhvr>
                                      <p:to>
                                        <p:strVal val="visible"/>
                                      </p:to>
                                    </p:set>
                                    <p:animEffect transition="in" filter="fade">
                                      <p:cBhvr>
                                        <p:cTn id="15" dur="500"/>
                                        <p:tgtEl>
                                          <p:spTgt spid="160"/>
                                        </p:tgtEl>
                                      </p:cBhvr>
                                    </p:animEffect>
                                  </p:childTnLst>
                                </p:cTn>
                              </p:par>
                              <p:par>
                                <p:cTn id="16" presetID="10" presetClass="entr" presetSubtype="0" fill="hold" nodeType="withEffect">
                                  <p:stCondLst>
                                    <p:cond delay="0"/>
                                  </p:stCondLst>
                                  <p:childTnLst>
                                    <p:set>
                                      <p:cBhvr>
                                        <p:cTn id="17" dur="1" fill="hold">
                                          <p:stCondLst>
                                            <p:cond delay="0"/>
                                          </p:stCondLst>
                                        </p:cTn>
                                        <p:tgtEl>
                                          <p:spTgt spid="169"/>
                                        </p:tgtEl>
                                        <p:attrNameLst>
                                          <p:attrName>style.visibility</p:attrName>
                                        </p:attrNameLst>
                                      </p:cBhvr>
                                      <p:to>
                                        <p:strVal val="visible"/>
                                      </p:to>
                                    </p:set>
                                    <p:animEffect transition="in" filter="fade">
                                      <p:cBhvr>
                                        <p:cTn id="18"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71700" y="503804"/>
            <a:ext cx="9000600" cy="5895393"/>
          </a:xfrm>
        </p:spPr>
        <p:txBody>
          <a:bodyPr/>
          <a:lstStyle/>
          <a:p>
            <a:r>
              <a:rPr lang="zh-CN" altLang="en-US" sz="2400" dirty="0">
                <a:latin typeface="Arial" charset="0"/>
              </a:rPr>
              <a:t>时序逻辑电路与组合逻辑电路的区别</a:t>
            </a:r>
            <a:endParaRPr lang="en-US" altLang="zh-CN" sz="2400" dirty="0">
              <a:latin typeface="Arial" charset="0"/>
            </a:endParaRPr>
          </a:p>
          <a:p>
            <a:pPr lvl="1" eaLnBrk="1" hangingPunct="1">
              <a:spcBef>
                <a:spcPct val="50000"/>
              </a:spcBef>
              <a:buFontTx/>
              <a:buAutoNum type="arabicPeriod"/>
            </a:pPr>
            <a:r>
              <a:rPr lang="zh-CN" altLang="en-US" sz="2400" dirty="0">
                <a:ea typeface="楷体_GB2312" charset="-122"/>
              </a:rPr>
              <a:t>从逻辑功能上看</a:t>
            </a:r>
          </a:p>
          <a:p>
            <a:pPr lvl="2" eaLnBrk="1" hangingPunct="1">
              <a:spcBef>
                <a:spcPct val="50000"/>
              </a:spcBef>
            </a:pPr>
            <a:r>
              <a:rPr lang="zh-CN" altLang="en-US" sz="2000" dirty="0">
                <a:solidFill>
                  <a:srgbClr val="0000DC"/>
                </a:solidFill>
                <a:ea typeface="华文新魏" pitchFamily="2" charset="-122"/>
              </a:rPr>
              <a:t>组合电路</a:t>
            </a:r>
            <a:r>
              <a:rPr lang="zh-CN" altLang="en-US" sz="2000" dirty="0">
                <a:solidFill>
                  <a:srgbClr val="0000DC"/>
                </a:solidFill>
                <a:ea typeface="楷体_GB2312" charset="-122"/>
              </a:rPr>
              <a:t>：</a:t>
            </a:r>
            <a:r>
              <a:rPr lang="en-US" altLang="zh-CN" sz="2000" dirty="0"/>
              <a:t>t </a:t>
            </a:r>
            <a:r>
              <a:rPr lang="zh-CN" altLang="en-US" sz="2000" dirty="0"/>
              <a:t>时刻输出仅与</a:t>
            </a:r>
            <a:r>
              <a:rPr lang="en-US" altLang="zh-CN" sz="2000" dirty="0"/>
              <a:t>t</a:t>
            </a:r>
            <a:r>
              <a:rPr lang="zh-CN" altLang="en-US" sz="2000" dirty="0"/>
              <a:t>时刻输入有关，与</a:t>
            </a:r>
            <a:r>
              <a:rPr lang="en-US" altLang="zh-CN" sz="2000" dirty="0"/>
              <a:t>t </a:t>
            </a:r>
            <a:r>
              <a:rPr lang="zh-CN" altLang="en-US" sz="2000" dirty="0"/>
              <a:t>以前的状态无关。             </a:t>
            </a:r>
            <a:r>
              <a:rPr lang="zh-CN" altLang="en-US" dirty="0"/>
              <a:t>       </a:t>
            </a:r>
          </a:p>
          <a:p>
            <a:pPr lvl="2" eaLnBrk="1" hangingPunct="1">
              <a:spcBef>
                <a:spcPct val="50000"/>
              </a:spcBef>
            </a:pPr>
            <a:r>
              <a:rPr lang="zh-CN" altLang="en-US" sz="2000" dirty="0">
                <a:solidFill>
                  <a:srgbClr val="0000DC"/>
                </a:solidFill>
                <a:ea typeface="华文新魏" pitchFamily="2" charset="-122"/>
              </a:rPr>
              <a:t>时序电路</a:t>
            </a:r>
            <a:r>
              <a:rPr lang="zh-CN" altLang="en-US" sz="2000" dirty="0">
                <a:solidFill>
                  <a:srgbClr val="0000DC"/>
                </a:solidFill>
                <a:ea typeface="楷体_GB2312" charset="-122"/>
              </a:rPr>
              <a:t>：</a:t>
            </a:r>
            <a:r>
              <a:rPr lang="zh-CN" altLang="en-US" sz="2000" dirty="0"/>
              <a:t> </a:t>
            </a:r>
            <a:r>
              <a:rPr lang="en-US" altLang="zh-CN" sz="2000" dirty="0"/>
              <a:t>t </a:t>
            </a:r>
            <a:r>
              <a:rPr lang="zh-CN" altLang="en-US" sz="2000" dirty="0"/>
              <a:t>时刻输出</a:t>
            </a:r>
            <a:r>
              <a:rPr lang="en-US" altLang="zh-CN" sz="2000" dirty="0"/>
              <a:t>Y</a:t>
            </a:r>
            <a:r>
              <a:rPr lang="zh-CN" altLang="en-US" sz="2000" dirty="0"/>
              <a:t>不仅与</a:t>
            </a:r>
            <a:r>
              <a:rPr lang="en-US" altLang="zh-CN" sz="2000" dirty="0"/>
              <a:t>t</a:t>
            </a:r>
            <a:r>
              <a:rPr lang="zh-CN" altLang="en-US" sz="2000" dirty="0"/>
              <a:t>时刻输入</a:t>
            </a:r>
            <a:r>
              <a:rPr lang="en-US" altLang="zh-CN" sz="2000" dirty="0"/>
              <a:t>X</a:t>
            </a:r>
            <a:r>
              <a:rPr lang="zh-CN" altLang="en-US" sz="2000" dirty="0"/>
              <a:t>有关，还与电路过去的状态</a:t>
            </a:r>
            <a:r>
              <a:rPr lang="en-US" altLang="zh-CN" sz="2000" dirty="0" err="1"/>
              <a:t>Q</a:t>
            </a:r>
            <a:r>
              <a:rPr lang="en-US" altLang="zh-CN" sz="2000" baseline="30000" dirty="0" err="1"/>
              <a:t>n</a:t>
            </a:r>
            <a:r>
              <a:rPr lang="zh-CN" altLang="en-US" sz="2000" dirty="0"/>
              <a:t>有关。                   </a:t>
            </a:r>
          </a:p>
          <a:p>
            <a:pPr lvl="1"/>
            <a:endParaRPr lang="zh-CN" altLang="en-US" dirty="0"/>
          </a:p>
        </p:txBody>
      </p:sp>
      <p:grpSp>
        <p:nvGrpSpPr>
          <p:cNvPr id="6" name="Group 2"/>
          <p:cNvGrpSpPr>
            <a:grpSpLocks/>
          </p:cNvGrpSpPr>
          <p:nvPr/>
        </p:nvGrpSpPr>
        <p:grpSpPr bwMode="auto">
          <a:xfrm>
            <a:off x="2141838" y="3530202"/>
            <a:ext cx="4191000" cy="1495425"/>
            <a:chOff x="1056" y="48"/>
            <a:chExt cx="2640" cy="942"/>
          </a:xfrm>
        </p:grpSpPr>
        <p:sp>
          <p:nvSpPr>
            <p:cNvPr id="7" name="Rectangle 3"/>
            <p:cNvSpPr>
              <a:spLocks noChangeArrowheads="1"/>
            </p:cNvSpPr>
            <p:nvPr/>
          </p:nvSpPr>
          <p:spPr bwMode="auto">
            <a:xfrm>
              <a:off x="1584" y="231"/>
              <a:ext cx="1440" cy="72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8" name="Line 4"/>
            <p:cNvSpPr>
              <a:spLocks noChangeShapeType="1"/>
            </p:cNvSpPr>
            <p:nvPr/>
          </p:nvSpPr>
          <p:spPr bwMode="auto">
            <a:xfrm>
              <a:off x="1296" y="327"/>
              <a:ext cx="28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9" name="Line 5"/>
            <p:cNvSpPr>
              <a:spLocks noChangeShapeType="1"/>
            </p:cNvSpPr>
            <p:nvPr/>
          </p:nvSpPr>
          <p:spPr bwMode="auto">
            <a:xfrm>
              <a:off x="1296" y="471"/>
              <a:ext cx="28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0" name="Line 6"/>
            <p:cNvSpPr>
              <a:spLocks noChangeShapeType="1"/>
            </p:cNvSpPr>
            <p:nvPr/>
          </p:nvSpPr>
          <p:spPr bwMode="auto">
            <a:xfrm>
              <a:off x="1296" y="855"/>
              <a:ext cx="28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1" name="Line 7"/>
            <p:cNvSpPr>
              <a:spLocks noChangeShapeType="1"/>
            </p:cNvSpPr>
            <p:nvPr/>
          </p:nvSpPr>
          <p:spPr bwMode="auto">
            <a:xfrm>
              <a:off x="1344" y="519"/>
              <a:ext cx="0" cy="28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2" name="Line 8"/>
            <p:cNvSpPr>
              <a:spLocks noChangeShapeType="1"/>
            </p:cNvSpPr>
            <p:nvPr/>
          </p:nvSpPr>
          <p:spPr bwMode="auto">
            <a:xfrm>
              <a:off x="3024" y="327"/>
              <a:ext cx="28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3" name="Line 9"/>
            <p:cNvSpPr>
              <a:spLocks noChangeShapeType="1"/>
            </p:cNvSpPr>
            <p:nvPr/>
          </p:nvSpPr>
          <p:spPr bwMode="auto">
            <a:xfrm>
              <a:off x="3024" y="471"/>
              <a:ext cx="28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4" name="Line 10"/>
            <p:cNvSpPr>
              <a:spLocks noChangeShapeType="1"/>
            </p:cNvSpPr>
            <p:nvPr/>
          </p:nvSpPr>
          <p:spPr bwMode="auto">
            <a:xfrm>
              <a:off x="3024" y="855"/>
              <a:ext cx="28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5" name="Line 11"/>
            <p:cNvSpPr>
              <a:spLocks noChangeShapeType="1"/>
            </p:cNvSpPr>
            <p:nvPr/>
          </p:nvSpPr>
          <p:spPr bwMode="auto">
            <a:xfrm>
              <a:off x="3216" y="519"/>
              <a:ext cx="0" cy="28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6" name="Text Box 12"/>
            <p:cNvSpPr txBox="1">
              <a:spLocks noChangeArrowheads="1"/>
            </p:cNvSpPr>
            <p:nvPr/>
          </p:nvSpPr>
          <p:spPr bwMode="auto">
            <a:xfrm>
              <a:off x="1056" y="663"/>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x</a:t>
              </a:r>
              <a:r>
                <a:rPr lang="en-US" altLang="zh-CN" sz="2800" b="1" baseline="-25000">
                  <a:solidFill>
                    <a:schemeClr val="tx1"/>
                  </a:solidFill>
                </a:rPr>
                <a:t>i</a:t>
              </a:r>
              <a:endParaRPr lang="en-US" altLang="zh-CN" sz="2800" b="1">
                <a:solidFill>
                  <a:schemeClr val="tx1"/>
                </a:solidFill>
              </a:endParaRPr>
            </a:p>
          </p:txBody>
        </p:sp>
        <p:sp>
          <p:nvSpPr>
            <p:cNvPr id="17" name="Text Box 13"/>
            <p:cNvSpPr txBox="1">
              <a:spLocks noChangeArrowheads="1"/>
            </p:cNvSpPr>
            <p:nvPr/>
          </p:nvSpPr>
          <p:spPr bwMode="auto">
            <a:xfrm>
              <a:off x="1056" y="87"/>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x</a:t>
              </a:r>
              <a:r>
                <a:rPr lang="en-US" altLang="zh-CN" sz="2800" b="1" baseline="-25000">
                  <a:solidFill>
                    <a:schemeClr val="tx1"/>
                  </a:solidFill>
                </a:rPr>
                <a:t>1</a:t>
              </a:r>
              <a:endParaRPr lang="en-US" altLang="zh-CN" sz="2800" b="1">
                <a:solidFill>
                  <a:schemeClr val="tx1"/>
                </a:solidFill>
              </a:endParaRPr>
            </a:p>
          </p:txBody>
        </p:sp>
        <p:sp>
          <p:nvSpPr>
            <p:cNvPr id="18" name="Text Box 14"/>
            <p:cNvSpPr txBox="1">
              <a:spLocks noChangeArrowheads="1"/>
            </p:cNvSpPr>
            <p:nvPr/>
          </p:nvSpPr>
          <p:spPr bwMode="auto">
            <a:xfrm>
              <a:off x="3264" y="48"/>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y</a:t>
              </a:r>
              <a:r>
                <a:rPr lang="en-US" altLang="zh-CN" sz="2800" b="1" baseline="-25000">
                  <a:solidFill>
                    <a:schemeClr val="tx1"/>
                  </a:solidFill>
                </a:rPr>
                <a:t>1</a:t>
              </a:r>
              <a:endParaRPr lang="en-US" altLang="zh-CN" sz="2800" b="1">
                <a:solidFill>
                  <a:schemeClr val="tx1"/>
                </a:solidFill>
              </a:endParaRPr>
            </a:p>
          </p:txBody>
        </p:sp>
        <p:sp>
          <p:nvSpPr>
            <p:cNvPr id="19" name="Text Box 15"/>
            <p:cNvSpPr txBox="1">
              <a:spLocks noChangeArrowheads="1"/>
            </p:cNvSpPr>
            <p:nvPr/>
          </p:nvSpPr>
          <p:spPr bwMode="auto">
            <a:xfrm>
              <a:off x="3312" y="624"/>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y</a:t>
              </a:r>
              <a:r>
                <a:rPr lang="en-US" altLang="zh-CN" sz="2800" b="1" baseline="-25000">
                  <a:solidFill>
                    <a:schemeClr val="tx1"/>
                  </a:solidFill>
                </a:rPr>
                <a:t>i</a:t>
              </a:r>
              <a:endParaRPr lang="en-US" altLang="zh-CN" sz="2800" b="1">
                <a:solidFill>
                  <a:schemeClr val="tx1"/>
                </a:solidFill>
              </a:endParaRPr>
            </a:p>
          </p:txBody>
        </p:sp>
        <p:sp>
          <p:nvSpPr>
            <p:cNvPr id="20" name="Text Box 16"/>
            <p:cNvSpPr txBox="1">
              <a:spLocks noChangeArrowheads="1"/>
            </p:cNvSpPr>
            <p:nvPr/>
          </p:nvSpPr>
          <p:spPr bwMode="auto">
            <a:xfrm>
              <a:off x="1584" y="432"/>
              <a:ext cx="15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en-US" sz="2800" b="1" dirty="0">
                  <a:solidFill>
                    <a:schemeClr val="tx1"/>
                  </a:solidFill>
                </a:rPr>
                <a:t>组合电路逻辑</a:t>
              </a:r>
            </a:p>
          </p:txBody>
        </p:sp>
      </p:grpSp>
      <p:sp>
        <p:nvSpPr>
          <p:cNvPr id="21" name="Text Box 51"/>
          <p:cNvSpPr txBox="1">
            <a:spLocks noChangeArrowheads="1"/>
          </p:cNvSpPr>
          <p:nvPr/>
        </p:nvSpPr>
        <p:spPr bwMode="auto">
          <a:xfrm>
            <a:off x="2712537" y="5220890"/>
            <a:ext cx="28583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zh-CN" altLang="en-US" b="1" dirty="0">
                <a:solidFill>
                  <a:schemeClr val="tx1"/>
                </a:solidFill>
                <a:effectLst>
                  <a:outerShdw blurRad="38100" dist="38100" dir="2700000" algn="tl">
                    <a:srgbClr val="000000"/>
                  </a:outerShdw>
                </a:effectLst>
                <a:ea typeface="楷体_GB2312" charset="-122"/>
              </a:rPr>
              <a:t>组合逻辑电路的结构框图</a:t>
            </a:r>
          </a:p>
        </p:txBody>
      </p:sp>
    </p:spTree>
    <p:extLst>
      <p:ext uri="{BB962C8B-B14F-4D97-AF65-F5344CB8AC3E}">
        <p14:creationId xmlns:p14="http://schemas.microsoft.com/office/powerpoint/2010/main" val="568320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标题 1"/>
          <p:cNvSpPr>
            <a:spLocks noGrp="1"/>
          </p:cNvSpPr>
          <p:nvPr>
            <p:ph type="title"/>
          </p:nvPr>
        </p:nvSpPr>
        <p:spPr>
          <a:xfrm>
            <a:off x="0" y="6309193"/>
            <a:ext cx="9144000" cy="548808"/>
          </a:xfrm>
        </p:spPr>
        <p:style>
          <a:lnRef idx="0">
            <a:schemeClr val="accent3"/>
          </a:lnRef>
          <a:fillRef idx="3">
            <a:schemeClr val="accent3"/>
          </a:fillRef>
          <a:effectRef idx="3">
            <a:schemeClr val="accent3"/>
          </a:effectRef>
          <a:fontRef idx="minor">
            <a:schemeClr val="lt1"/>
          </a:fontRef>
        </p:style>
        <p:txBody>
          <a:bodyPr/>
          <a:lstStyle/>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06" name="Group 4"/>
          <p:cNvGrpSpPr>
            <a:grpSpLocks/>
          </p:cNvGrpSpPr>
          <p:nvPr/>
        </p:nvGrpSpPr>
        <p:grpSpPr bwMode="auto">
          <a:xfrm>
            <a:off x="293687" y="551440"/>
            <a:ext cx="1137777" cy="401638"/>
            <a:chOff x="240" y="480"/>
            <a:chExt cx="1587" cy="253"/>
          </a:xfrm>
        </p:grpSpPr>
        <p:sp>
          <p:nvSpPr>
            <p:cNvPr id="107"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2</a:t>
              </a:r>
            </a:p>
          </p:txBody>
        </p:sp>
        <p:sp>
          <p:nvSpPr>
            <p:cNvPr id="108"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109" name="Text Box 7"/>
          <p:cNvSpPr txBox="1">
            <a:spLocks noChangeArrowheads="1"/>
          </p:cNvSpPr>
          <p:nvPr/>
        </p:nvSpPr>
        <p:spPr bwMode="auto">
          <a:xfrm>
            <a:off x="1431464" y="560285"/>
            <a:ext cx="647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各种</a:t>
            </a:r>
            <a:r>
              <a:rPr kumimoji="1" lang="en-US" altLang="zh-CN" sz="2000" dirty="0"/>
              <a:t>JK</a:t>
            </a:r>
            <a:r>
              <a:rPr kumimoji="1" lang="zh-CN" altLang="en-US" sz="2000" dirty="0"/>
              <a:t>边沿触发器如图，画出正确波形。</a:t>
            </a:r>
            <a:r>
              <a:rPr kumimoji="1" lang="en-US" altLang="zh-CN" sz="2000" dirty="0"/>
              <a:t>(</a:t>
            </a:r>
            <a:r>
              <a:rPr kumimoji="1" lang="zh-CN" altLang="en-US" sz="2000" dirty="0"/>
              <a:t>初始</a:t>
            </a:r>
            <a:r>
              <a:rPr kumimoji="1" lang="en-US" altLang="zh-CN" sz="2000" dirty="0"/>
              <a:t>Q=1)</a:t>
            </a:r>
          </a:p>
        </p:txBody>
      </p:sp>
      <p:graphicFrame>
        <p:nvGraphicFramePr>
          <p:cNvPr id="2" name="对象 1"/>
          <p:cNvGraphicFramePr>
            <a:graphicFrameLocks noChangeAspect="1"/>
          </p:cNvGraphicFramePr>
          <p:nvPr>
            <p:extLst>
              <p:ext uri="{D42A27DB-BD31-4B8C-83A1-F6EECF244321}">
                <p14:modId xmlns:p14="http://schemas.microsoft.com/office/powerpoint/2010/main" val="2825232079"/>
              </p:ext>
            </p:extLst>
          </p:nvPr>
        </p:nvGraphicFramePr>
        <p:xfrm>
          <a:off x="7002463" y="953078"/>
          <a:ext cx="2141537" cy="406400"/>
        </p:xfrm>
        <a:graphic>
          <a:graphicData uri="http://schemas.openxmlformats.org/presentationml/2006/ole">
            <mc:AlternateContent xmlns:mc="http://schemas.openxmlformats.org/markup-compatibility/2006">
              <mc:Choice xmlns:v="urn:schemas-microsoft-com:vml" Requires="v">
                <p:oleObj spid="_x0000_s264389" name="公式" r:id="rId3" imgW="1200150" imgH="219165" progId="Equation.3">
                  <p:embed/>
                </p:oleObj>
              </mc:Choice>
              <mc:Fallback>
                <p:oleObj name="公式" r:id="rId3" imgW="1200150" imgH="219165" progId="Equation.3">
                  <p:embed/>
                  <p:pic>
                    <p:nvPicPr>
                      <p:cNvPr id="0" name="Object 5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463" y="953078"/>
                        <a:ext cx="2141537" cy="406400"/>
                      </a:xfrm>
                      <a:prstGeom prst="rect">
                        <a:avLst/>
                      </a:prstGeom>
                      <a:solidFill>
                        <a:srgbClr val="E8E8E8"/>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0" name="Group 182"/>
          <p:cNvGrpSpPr>
            <a:grpSpLocks/>
          </p:cNvGrpSpPr>
          <p:nvPr/>
        </p:nvGrpSpPr>
        <p:grpSpPr bwMode="auto">
          <a:xfrm>
            <a:off x="0" y="1051950"/>
            <a:ext cx="1984375" cy="1101725"/>
            <a:chOff x="96" y="528"/>
            <a:chExt cx="1250" cy="694"/>
          </a:xfrm>
        </p:grpSpPr>
        <p:sp>
          <p:nvSpPr>
            <p:cNvPr id="111" name="Rectangle 10"/>
            <p:cNvSpPr>
              <a:spLocks noChangeArrowheads="1"/>
            </p:cNvSpPr>
            <p:nvPr/>
          </p:nvSpPr>
          <p:spPr bwMode="auto">
            <a:xfrm>
              <a:off x="624" y="571"/>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2" name="Text Box 11"/>
            <p:cNvSpPr txBox="1">
              <a:spLocks noChangeArrowheads="1"/>
            </p:cNvSpPr>
            <p:nvPr/>
          </p:nvSpPr>
          <p:spPr bwMode="auto">
            <a:xfrm>
              <a:off x="816" y="57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endParaRPr kumimoji="1" lang="en-US" altLang="zh-CN" sz="2000"/>
            </a:p>
          </p:txBody>
        </p:sp>
        <p:graphicFrame>
          <p:nvGraphicFramePr>
            <p:cNvPr id="113" name="Object 12"/>
            <p:cNvGraphicFramePr>
              <a:graphicFrameLocks noChangeAspect="1"/>
            </p:cNvGraphicFramePr>
            <p:nvPr/>
          </p:nvGraphicFramePr>
          <p:xfrm>
            <a:off x="912" y="972"/>
            <a:ext cx="185" cy="238"/>
          </p:xfrm>
          <a:graphic>
            <a:graphicData uri="http://schemas.openxmlformats.org/presentationml/2006/ole">
              <mc:AlternateContent xmlns:mc="http://schemas.openxmlformats.org/markup-compatibility/2006">
                <mc:Choice xmlns:v="urn:schemas-microsoft-com:vml" Requires="v">
                  <p:oleObj spid="_x0000_s264390" name="Equation" r:id="rId5" imgW="177480" imgH="228600" progId="Equation.3">
                    <p:embed/>
                  </p:oleObj>
                </mc:Choice>
                <mc:Fallback>
                  <p:oleObj name="Equation" r:id="rId5" imgW="177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972"/>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 name="Line 13"/>
            <p:cNvSpPr>
              <a:spLocks noChangeShapeType="1"/>
            </p:cNvSpPr>
            <p:nvPr/>
          </p:nvSpPr>
          <p:spPr bwMode="auto">
            <a:xfrm>
              <a:off x="1104" y="742"/>
              <a:ext cx="20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5" name="Oval 14"/>
            <p:cNvSpPr>
              <a:spLocks noChangeArrowheads="1"/>
            </p:cNvSpPr>
            <p:nvPr/>
          </p:nvSpPr>
          <p:spPr bwMode="auto">
            <a:xfrm>
              <a:off x="1104" y="1026"/>
              <a:ext cx="96" cy="1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6" name="Line 15"/>
            <p:cNvSpPr>
              <a:spLocks noChangeShapeType="1"/>
            </p:cNvSpPr>
            <p:nvPr/>
          </p:nvSpPr>
          <p:spPr bwMode="auto">
            <a:xfrm>
              <a:off x="1200" y="1078"/>
              <a:ext cx="146"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7" name="Text Box 21"/>
            <p:cNvSpPr txBox="1">
              <a:spLocks noChangeArrowheads="1"/>
            </p:cNvSpPr>
            <p:nvPr/>
          </p:nvSpPr>
          <p:spPr bwMode="auto">
            <a:xfrm>
              <a:off x="624" y="63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118" name="AutoShape 22"/>
            <p:cNvSpPr>
              <a:spLocks noChangeArrowheads="1"/>
            </p:cNvSpPr>
            <p:nvPr/>
          </p:nvSpPr>
          <p:spPr bwMode="auto">
            <a:xfrm rot="5400000">
              <a:off x="622" y="884"/>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9" name="Line 23"/>
            <p:cNvSpPr>
              <a:spLocks noChangeShapeType="1"/>
            </p:cNvSpPr>
            <p:nvPr/>
          </p:nvSpPr>
          <p:spPr bwMode="auto">
            <a:xfrm>
              <a:off x="336" y="912"/>
              <a:ext cx="28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0" name="Text Box 24"/>
            <p:cNvSpPr txBox="1">
              <a:spLocks noChangeArrowheads="1"/>
            </p:cNvSpPr>
            <p:nvPr/>
          </p:nvSpPr>
          <p:spPr bwMode="auto">
            <a:xfrm>
              <a:off x="96" y="912"/>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sp>
          <p:nvSpPr>
            <p:cNvPr id="121" name="Text Box 46"/>
            <p:cNvSpPr txBox="1">
              <a:spLocks noChangeArrowheads="1"/>
            </p:cNvSpPr>
            <p:nvPr/>
          </p:nvSpPr>
          <p:spPr bwMode="auto">
            <a:xfrm>
              <a:off x="96" y="52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122" name="Text Box 50"/>
            <p:cNvSpPr txBox="1">
              <a:spLocks noChangeArrowheads="1"/>
            </p:cNvSpPr>
            <p:nvPr/>
          </p:nvSpPr>
          <p:spPr bwMode="auto">
            <a:xfrm>
              <a:off x="624" y="971"/>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123" name="Line 51"/>
            <p:cNvSpPr>
              <a:spLocks noChangeShapeType="1"/>
            </p:cNvSpPr>
            <p:nvPr/>
          </p:nvSpPr>
          <p:spPr bwMode="auto">
            <a:xfrm>
              <a:off x="480" y="723"/>
              <a:ext cx="1" cy="4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4" name="Line 52"/>
            <p:cNvSpPr>
              <a:spLocks noChangeShapeType="1"/>
            </p:cNvSpPr>
            <p:nvPr/>
          </p:nvSpPr>
          <p:spPr bwMode="auto">
            <a:xfrm>
              <a:off x="480" y="1152"/>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5" name="Oval 53"/>
            <p:cNvSpPr>
              <a:spLocks noChangeArrowheads="1"/>
            </p:cNvSpPr>
            <p:nvPr/>
          </p:nvSpPr>
          <p:spPr bwMode="auto">
            <a:xfrm>
              <a:off x="441" y="690"/>
              <a:ext cx="48" cy="50"/>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26" name="Line 58"/>
            <p:cNvSpPr>
              <a:spLocks noChangeShapeType="1"/>
            </p:cNvSpPr>
            <p:nvPr/>
          </p:nvSpPr>
          <p:spPr bwMode="auto">
            <a:xfrm>
              <a:off x="364" y="720"/>
              <a:ext cx="28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27" name="Group 229"/>
          <p:cNvGrpSpPr>
            <a:grpSpLocks/>
          </p:cNvGrpSpPr>
          <p:nvPr/>
        </p:nvGrpSpPr>
        <p:grpSpPr bwMode="auto">
          <a:xfrm>
            <a:off x="3810000" y="975750"/>
            <a:ext cx="1784350" cy="1177925"/>
            <a:chOff x="2400" y="480"/>
            <a:chExt cx="1124" cy="742"/>
          </a:xfrm>
        </p:grpSpPr>
        <p:grpSp>
          <p:nvGrpSpPr>
            <p:cNvPr id="128" name="Group 228"/>
            <p:cNvGrpSpPr>
              <a:grpSpLocks/>
            </p:cNvGrpSpPr>
            <p:nvPr/>
          </p:nvGrpSpPr>
          <p:grpSpPr bwMode="auto">
            <a:xfrm>
              <a:off x="2400" y="480"/>
              <a:ext cx="1124" cy="742"/>
              <a:chOff x="2400" y="480"/>
              <a:chExt cx="1124" cy="742"/>
            </a:xfrm>
          </p:grpSpPr>
          <p:sp>
            <p:nvSpPr>
              <p:cNvPr id="130" name="Text Box 130"/>
              <p:cNvSpPr txBox="1">
                <a:spLocks noChangeArrowheads="1"/>
              </p:cNvSpPr>
              <p:nvPr/>
            </p:nvSpPr>
            <p:spPr bwMode="auto">
              <a:xfrm>
                <a:off x="2400" y="48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grpSp>
            <p:nvGrpSpPr>
              <p:cNvPr id="131" name="Group 179"/>
              <p:cNvGrpSpPr>
                <a:grpSpLocks/>
              </p:cNvGrpSpPr>
              <p:nvPr/>
            </p:nvGrpSpPr>
            <p:grpSpPr bwMode="auto">
              <a:xfrm>
                <a:off x="2496" y="571"/>
                <a:ext cx="1028" cy="651"/>
                <a:chOff x="2496" y="571"/>
                <a:chExt cx="1028" cy="651"/>
              </a:xfrm>
            </p:grpSpPr>
            <p:sp>
              <p:nvSpPr>
                <p:cNvPr id="132" name="Rectangle 119"/>
                <p:cNvSpPr>
                  <a:spLocks noChangeArrowheads="1"/>
                </p:cNvSpPr>
                <p:nvPr/>
              </p:nvSpPr>
              <p:spPr bwMode="auto">
                <a:xfrm>
                  <a:off x="2784" y="571"/>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33" name="Text Box 120"/>
                <p:cNvSpPr txBox="1">
                  <a:spLocks noChangeArrowheads="1"/>
                </p:cNvSpPr>
                <p:nvPr/>
              </p:nvSpPr>
              <p:spPr bwMode="auto">
                <a:xfrm>
                  <a:off x="2976" y="57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3</a:t>
                  </a:r>
                  <a:endParaRPr kumimoji="1" lang="en-US" altLang="zh-CN" sz="2000"/>
                </a:p>
              </p:txBody>
            </p:sp>
            <p:graphicFrame>
              <p:nvGraphicFramePr>
                <p:cNvPr id="134" name="Object 121"/>
                <p:cNvGraphicFramePr>
                  <a:graphicFrameLocks noChangeAspect="1"/>
                </p:cNvGraphicFramePr>
                <p:nvPr/>
              </p:nvGraphicFramePr>
              <p:xfrm>
                <a:off x="3072" y="972"/>
                <a:ext cx="185" cy="238"/>
              </p:xfrm>
              <a:graphic>
                <a:graphicData uri="http://schemas.openxmlformats.org/presentationml/2006/ole">
                  <mc:AlternateContent xmlns:mc="http://schemas.openxmlformats.org/markup-compatibility/2006">
                    <mc:Choice xmlns:v="urn:schemas-microsoft-com:vml" Requires="v">
                      <p:oleObj spid="_x0000_s264391" name="Equation" r:id="rId7" imgW="177480" imgH="228600" progId="Equation.3">
                        <p:embed/>
                      </p:oleObj>
                    </mc:Choice>
                    <mc:Fallback>
                      <p:oleObj name="Equation" r:id="rId7" imgW="1774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 y="972"/>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 name="Line 122"/>
                <p:cNvSpPr>
                  <a:spLocks noChangeShapeType="1"/>
                </p:cNvSpPr>
                <p:nvPr/>
              </p:nvSpPr>
              <p:spPr bwMode="auto">
                <a:xfrm>
                  <a:off x="3264" y="742"/>
                  <a:ext cx="222"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6" name="Oval 123"/>
                <p:cNvSpPr>
                  <a:spLocks noChangeArrowheads="1"/>
                </p:cNvSpPr>
                <p:nvPr/>
              </p:nvSpPr>
              <p:spPr bwMode="auto">
                <a:xfrm>
                  <a:off x="3264" y="1026"/>
                  <a:ext cx="96" cy="1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37" name="Line 124"/>
                <p:cNvSpPr>
                  <a:spLocks noChangeShapeType="1"/>
                </p:cNvSpPr>
                <p:nvPr/>
              </p:nvSpPr>
              <p:spPr bwMode="auto">
                <a:xfrm flipV="1">
                  <a:off x="3360" y="1078"/>
                  <a:ext cx="1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8" name="Line 125"/>
                <p:cNvSpPr>
                  <a:spLocks noChangeShapeType="1"/>
                </p:cNvSpPr>
                <p:nvPr/>
              </p:nvSpPr>
              <p:spPr bwMode="auto">
                <a:xfrm>
                  <a:off x="2496" y="742"/>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9" name="Text Box 126"/>
                <p:cNvSpPr txBox="1">
                  <a:spLocks noChangeArrowheads="1"/>
                </p:cNvSpPr>
                <p:nvPr/>
              </p:nvSpPr>
              <p:spPr bwMode="auto">
                <a:xfrm>
                  <a:off x="2784" y="63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140" name="AutoShape 127"/>
                <p:cNvSpPr>
                  <a:spLocks noChangeArrowheads="1"/>
                </p:cNvSpPr>
                <p:nvPr/>
              </p:nvSpPr>
              <p:spPr bwMode="auto">
                <a:xfrm rot="5400000">
                  <a:off x="2782" y="884"/>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41" name="Line 128"/>
                <p:cNvSpPr>
                  <a:spLocks noChangeShapeType="1"/>
                </p:cNvSpPr>
                <p:nvPr/>
              </p:nvSpPr>
              <p:spPr bwMode="auto">
                <a:xfrm>
                  <a:off x="2496" y="934"/>
                  <a:ext cx="240"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2" name="Text Box 131"/>
                <p:cNvSpPr txBox="1">
                  <a:spLocks noChangeArrowheads="1"/>
                </p:cNvSpPr>
                <p:nvPr/>
              </p:nvSpPr>
              <p:spPr bwMode="auto">
                <a:xfrm>
                  <a:off x="2784" y="971"/>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143" name="Line 133"/>
                <p:cNvSpPr>
                  <a:spLocks noChangeShapeType="1"/>
                </p:cNvSpPr>
                <p:nvPr/>
              </p:nvSpPr>
              <p:spPr bwMode="auto">
                <a:xfrm>
                  <a:off x="2640" y="1104"/>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4" name="Oval 134"/>
                <p:cNvSpPr>
                  <a:spLocks noChangeArrowheads="1"/>
                </p:cNvSpPr>
                <p:nvPr/>
              </p:nvSpPr>
              <p:spPr bwMode="auto">
                <a:xfrm>
                  <a:off x="2736" y="923"/>
                  <a:ext cx="48" cy="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45" name="Line 135"/>
                <p:cNvSpPr>
                  <a:spLocks noChangeShapeType="1"/>
                </p:cNvSpPr>
                <p:nvPr/>
              </p:nvSpPr>
              <p:spPr bwMode="auto">
                <a:xfrm>
                  <a:off x="2592" y="742"/>
                  <a:ext cx="19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 name="Line 176"/>
                <p:cNvSpPr>
                  <a:spLocks noChangeShapeType="1"/>
                </p:cNvSpPr>
                <p:nvPr/>
              </p:nvSpPr>
              <p:spPr bwMode="auto">
                <a:xfrm>
                  <a:off x="2640" y="110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7" name="Line 177"/>
                <p:cNvSpPr>
                  <a:spLocks noChangeShapeType="1"/>
                </p:cNvSpPr>
                <p:nvPr/>
              </p:nvSpPr>
              <p:spPr bwMode="auto">
                <a:xfrm>
                  <a:off x="2592" y="120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sp>
          <p:nvSpPr>
            <p:cNvPr id="129" name="Text Box 178"/>
            <p:cNvSpPr txBox="1">
              <a:spLocks noChangeArrowheads="1"/>
            </p:cNvSpPr>
            <p:nvPr/>
          </p:nvSpPr>
          <p:spPr bwMode="auto">
            <a:xfrm>
              <a:off x="2400" y="72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grpSp>
      <p:grpSp>
        <p:nvGrpSpPr>
          <p:cNvPr id="148" name="Group 181"/>
          <p:cNvGrpSpPr>
            <a:grpSpLocks/>
          </p:cNvGrpSpPr>
          <p:nvPr/>
        </p:nvGrpSpPr>
        <p:grpSpPr bwMode="auto">
          <a:xfrm>
            <a:off x="2057400" y="1009088"/>
            <a:ext cx="1846263" cy="1177925"/>
            <a:chOff x="1296" y="501"/>
            <a:chExt cx="1163" cy="742"/>
          </a:xfrm>
        </p:grpSpPr>
        <p:sp>
          <p:nvSpPr>
            <p:cNvPr id="149" name="Rectangle 142"/>
            <p:cNvSpPr>
              <a:spLocks noChangeArrowheads="1"/>
            </p:cNvSpPr>
            <p:nvPr/>
          </p:nvSpPr>
          <p:spPr bwMode="auto">
            <a:xfrm>
              <a:off x="1719" y="592"/>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0" name="Text Box 143"/>
            <p:cNvSpPr txBox="1">
              <a:spLocks noChangeArrowheads="1"/>
            </p:cNvSpPr>
            <p:nvPr/>
          </p:nvSpPr>
          <p:spPr bwMode="auto">
            <a:xfrm>
              <a:off x="1911" y="597"/>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endParaRPr kumimoji="1" lang="en-US" altLang="zh-CN" sz="2000"/>
            </a:p>
          </p:txBody>
        </p:sp>
        <p:graphicFrame>
          <p:nvGraphicFramePr>
            <p:cNvPr id="151" name="Object 144"/>
            <p:cNvGraphicFramePr>
              <a:graphicFrameLocks noChangeAspect="1"/>
            </p:cNvGraphicFramePr>
            <p:nvPr/>
          </p:nvGraphicFramePr>
          <p:xfrm>
            <a:off x="2007" y="993"/>
            <a:ext cx="185" cy="238"/>
          </p:xfrm>
          <a:graphic>
            <a:graphicData uri="http://schemas.openxmlformats.org/presentationml/2006/ole">
              <mc:AlternateContent xmlns:mc="http://schemas.openxmlformats.org/markup-compatibility/2006">
                <mc:Choice xmlns:v="urn:schemas-microsoft-com:vml" Requires="v">
                  <p:oleObj spid="_x0000_s264392" name="Equation" r:id="rId9" imgW="177480" imgH="228600" progId="Equation.3">
                    <p:embed/>
                  </p:oleObj>
                </mc:Choice>
                <mc:Fallback>
                  <p:oleObj name="Equation" r:id="rId9" imgW="177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7" y="993"/>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 name="Line 145"/>
            <p:cNvSpPr>
              <a:spLocks noChangeShapeType="1"/>
            </p:cNvSpPr>
            <p:nvPr/>
          </p:nvSpPr>
          <p:spPr bwMode="auto">
            <a:xfrm flipV="1">
              <a:off x="2199" y="757"/>
              <a:ext cx="217"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3" name="Oval 146"/>
            <p:cNvSpPr>
              <a:spLocks noChangeArrowheads="1"/>
            </p:cNvSpPr>
            <p:nvPr/>
          </p:nvSpPr>
          <p:spPr bwMode="auto">
            <a:xfrm>
              <a:off x="2199" y="1047"/>
              <a:ext cx="96" cy="1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4" name="Line 147"/>
            <p:cNvSpPr>
              <a:spLocks noChangeShapeType="1"/>
            </p:cNvSpPr>
            <p:nvPr/>
          </p:nvSpPr>
          <p:spPr bwMode="auto">
            <a:xfrm flipV="1">
              <a:off x="2295" y="1099"/>
              <a:ext cx="1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6" name="Text Box 149"/>
            <p:cNvSpPr txBox="1">
              <a:spLocks noChangeArrowheads="1"/>
            </p:cNvSpPr>
            <p:nvPr/>
          </p:nvSpPr>
          <p:spPr bwMode="auto">
            <a:xfrm>
              <a:off x="1719" y="6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163" name="AutoShape 150"/>
            <p:cNvSpPr>
              <a:spLocks noChangeArrowheads="1"/>
            </p:cNvSpPr>
            <p:nvPr/>
          </p:nvSpPr>
          <p:spPr bwMode="auto">
            <a:xfrm rot="5400000">
              <a:off x="1717" y="905"/>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4" name="Line 151"/>
            <p:cNvSpPr>
              <a:spLocks noChangeShapeType="1"/>
            </p:cNvSpPr>
            <p:nvPr/>
          </p:nvSpPr>
          <p:spPr bwMode="auto">
            <a:xfrm flipV="1">
              <a:off x="1431" y="956"/>
              <a:ext cx="240" cy="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5" name="Text Box 152"/>
            <p:cNvSpPr txBox="1">
              <a:spLocks noChangeArrowheads="1"/>
            </p:cNvSpPr>
            <p:nvPr/>
          </p:nvSpPr>
          <p:spPr bwMode="auto">
            <a:xfrm>
              <a:off x="1335" y="501"/>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166" name="Text Box 153"/>
            <p:cNvSpPr txBox="1">
              <a:spLocks noChangeArrowheads="1"/>
            </p:cNvSpPr>
            <p:nvPr/>
          </p:nvSpPr>
          <p:spPr bwMode="auto">
            <a:xfrm>
              <a:off x="1719" y="99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170" name="Line 154"/>
            <p:cNvSpPr>
              <a:spLocks noChangeShapeType="1"/>
            </p:cNvSpPr>
            <p:nvPr/>
          </p:nvSpPr>
          <p:spPr bwMode="auto">
            <a:xfrm>
              <a:off x="1575" y="744"/>
              <a:ext cx="1" cy="4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1" name="Line 155"/>
            <p:cNvSpPr>
              <a:spLocks noChangeShapeType="1"/>
            </p:cNvSpPr>
            <p:nvPr/>
          </p:nvSpPr>
          <p:spPr bwMode="auto">
            <a:xfrm>
              <a:off x="1575" y="1195"/>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2" name="Oval 156"/>
            <p:cNvSpPr>
              <a:spLocks noChangeArrowheads="1"/>
            </p:cNvSpPr>
            <p:nvPr/>
          </p:nvSpPr>
          <p:spPr bwMode="auto">
            <a:xfrm>
              <a:off x="1671" y="944"/>
              <a:ext cx="48" cy="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73" name="Line 157"/>
            <p:cNvSpPr>
              <a:spLocks noChangeShapeType="1"/>
            </p:cNvSpPr>
            <p:nvPr/>
          </p:nvSpPr>
          <p:spPr bwMode="auto">
            <a:xfrm flipV="1">
              <a:off x="1440" y="764"/>
              <a:ext cx="279"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4" name="Oval 158"/>
            <p:cNvSpPr>
              <a:spLocks noChangeArrowheads="1"/>
            </p:cNvSpPr>
            <p:nvPr/>
          </p:nvSpPr>
          <p:spPr bwMode="auto">
            <a:xfrm>
              <a:off x="1557" y="750"/>
              <a:ext cx="48" cy="50"/>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75" name="Text Box 180"/>
            <p:cNvSpPr txBox="1">
              <a:spLocks noChangeArrowheads="1"/>
            </p:cNvSpPr>
            <p:nvPr/>
          </p:nvSpPr>
          <p:spPr bwMode="auto">
            <a:xfrm>
              <a:off x="1296" y="96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grpSp>
      <p:grpSp>
        <p:nvGrpSpPr>
          <p:cNvPr id="176" name="Group 251"/>
          <p:cNvGrpSpPr>
            <a:grpSpLocks/>
          </p:cNvGrpSpPr>
          <p:nvPr/>
        </p:nvGrpSpPr>
        <p:grpSpPr bwMode="auto">
          <a:xfrm>
            <a:off x="228600" y="2423550"/>
            <a:ext cx="1784350" cy="1177925"/>
            <a:chOff x="144" y="1440"/>
            <a:chExt cx="1124" cy="742"/>
          </a:xfrm>
        </p:grpSpPr>
        <p:sp>
          <p:nvSpPr>
            <p:cNvPr id="177" name="Text Box 232"/>
            <p:cNvSpPr txBox="1">
              <a:spLocks noChangeArrowheads="1"/>
            </p:cNvSpPr>
            <p:nvPr/>
          </p:nvSpPr>
          <p:spPr bwMode="auto">
            <a:xfrm>
              <a:off x="144" y="144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178" name="Rectangle 234"/>
            <p:cNvSpPr>
              <a:spLocks noChangeArrowheads="1"/>
            </p:cNvSpPr>
            <p:nvPr/>
          </p:nvSpPr>
          <p:spPr bwMode="auto">
            <a:xfrm>
              <a:off x="528" y="1531"/>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62" name="Text Box 235"/>
            <p:cNvSpPr txBox="1">
              <a:spLocks noChangeArrowheads="1"/>
            </p:cNvSpPr>
            <p:nvPr/>
          </p:nvSpPr>
          <p:spPr bwMode="auto">
            <a:xfrm>
              <a:off x="720" y="153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4</a:t>
              </a:r>
              <a:endParaRPr kumimoji="1" lang="en-US" altLang="zh-CN" sz="2000"/>
            </a:p>
          </p:txBody>
        </p:sp>
        <p:graphicFrame>
          <p:nvGraphicFramePr>
            <p:cNvPr id="263" name="Object 236"/>
            <p:cNvGraphicFramePr>
              <a:graphicFrameLocks noChangeAspect="1"/>
            </p:cNvGraphicFramePr>
            <p:nvPr/>
          </p:nvGraphicFramePr>
          <p:xfrm>
            <a:off x="816" y="1932"/>
            <a:ext cx="185" cy="238"/>
          </p:xfrm>
          <a:graphic>
            <a:graphicData uri="http://schemas.openxmlformats.org/presentationml/2006/ole">
              <mc:AlternateContent xmlns:mc="http://schemas.openxmlformats.org/markup-compatibility/2006">
                <mc:Choice xmlns:v="urn:schemas-microsoft-com:vml" Requires="v">
                  <p:oleObj spid="_x0000_s264393" name="Equation" r:id="rId11" imgW="177480" imgH="228600" progId="Equation.3">
                    <p:embed/>
                  </p:oleObj>
                </mc:Choice>
                <mc:Fallback>
                  <p:oleObj name="Equation" r:id="rId11" imgW="1774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6" y="1932"/>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 name="Line 237"/>
            <p:cNvSpPr>
              <a:spLocks noChangeShapeType="1"/>
            </p:cNvSpPr>
            <p:nvPr/>
          </p:nvSpPr>
          <p:spPr bwMode="auto">
            <a:xfrm>
              <a:off x="1008" y="1702"/>
              <a:ext cx="222"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7" name="Oval 238"/>
            <p:cNvSpPr>
              <a:spLocks noChangeArrowheads="1"/>
            </p:cNvSpPr>
            <p:nvPr/>
          </p:nvSpPr>
          <p:spPr bwMode="auto">
            <a:xfrm>
              <a:off x="1008" y="1986"/>
              <a:ext cx="96" cy="1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68" name="Line 239"/>
            <p:cNvSpPr>
              <a:spLocks noChangeShapeType="1"/>
            </p:cNvSpPr>
            <p:nvPr/>
          </p:nvSpPr>
          <p:spPr bwMode="auto">
            <a:xfrm flipV="1">
              <a:off x="1104" y="2038"/>
              <a:ext cx="1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9" name="Line 240"/>
            <p:cNvSpPr>
              <a:spLocks noChangeShapeType="1"/>
            </p:cNvSpPr>
            <p:nvPr/>
          </p:nvSpPr>
          <p:spPr bwMode="auto">
            <a:xfrm>
              <a:off x="240" y="1702"/>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0" name="Text Box 241"/>
            <p:cNvSpPr txBox="1">
              <a:spLocks noChangeArrowheads="1"/>
            </p:cNvSpPr>
            <p:nvPr/>
          </p:nvSpPr>
          <p:spPr bwMode="auto">
            <a:xfrm>
              <a:off x="528" y="159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271" name="AutoShape 242"/>
            <p:cNvSpPr>
              <a:spLocks noChangeArrowheads="1"/>
            </p:cNvSpPr>
            <p:nvPr/>
          </p:nvSpPr>
          <p:spPr bwMode="auto">
            <a:xfrm rot="5400000">
              <a:off x="526" y="1844"/>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72" name="Line 243"/>
            <p:cNvSpPr>
              <a:spLocks noChangeShapeType="1"/>
            </p:cNvSpPr>
            <p:nvPr/>
          </p:nvSpPr>
          <p:spPr bwMode="auto">
            <a:xfrm>
              <a:off x="199" y="1900"/>
              <a:ext cx="336"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3" name="Text Box 244"/>
            <p:cNvSpPr txBox="1">
              <a:spLocks noChangeArrowheads="1"/>
            </p:cNvSpPr>
            <p:nvPr/>
          </p:nvSpPr>
          <p:spPr bwMode="auto">
            <a:xfrm>
              <a:off x="528" y="1931"/>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274" name="Line 245"/>
            <p:cNvSpPr>
              <a:spLocks noChangeShapeType="1"/>
            </p:cNvSpPr>
            <p:nvPr/>
          </p:nvSpPr>
          <p:spPr bwMode="auto">
            <a:xfrm>
              <a:off x="384" y="2064"/>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5" name="Line 247"/>
            <p:cNvSpPr>
              <a:spLocks noChangeShapeType="1"/>
            </p:cNvSpPr>
            <p:nvPr/>
          </p:nvSpPr>
          <p:spPr bwMode="auto">
            <a:xfrm>
              <a:off x="336" y="1702"/>
              <a:ext cx="19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6" name="Line 248"/>
            <p:cNvSpPr>
              <a:spLocks noChangeShapeType="1"/>
            </p:cNvSpPr>
            <p:nvPr/>
          </p:nvSpPr>
          <p:spPr bwMode="auto">
            <a:xfrm>
              <a:off x="384" y="2064"/>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7" name="Line 249"/>
            <p:cNvSpPr>
              <a:spLocks noChangeShapeType="1"/>
            </p:cNvSpPr>
            <p:nvPr/>
          </p:nvSpPr>
          <p:spPr bwMode="auto">
            <a:xfrm>
              <a:off x="336" y="216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8" name="Text Box 250"/>
            <p:cNvSpPr txBox="1">
              <a:spLocks noChangeArrowheads="1"/>
            </p:cNvSpPr>
            <p:nvPr/>
          </p:nvSpPr>
          <p:spPr bwMode="auto">
            <a:xfrm>
              <a:off x="144" y="168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grpSp>
      <p:grpSp>
        <p:nvGrpSpPr>
          <p:cNvPr id="279" name="Group 298"/>
          <p:cNvGrpSpPr>
            <a:grpSpLocks/>
          </p:cNvGrpSpPr>
          <p:nvPr/>
        </p:nvGrpSpPr>
        <p:grpSpPr bwMode="auto">
          <a:xfrm>
            <a:off x="1981200" y="2423550"/>
            <a:ext cx="1800225" cy="1311275"/>
            <a:chOff x="1296" y="1392"/>
            <a:chExt cx="1134" cy="826"/>
          </a:xfrm>
        </p:grpSpPr>
        <p:sp>
          <p:nvSpPr>
            <p:cNvPr id="280" name="Text Box 271"/>
            <p:cNvSpPr txBox="1">
              <a:spLocks noChangeArrowheads="1"/>
            </p:cNvSpPr>
            <p:nvPr/>
          </p:nvSpPr>
          <p:spPr bwMode="auto">
            <a:xfrm>
              <a:off x="1296" y="1668"/>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grpSp>
          <p:nvGrpSpPr>
            <p:cNvPr id="281" name="Group 277"/>
            <p:cNvGrpSpPr>
              <a:grpSpLocks/>
            </p:cNvGrpSpPr>
            <p:nvPr/>
          </p:nvGrpSpPr>
          <p:grpSpPr bwMode="auto">
            <a:xfrm>
              <a:off x="1344" y="1392"/>
              <a:ext cx="1086" cy="826"/>
              <a:chOff x="1344" y="1392"/>
              <a:chExt cx="1086" cy="826"/>
            </a:xfrm>
          </p:grpSpPr>
          <p:sp>
            <p:nvSpPr>
              <p:cNvPr id="282" name="Text Box 255"/>
              <p:cNvSpPr txBox="1">
                <a:spLocks noChangeArrowheads="1"/>
              </p:cNvSpPr>
              <p:nvPr/>
            </p:nvSpPr>
            <p:spPr bwMode="auto">
              <a:xfrm>
                <a:off x="1344" y="196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283" name="Rectangle 256"/>
              <p:cNvSpPr>
                <a:spLocks noChangeArrowheads="1"/>
              </p:cNvSpPr>
              <p:nvPr/>
            </p:nvSpPr>
            <p:spPr bwMode="auto">
              <a:xfrm>
                <a:off x="1728" y="1483"/>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84" name="Text Box 257"/>
              <p:cNvSpPr txBox="1">
                <a:spLocks noChangeArrowheads="1"/>
              </p:cNvSpPr>
              <p:nvPr/>
            </p:nvSpPr>
            <p:spPr bwMode="auto">
              <a:xfrm>
                <a:off x="1920" y="148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5</a:t>
                </a:r>
                <a:endParaRPr kumimoji="1" lang="en-US" altLang="zh-CN" sz="2000"/>
              </a:p>
            </p:txBody>
          </p:sp>
          <p:graphicFrame>
            <p:nvGraphicFramePr>
              <p:cNvPr id="285" name="Object 258"/>
              <p:cNvGraphicFramePr>
                <a:graphicFrameLocks noChangeAspect="1"/>
              </p:cNvGraphicFramePr>
              <p:nvPr/>
            </p:nvGraphicFramePr>
            <p:xfrm>
              <a:off x="2016" y="1884"/>
              <a:ext cx="185" cy="238"/>
            </p:xfrm>
            <a:graphic>
              <a:graphicData uri="http://schemas.openxmlformats.org/presentationml/2006/ole">
                <mc:AlternateContent xmlns:mc="http://schemas.openxmlformats.org/markup-compatibility/2006">
                  <mc:Choice xmlns:v="urn:schemas-microsoft-com:vml" Requires="v">
                    <p:oleObj spid="_x0000_s264394" name="Equation" r:id="rId13" imgW="177480" imgH="228600" progId="Equation.3">
                      <p:embed/>
                    </p:oleObj>
                  </mc:Choice>
                  <mc:Fallback>
                    <p:oleObj name="Equation" r:id="rId13" imgW="1774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16" y="1884"/>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 name="Line 259"/>
              <p:cNvSpPr>
                <a:spLocks noChangeShapeType="1"/>
              </p:cNvSpPr>
              <p:nvPr/>
            </p:nvSpPr>
            <p:spPr bwMode="auto">
              <a:xfrm>
                <a:off x="2208" y="1654"/>
                <a:ext cx="222"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7" name="Oval 260"/>
              <p:cNvSpPr>
                <a:spLocks noChangeArrowheads="1"/>
              </p:cNvSpPr>
              <p:nvPr/>
            </p:nvSpPr>
            <p:spPr bwMode="auto">
              <a:xfrm>
                <a:off x="2208" y="1938"/>
                <a:ext cx="87"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88" name="Line 261"/>
              <p:cNvSpPr>
                <a:spLocks noChangeShapeType="1"/>
              </p:cNvSpPr>
              <p:nvPr/>
            </p:nvSpPr>
            <p:spPr bwMode="auto">
              <a:xfrm flipV="1">
                <a:off x="2304" y="1989"/>
                <a:ext cx="7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9" name="Line 262"/>
              <p:cNvSpPr>
                <a:spLocks noChangeShapeType="1"/>
              </p:cNvSpPr>
              <p:nvPr/>
            </p:nvSpPr>
            <p:spPr bwMode="auto">
              <a:xfrm>
                <a:off x="1440" y="1654"/>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0" name="Text Box 263"/>
              <p:cNvSpPr txBox="1">
                <a:spLocks noChangeArrowheads="1"/>
              </p:cNvSpPr>
              <p:nvPr/>
            </p:nvSpPr>
            <p:spPr bwMode="auto">
              <a:xfrm>
                <a:off x="1728" y="154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291" name="AutoShape 264"/>
              <p:cNvSpPr>
                <a:spLocks noChangeArrowheads="1"/>
              </p:cNvSpPr>
              <p:nvPr/>
            </p:nvSpPr>
            <p:spPr bwMode="auto">
              <a:xfrm rot="5400000">
                <a:off x="1726" y="1796"/>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92" name="Line 265"/>
              <p:cNvSpPr>
                <a:spLocks noChangeShapeType="1"/>
              </p:cNvSpPr>
              <p:nvPr/>
            </p:nvSpPr>
            <p:spPr bwMode="auto">
              <a:xfrm flipV="1">
                <a:off x="1417" y="1853"/>
                <a:ext cx="254"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3" name="Text Box 266"/>
              <p:cNvSpPr txBox="1">
                <a:spLocks noChangeArrowheads="1"/>
              </p:cNvSpPr>
              <p:nvPr/>
            </p:nvSpPr>
            <p:spPr bwMode="auto">
              <a:xfrm>
                <a:off x="1728" y="1883"/>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294" name="Line 267"/>
              <p:cNvSpPr>
                <a:spLocks noChangeShapeType="1"/>
              </p:cNvSpPr>
              <p:nvPr/>
            </p:nvSpPr>
            <p:spPr bwMode="auto">
              <a:xfrm>
                <a:off x="1584" y="2016"/>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5" name="Line 268"/>
              <p:cNvSpPr>
                <a:spLocks noChangeShapeType="1"/>
              </p:cNvSpPr>
              <p:nvPr/>
            </p:nvSpPr>
            <p:spPr bwMode="auto">
              <a:xfrm>
                <a:off x="1536" y="1654"/>
                <a:ext cx="19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6" name="Oval 272"/>
              <p:cNvSpPr>
                <a:spLocks noChangeArrowheads="1"/>
              </p:cNvSpPr>
              <p:nvPr/>
            </p:nvSpPr>
            <p:spPr bwMode="auto">
              <a:xfrm>
                <a:off x="1651" y="1835"/>
                <a:ext cx="66" cy="4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297" name="Line 273"/>
              <p:cNvSpPr>
                <a:spLocks noChangeShapeType="1"/>
              </p:cNvSpPr>
              <p:nvPr/>
            </p:nvSpPr>
            <p:spPr bwMode="auto">
              <a:xfrm flipV="1">
                <a:off x="1595" y="140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8" name="Line 274"/>
              <p:cNvSpPr>
                <a:spLocks noChangeShapeType="1"/>
              </p:cNvSpPr>
              <p:nvPr/>
            </p:nvSpPr>
            <p:spPr bwMode="auto">
              <a:xfrm>
                <a:off x="1593" y="1392"/>
                <a:ext cx="7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9" name="Line 275"/>
              <p:cNvSpPr>
                <a:spLocks noChangeShapeType="1"/>
              </p:cNvSpPr>
              <p:nvPr/>
            </p:nvSpPr>
            <p:spPr bwMode="auto">
              <a:xfrm>
                <a:off x="2361" y="1392"/>
                <a:ext cx="0" cy="6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00" name="Oval 276"/>
              <p:cNvSpPr>
                <a:spLocks noChangeArrowheads="1"/>
              </p:cNvSpPr>
              <p:nvPr/>
            </p:nvSpPr>
            <p:spPr bwMode="auto">
              <a:xfrm>
                <a:off x="1554" y="1634"/>
                <a:ext cx="66"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grpSp>
      </p:grpSp>
      <p:grpSp>
        <p:nvGrpSpPr>
          <p:cNvPr id="301" name="Group 300"/>
          <p:cNvGrpSpPr>
            <a:grpSpLocks/>
          </p:cNvGrpSpPr>
          <p:nvPr/>
        </p:nvGrpSpPr>
        <p:grpSpPr bwMode="auto">
          <a:xfrm>
            <a:off x="3810000" y="2423550"/>
            <a:ext cx="1800225" cy="1311275"/>
            <a:chOff x="2400" y="1392"/>
            <a:chExt cx="1134" cy="826"/>
          </a:xfrm>
        </p:grpSpPr>
        <p:sp>
          <p:nvSpPr>
            <p:cNvPr id="302" name="Text Box 279"/>
            <p:cNvSpPr txBox="1">
              <a:spLocks noChangeArrowheads="1"/>
            </p:cNvSpPr>
            <p:nvPr/>
          </p:nvSpPr>
          <p:spPr bwMode="auto">
            <a:xfrm>
              <a:off x="2448" y="196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303" name="Rectangle 280"/>
            <p:cNvSpPr>
              <a:spLocks noChangeArrowheads="1"/>
            </p:cNvSpPr>
            <p:nvPr/>
          </p:nvSpPr>
          <p:spPr bwMode="auto">
            <a:xfrm>
              <a:off x="2832" y="1483"/>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04" name="Text Box 281"/>
            <p:cNvSpPr txBox="1">
              <a:spLocks noChangeArrowheads="1"/>
            </p:cNvSpPr>
            <p:nvPr/>
          </p:nvSpPr>
          <p:spPr bwMode="auto">
            <a:xfrm>
              <a:off x="3024" y="148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6</a:t>
              </a:r>
              <a:endParaRPr kumimoji="1" lang="en-US" altLang="zh-CN" sz="2000"/>
            </a:p>
          </p:txBody>
        </p:sp>
        <p:graphicFrame>
          <p:nvGraphicFramePr>
            <p:cNvPr id="305" name="Object 282"/>
            <p:cNvGraphicFramePr>
              <a:graphicFrameLocks noChangeAspect="1"/>
            </p:cNvGraphicFramePr>
            <p:nvPr/>
          </p:nvGraphicFramePr>
          <p:xfrm>
            <a:off x="3120" y="1884"/>
            <a:ext cx="185" cy="238"/>
          </p:xfrm>
          <a:graphic>
            <a:graphicData uri="http://schemas.openxmlformats.org/presentationml/2006/ole">
              <mc:AlternateContent xmlns:mc="http://schemas.openxmlformats.org/markup-compatibility/2006">
                <mc:Choice xmlns:v="urn:schemas-microsoft-com:vml" Requires="v">
                  <p:oleObj spid="_x0000_s264395" name="Equation" r:id="rId15" imgW="177480" imgH="228600" progId="Equation.3">
                    <p:embed/>
                  </p:oleObj>
                </mc:Choice>
                <mc:Fallback>
                  <p:oleObj name="Equation" r:id="rId15" imgW="17748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20" y="1884"/>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6" name="Line 283"/>
            <p:cNvSpPr>
              <a:spLocks noChangeShapeType="1"/>
            </p:cNvSpPr>
            <p:nvPr/>
          </p:nvSpPr>
          <p:spPr bwMode="auto">
            <a:xfrm>
              <a:off x="3312" y="1654"/>
              <a:ext cx="222"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07" name="Oval 284"/>
            <p:cNvSpPr>
              <a:spLocks noChangeArrowheads="1"/>
            </p:cNvSpPr>
            <p:nvPr/>
          </p:nvSpPr>
          <p:spPr bwMode="auto">
            <a:xfrm>
              <a:off x="3312" y="1938"/>
              <a:ext cx="87"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08" name="Line 285"/>
            <p:cNvSpPr>
              <a:spLocks noChangeShapeType="1"/>
            </p:cNvSpPr>
            <p:nvPr/>
          </p:nvSpPr>
          <p:spPr bwMode="auto">
            <a:xfrm flipV="1">
              <a:off x="3408" y="1989"/>
              <a:ext cx="7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09" name="Line 286"/>
            <p:cNvSpPr>
              <a:spLocks noChangeShapeType="1"/>
            </p:cNvSpPr>
            <p:nvPr/>
          </p:nvSpPr>
          <p:spPr bwMode="auto">
            <a:xfrm>
              <a:off x="2544" y="1654"/>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0" name="Text Box 287"/>
            <p:cNvSpPr txBox="1">
              <a:spLocks noChangeArrowheads="1"/>
            </p:cNvSpPr>
            <p:nvPr/>
          </p:nvSpPr>
          <p:spPr bwMode="auto">
            <a:xfrm>
              <a:off x="2832" y="154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311" name="AutoShape 288"/>
            <p:cNvSpPr>
              <a:spLocks noChangeArrowheads="1"/>
            </p:cNvSpPr>
            <p:nvPr/>
          </p:nvSpPr>
          <p:spPr bwMode="auto">
            <a:xfrm rot="5400000">
              <a:off x="2830" y="1796"/>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12" name="Line 289"/>
            <p:cNvSpPr>
              <a:spLocks noChangeShapeType="1"/>
            </p:cNvSpPr>
            <p:nvPr/>
          </p:nvSpPr>
          <p:spPr bwMode="auto">
            <a:xfrm>
              <a:off x="2580" y="1846"/>
              <a:ext cx="268"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3" name="Text Box 290"/>
            <p:cNvSpPr txBox="1">
              <a:spLocks noChangeArrowheads="1"/>
            </p:cNvSpPr>
            <p:nvPr/>
          </p:nvSpPr>
          <p:spPr bwMode="auto">
            <a:xfrm>
              <a:off x="2832" y="1883"/>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314" name="Line 291"/>
            <p:cNvSpPr>
              <a:spLocks noChangeShapeType="1"/>
            </p:cNvSpPr>
            <p:nvPr/>
          </p:nvSpPr>
          <p:spPr bwMode="auto">
            <a:xfrm>
              <a:off x="2688" y="2016"/>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5" name="Line 292"/>
            <p:cNvSpPr>
              <a:spLocks noChangeShapeType="1"/>
            </p:cNvSpPr>
            <p:nvPr/>
          </p:nvSpPr>
          <p:spPr bwMode="auto">
            <a:xfrm>
              <a:off x="2640" y="1654"/>
              <a:ext cx="19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6" name="Line 294"/>
            <p:cNvSpPr>
              <a:spLocks noChangeShapeType="1"/>
            </p:cNvSpPr>
            <p:nvPr/>
          </p:nvSpPr>
          <p:spPr bwMode="auto">
            <a:xfrm flipV="1">
              <a:off x="2699" y="1402"/>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7" name="Line 295"/>
            <p:cNvSpPr>
              <a:spLocks noChangeShapeType="1"/>
            </p:cNvSpPr>
            <p:nvPr/>
          </p:nvSpPr>
          <p:spPr bwMode="auto">
            <a:xfrm>
              <a:off x="2697" y="1392"/>
              <a:ext cx="7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8" name="Line 296"/>
            <p:cNvSpPr>
              <a:spLocks noChangeShapeType="1"/>
            </p:cNvSpPr>
            <p:nvPr/>
          </p:nvSpPr>
          <p:spPr bwMode="auto">
            <a:xfrm>
              <a:off x="3465" y="1392"/>
              <a:ext cx="0" cy="6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19" name="Oval 297"/>
            <p:cNvSpPr>
              <a:spLocks noChangeArrowheads="1"/>
            </p:cNvSpPr>
            <p:nvPr/>
          </p:nvSpPr>
          <p:spPr bwMode="auto">
            <a:xfrm>
              <a:off x="2658" y="1634"/>
              <a:ext cx="66"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320" name="Text Box 299"/>
            <p:cNvSpPr txBox="1">
              <a:spLocks noChangeArrowheads="1"/>
            </p:cNvSpPr>
            <p:nvPr/>
          </p:nvSpPr>
          <p:spPr bwMode="auto">
            <a:xfrm>
              <a:off x="2400" y="1632"/>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grpSp>
      <p:grpSp>
        <p:nvGrpSpPr>
          <p:cNvPr id="321" name="Group 343"/>
          <p:cNvGrpSpPr>
            <a:grpSpLocks/>
          </p:cNvGrpSpPr>
          <p:nvPr/>
        </p:nvGrpSpPr>
        <p:grpSpPr bwMode="auto">
          <a:xfrm>
            <a:off x="0" y="3714188"/>
            <a:ext cx="1825625" cy="1323975"/>
            <a:chOff x="0" y="2208"/>
            <a:chExt cx="1150" cy="834"/>
          </a:xfrm>
        </p:grpSpPr>
        <p:sp>
          <p:nvSpPr>
            <p:cNvPr id="322" name="Rectangle 322"/>
            <p:cNvSpPr>
              <a:spLocks noChangeArrowheads="1"/>
            </p:cNvSpPr>
            <p:nvPr/>
          </p:nvSpPr>
          <p:spPr bwMode="auto">
            <a:xfrm>
              <a:off x="432" y="2299"/>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23" name="Text Box 323"/>
            <p:cNvSpPr txBox="1">
              <a:spLocks noChangeArrowheads="1"/>
            </p:cNvSpPr>
            <p:nvPr/>
          </p:nvSpPr>
          <p:spPr bwMode="auto">
            <a:xfrm>
              <a:off x="624" y="230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7</a:t>
              </a:r>
              <a:endParaRPr kumimoji="1" lang="en-US" altLang="zh-CN" sz="2000"/>
            </a:p>
          </p:txBody>
        </p:sp>
        <p:graphicFrame>
          <p:nvGraphicFramePr>
            <p:cNvPr id="324" name="Object 324"/>
            <p:cNvGraphicFramePr>
              <a:graphicFrameLocks noChangeAspect="1"/>
            </p:cNvGraphicFramePr>
            <p:nvPr/>
          </p:nvGraphicFramePr>
          <p:xfrm>
            <a:off x="720" y="2700"/>
            <a:ext cx="185" cy="238"/>
          </p:xfrm>
          <a:graphic>
            <a:graphicData uri="http://schemas.openxmlformats.org/presentationml/2006/ole">
              <mc:AlternateContent xmlns:mc="http://schemas.openxmlformats.org/markup-compatibility/2006">
                <mc:Choice xmlns:v="urn:schemas-microsoft-com:vml" Requires="v">
                  <p:oleObj spid="_x0000_s264396" name="Equation" r:id="rId17" imgW="177480" imgH="228600" progId="Equation.3">
                    <p:embed/>
                  </p:oleObj>
                </mc:Choice>
                <mc:Fallback>
                  <p:oleObj name="Equation" r:id="rId17" imgW="17748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0" y="2700"/>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5" name="Line 325"/>
            <p:cNvSpPr>
              <a:spLocks noChangeShapeType="1"/>
            </p:cNvSpPr>
            <p:nvPr/>
          </p:nvSpPr>
          <p:spPr bwMode="auto">
            <a:xfrm>
              <a:off x="912" y="2470"/>
              <a:ext cx="222"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26" name="Oval 326"/>
            <p:cNvSpPr>
              <a:spLocks noChangeArrowheads="1"/>
            </p:cNvSpPr>
            <p:nvPr/>
          </p:nvSpPr>
          <p:spPr bwMode="auto">
            <a:xfrm>
              <a:off x="912" y="2754"/>
              <a:ext cx="87"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27" name="Line 327"/>
            <p:cNvSpPr>
              <a:spLocks noChangeShapeType="1"/>
            </p:cNvSpPr>
            <p:nvPr/>
          </p:nvSpPr>
          <p:spPr bwMode="auto">
            <a:xfrm flipV="1">
              <a:off x="1008" y="2805"/>
              <a:ext cx="7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28" name="Line 328"/>
            <p:cNvSpPr>
              <a:spLocks noChangeShapeType="1"/>
            </p:cNvSpPr>
            <p:nvPr/>
          </p:nvSpPr>
          <p:spPr bwMode="auto">
            <a:xfrm>
              <a:off x="144" y="2470"/>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29" name="Text Box 329"/>
            <p:cNvSpPr txBox="1">
              <a:spLocks noChangeArrowheads="1"/>
            </p:cNvSpPr>
            <p:nvPr/>
          </p:nvSpPr>
          <p:spPr bwMode="auto">
            <a:xfrm>
              <a:off x="432" y="2363"/>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330" name="AutoShape 330"/>
            <p:cNvSpPr>
              <a:spLocks noChangeArrowheads="1"/>
            </p:cNvSpPr>
            <p:nvPr/>
          </p:nvSpPr>
          <p:spPr bwMode="auto">
            <a:xfrm rot="5400000">
              <a:off x="430" y="2612"/>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31" name="Line 331"/>
            <p:cNvSpPr>
              <a:spLocks noChangeShapeType="1"/>
            </p:cNvSpPr>
            <p:nvPr/>
          </p:nvSpPr>
          <p:spPr bwMode="auto">
            <a:xfrm>
              <a:off x="180" y="2662"/>
              <a:ext cx="268"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2" name="Text Box 332"/>
            <p:cNvSpPr txBox="1">
              <a:spLocks noChangeArrowheads="1"/>
            </p:cNvSpPr>
            <p:nvPr/>
          </p:nvSpPr>
          <p:spPr bwMode="auto">
            <a:xfrm>
              <a:off x="432" y="2699"/>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333" name="Line 333"/>
            <p:cNvSpPr>
              <a:spLocks noChangeShapeType="1"/>
            </p:cNvSpPr>
            <p:nvPr/>
          </p:nvSpPr>
          <p:spPr bwMode="auto">
            <a:xfrm>
              <a:off x="288" y="2832"/>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4" name="Line 334"/>
            <p:cNvSpPr>
              <a:spLocks noChangeShapeType="1"/>
            </p:cNvSpPr>
            <p:nvPr/>
          </p:nvSpPr>
          <p:spPr bwMode="auto">
            <a:xfrm>
              <a:off x="240" y="2470"/>
              <a:ext cx="19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5" name="Line 335"/>
            <p:cNvSpPr>
              <a:spLocks noChangeShapeType="1"/>
            </p:cNvSpPr>
            <p:nvPr/>
          </p:nvSpPr>
          <p:spPr bwMode="auto">
            <a:xfrm flipV="1">
              <a:off x="299" y="2218"/>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6" name="Line 336"/>
            <p:cNvSpPr>
              <a:spLocks noChangeShapeType="1"/>
            </p:cNvSpPr>
            <p:nvPr/>
          </p:nvSpPr>
          <p:spPr bwMode="auto">
            <a:xfrm>
              <a:off x="297" y="2208"/>
              <a:ext cx="7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7" name="Line 337"/>
            <p:cNvSpPr>
              <a:spLocks noChangeShapeType="1"/>
            </p:cNvSpPr>
            <p:nvPr/>
          </p:nvSpPr>
          <p:spPr bwMode="auto">
            <a:xfrm>
              <a:off x="1065" y="2208"/>
              <a:ext cx="0" cy="6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38" name="Oval 338"/>
            <p:cNvSpPr>
              <a:spLocks noChangeArrowheads="1"/>
            </p:cNvSpPr>
            <p:nvPr/>
          </p:nvSpPr>
          <p:spPr bwMode="auto">
            <a:xfrm>
              <a:off x="258" y="2450"/>
              <a:ext cx="66"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339" name="Text Box 339"/>
            <p:cNvSpPr txBox="1">
              <a:spLocks noChangeArrowheads="1"/>
            </p:cNvSpPr>
            <p:nvPr/>
          </p:nvSpPr>
          <p:spPr bwMode="auto">
            <a:xfrm>
              <a:off x="0" y="2448"/>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sp>
          <p:nvSpPr>
            <p:cNvPr id="340" name="Line 340"/>
            <p:cNvSpPr>
              <a:spLocks noChangeShapeType="1"/>
            </p:cNvSpPr>
            <p:nvPr/>
          </p:nvSpPr>
          <p:spPr bwMode="auto">
            <a:xfrm>
              <a:off x="288" y="283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41" name="Line 341"/>
            <p:cNvSpPr>
              <a:spLocks noChangeShapeType="1"/>
            </p:cNvSpPr>
            <p:nvPr/>
          </p:nvSpPr>
          <p:spPr bwMode="auto">
            <a:xfrm>
              <a:off x="288" y="3024"/>
              <a:ext cx="8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42" name="Line 342"/>
            <p:cNvSpPr>
              <a:spLocks noChangeShapeType="1"/>
            </p:cNvSpPr>
            <p:nvPr/>
          </p:nvSpPr>
          <p:spPr bwMode="auto">
            <a:xfrm>
              <a:off x="1134" y="2466"/>
              <a:ext cx="0"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343" name="Group 367"/>
          <p:cNvGrpSpPr>
            <a:grpSpLocks/>
          </p:cNvGrpSpPr>
          <p:nvPr/>
        </p:nvGrpSpPr>
        <p:grpSpPr bwMode="auto">
          <a:xfrm>
            <a:off x="2057400" y="3718950"/>
            <a:ext cx="1825625" cy="1323975"/>
            <a:chOff x="1248" y="2208"/>
            <a:chExt cx="1150" cy="834"/>
          </a:xfrm>
        </p:grpSpPr>
        <p:sp>
          <p:nvSpPr>
            <p:cNvPr id="344" name="Rectangle 345"/>
            <p:cNvSpPr>
              <a:spLocks noChangeArrowheads="1"/>
            </p:cNvSpPr>
            <p:nvPr/>
          </p:nvSpPr>
          <p:spPr bwMode="auto">
            <a:xfrm>
              <a:off x="1680" y="2299"/>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45" name="Text Box 346"/>
            <p:cNvSpPr txBox="1">
              <a:spLocks noChangeArrowheads="1"/>
            </p:cNvSpPr>
            <p:nvPr/>
          </p:nvSpPr>
          <p:spPr bwMode="auto">
            <a:xfrm>
              <a:off x="1872" y="230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8</a:t>
              </a:r>
              <a:endParaRPr kumimoji="1" lang="en-US" altLang="zh-CN" sz="2000"/>
            </a:p>
          </p:txBody>
        </p:sp>
        <p:graphicFrame>
          <p:nvGraphicFramePr>
            <p:cNvPr id="346" name="Object 347"/>
            <p:cNvGraphicFramePr>
              <a:graphicFrameLocks noChangeAspect="1"/>
            </p:cNvGraphicFramePr>
            <p:nvPr/>
          </p:nvGraphicFramePr>
          <p:xfrm>
            <a:off x="1968" y="2700"/>
            <a:ext cx="185" cy="238"/>
          </p:xfrm>
          <a:graphic>
            <a:graphicData uri="http://schemas.openxmlformats.org/presentationml/2006/ole">
              <mc:AlternateContent xmlns:mc="http://schemas.openxmlformats.org/markup-compatibility/2006">
                <mc:Choice xmlns:v="urn:schemas-microsoft-com:vml" Requires="v">
                  <p:oleObj spid="_x0000_s264397" name="Equation" r:id="rId19" imgW="177480" imgH="228600" progId="Equation.3">
                    <p:embed/>
                  </p:oleObj>
                </mc:Choice>
                <mc:Fallback>
                  <p:oleObj name="Equation" r:id="rId19" imgW="17748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8" y="2700"/>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7" name="Line 348"/>
            <p:cNvSpPr>
              <a:spLocks noChangeShapeType="1"/>
            </p:cNvSpPr>
            <p:nvPr/>
          </p:nvSpPr>
          <p:spPr bwMode="auto">
            <a:xfrm>
              <a:off x="2160" y="2470"/>
              <a:ext cx="222"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48" name="Oval 349"/>
            <p:cNvSpPr>
              <a:spLocks noChangeArrowheads="1"/>
            </p:cNvSpPr>
            <p:nvPr/>
          </p:nvSpPr>
          <p:spPr bwMode="auto">
            <a:xfrm>
              <a:off x="2160" y="2754"/>
              <a:ext cx="87"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49" name="Line 350"/>
            <p:cNvSpPr>
              <a:spLocks noChangeShapeType="1"/>
            </p:cNvSpPr>
            <p:nvPr/>
          </p:nvSpPr>
          <p:spPr bwMode="auto">
            <a:xfrm flipV="1">
              <a:off x="2256" y="2805"/>
              <a:ext cx="7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0" name="Line 351"/>
            <p:cNvSpPr>
              <a:spLocks noChangeShapeType="1"/>
            </p:cNvSpPr>
            <p:nvPr/>
          </p:nvSpPr>
          <p:spPr bwMode="auto">
            <a:xfrm>
              <a:off x="1392" y="2470"/>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1" name="Text Box 352"/>
            <p:cNvSpPr txBox="1">
              <a:spLocks noChangeArrowheads="1"/>
            </p:cNvSpPr>
            <p:nvPr/>
          </p:nvSpPr>
          <p:spPr bwMode="auto">
            <a:xfrm>
              <a:off x="1680" y="2363"/>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352" name="AutoShape 353"/>
            <p:cNvSpPr>
              <a:spLocks noChangeArrowheads="1"/>
            </p:cNvSpPr>
            <p:nvPr/>
          </p:nvSpPr>
          <p:spPr bwMode="auto">
            <a:xfrm rot="5400000">
              <a:off x="1678" y="2612"/>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53" name="Line 354"/>
            <p:cNvSpPr>
              <a:spLocks noChangeShapeType="1"/>
            </p:cNvSpPr>
            <p:nvPr/>
          </p:nvSpPr>
          <p:spPr bwMode="auto">
            <a:xfrm>
              <a:off x="1344" y="2640"/>
              <a:ext cx="268"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4" name="Text Box 355"/>
            <p:cNvSpPr txBox="1">
              <a:spLocks noChangeArrowheads="1"/>
            </p:cNvSpPr>
            <p:nvPr/>
          </p:nvSpPr>
          <p:spPr bwMode="auto">
            <a:xfrm>
              <a:off x="1680" y="2699"/>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355" name="Line 356"/>
            <p:cNvSpPr>
              <a:spLocks noChangeShapeType="1"/>
            </p:cNvSpPr>
            <p:nvPr/>
          </p:nvSpPr>
          <p:spPr bwMode="auto">
            <a:xfrm>
              <a:off x="1536" y="2832"/>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6" name="Line 357"/>
            <p:cNvSpPr>
              <a:spLocks noChangeShapeType="1"/>
            </p:cNvSpPr>
            <p:nvPr/>
          </p:nvSpPr>
          <p:spPr bwMode="auto">
            <a:xfrm>
              <a:off x="1488" y="2470"/>
              <a:ext cx="19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7" name="Line 358"/>
            <p:cNvSpPr>
              <a:spLocks noChangeShapeType="1"/>
            </p:cNvSpPr>
            <p:nvPr/>
          </p:nvSpPr>
          <p:spPr bwMode="auto">
            <a:xfrm flipV="1">
              <a:off x="1547" y="2218"/>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8" name="Line 359"/>
            <p:cNvSpPr>
              <a:spLocks noChangeShapeType="1"/>
            </p:cNvSpPr>
            <p:nvPr/>
          </p:nvSpPr>
          <p:spPr bwMode="auto">
            <a:xfrm>
              <a:off x="1545" y="2208"/>
              <a:ext cx="7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9" name="Line 360"/>
            <p:cNvSpPr>
              <a:spLocks noChangeShapeType="1"/>
            </p:cNvSpPr>
            <p:nvPr/>
          </p:nvSpPr>
          <p:spPr bwMode="auto">
            <a:xfrm>
              <a:off x="2313" y="2208"/>
              <a:ext cx="0" cy="6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60" name="Oval 361"/>
            <p:cNvSpPr>
              <a:spLocks noChangeArrowheads="1"/>
            </p:cNvSpPr>
            <p:nvPr/>
          </p:nvSpPr>
          <p:spPr bwMode="auto">
            <a:xfrm>
              <a:off x="1506" y="2450"/>
              <a:ext cx="66"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361" name="Text Box 362"/>
            <p:cNvSpPr txBox="1">
              <a:spLocks noChangeArrowheads="1"/>
            </p:cNvSpPr>
            <p:nvPr/>
          </p:nvSpPr>
          <p:spPr bwMode="auto">
            <a:xfrm>
              <a:off x="1248" y="264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sp>
          <p:nvSpPr>
            <p:cNvPr id="362" name="Line 363"/>
            <p:cNvSpPr>
              <a:spLocks noChangeShapeType="1"/>
            </p:cNvSpPr>
            <p:nvPr/>
          </p:nvSpPr>
          <p:spPr bwMode="auto">
            <a:xfrm>
              <a:off x="1536" y="283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63" name="Line 364"/>
            <p:cNvSpPr>
              <a:spLocks noChangeShapeType="1"/>
            </p:cNvSpPr>
            <p:nvPr/>
          </p:nvSpPr>
          <p:spPr bwMode="auto">
            <a:xfrm>
              <a:off x="1536" y="3024"/>
              <a:ext cx="8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64" name="Line 365"/>
            <p:cNvSpPr>
              <a:spLocks noChangeShapeType="1"/>
            </p:cNvSpPr>
            <p:nvPr/>
          </p:nvSpPr>
          <p:spPr bwMode="auto">
            <a:xfrm>
              <a:off x="2382" y="2466"/>
              <a:ext cx="0"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65" name="Oval 366"/>
            <p:cNvSpPr>
              <a:spLocks noChangeArrowheads="1"/>
            </p:cNvSpPr>
            <p:nvPr/>
          </p:nvSpPr>
          <p:spPr bwMode="auto">
            <a:xfrm>
              <a:off x="1612" y="2613"/>
              <a:ext cx="68" cy="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grpSp>
        <p:nvGrpSpPr>
          <p:cNvPr id="366" name="Group 529"/>
          <p:cNvGrpSpPr>
            <a:grpSpLocks/>
          </p:cNvGrpSpPr>
          <p:nvPr/>
        </p:nvGrpSpPr>
        <p:grpSpPr bwMode="auto">
          <a:xfrm>
            <a:off x="3810000" y="3863413"/>
            <a:ext cx="1876425" cy="1150937"/>
            <a:chOff x="2400" y="2299"/>
            <a:chExt cx="1182" cy="725"/>
          </a:xfrm>
        </p:grpSpPr>
        <p:sp>
          <p:nvSpPr>
            <p:cNvPr id="367" name="Rectangle 388"/>
            <p:cNvSpPr>
              <a:spLocks noChangeArrowheads="1"/>
            </p:cNvSpPr>
            <p:nvPr/>
          </p:nvSpPr>
          <p:spPr bwMode="auto">
            <a:xfrm>
              <a:off x="2832" y="2299"/>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68" name="Text Box 389"/>
            <p:cNvSpPr txBox="1">
              <a:spLocks noChangeArrowheads="1"/>
            </p:cNvSpPr>
            <p:nvPr/>
          </p:nvSpPr>
          <p:spPr bwMode="auto">
            <a:xfrm>
              <a:off x="3024" y="230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9</a:t>
              </a:r>
              <a:endParaRPr kumimoji="1" lang="en-US" altLang="zh-CN" sz="2000"/>
            </a:p>
          </p:txBody>
        </p:sp>
        <p:graphicFrame>
          <p:nvGraphicFramePr>
            <p:cNvPr id="369" name="Object 390"/>
            <p:cNvGraphicFramePr>
              <a:graphicFrameLocks noChangeAspect="1"/>
            </p:cNvGraphicFramePr>
            <p:nvPr/>
          </p:nvGraphicFramePr>
          <p:xfrm>
            <a:off x="3120" y="2700"/>
            <a:ext cx="185" cy="238"/>
          </p:xfrm>
          <a:graphic>
            <a:graphicData uri="http://schemas.openxmlformats.org/presentationml/2006/ole">
              <mc:AlternateContent xmlns:mc="http://schemas.openxmlformats.org/markup-compatibility/2006">
                <mc:Choice xmlns:v="urn:schemas-microsoft-com:vml" Requires="v">
                  <p:oleObj spid="_x0000_s264398" name="Equation" r:id="rId21" imgW="177480" imgH="228600" progId="Equation.3">
                    <p:embed/>
                  </p:oleObj>
                </mc:Choice>
                <mc:Fallback>
                  <p:oleObj name="Equation" r:id="rId21" imgW="17748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20" y="2700"/>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0" name="Line 391"/>
            <p:cNvSpPr>
              <a:spLocks noChangeShapeType="1"/>
            </p:cNvSpPr>
            <p:nvPr/>
          </p:nvSpPr>
          <p:spPr bwMode="auto">
            <a:xfrm>
              <a:off x="3312" y="2448"/>
              <a:ext cx="1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71" name="Oval 392"/>
            <p:cNvSpPr>
              <a:spLocks noChangeArrowheads="1"/>
            </p:cNvSpPr>
            <p:nvPr/>
          </p:nvSpPr>
          <p:spPr bwMode="auto">
            <a:xfrm>
              <a:off x="3312" y="2754"/>
              <a:ext cx="87"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72" name="Line 393"/>
            <p:cNvSpPr>
              <a:spLocks noChangeShapeType="1"/>
            </p:cNvSpPr>
            <p:nvPr/>
          </p:nvSpPr>
          <p:spPr bwMode="auto">
            <a:xfrm flipV="1">
              <a:off x="3408" y="2803"/>
              <a:ext cx="174"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73" name="Line 394"/>
            <p:cNvSpPr>
              <a:spLocks noChangeShapeType="1"/>
            </p:cNvSpPr>
            <p:nvPr/>
          </p:nvSpPr>
          <p:spPr bwMode="auto">
            <a:xfrm>
              <a:off x="2592" y="2544"/>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74" name="Text Box 395"/>
            <p:cNvSpPr txBox="1">
              <a:spLocks noChangeArrowheads="1"/>
            </p:cNvSpPr>
            <p:nvPr/>
          </p:nvSpPr>
          <p:spPr bwMode="auto">
            <a:xfrm>
              <a:off x="2832" y="2363"/>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375" name="AutoShape 396"/>
            <p:cNvSpPr>
              <a:spLocks noChangeArrowheads="1"/>
            </p:cNvSpPr>
            <p:nvPr/>
          </p:nvSpPr>
          <p:spPr bwMode="auto">
            <a:xfrm rot="5400000">
              <a:off x="2830" y="2612"/>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76" name="Line 397"/>
            <p:cNvSpPr>
              <a:spLocks noChangeShapeType="1"/>
            </p:cNvSpPr>
            <p:nvPr/>
          </p:nvSpPr>
          <p:spPr bwMode="auto">
            <a:xfrm>
              <a:off x="2574" y="2649"/>
              <a:ext cx="268"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77" name="Text Box 398"/>
            <p:cNvSpPr txBox="1">
              <a:spLocks noChangeArrowheads="1"/>
            </p:cNvSpPr>
            <p:nvPr/>
          </p:nvSpPr>
          <p:spPr bwMode="auto">
            <a:xfrm>
              <a:off x="2832" y="2699"/>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378" name="Line 399"/>
            <p:cNvSpPr>
              <a:spLocks noChangeShapeType="1"/>
            </p:cNvSpPr>
            <p:nvPr/>
          </p:nvSpPr>
          <p:spPr bwMode="auto">
            <a:xfrm>
              <a:off x="2688" y="2832"/>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79" name="Line 400"/>
            <p:cNvSpPr>
              <a:spLocks noChangeShapeType="1"/>
            </p:cNvSpPr>
            <p:nvPr/>
          </p:nvSpPr>
          <p:spPr bwMode="auto">
            <a:xfrm flipV="1">
              <a:off x="2640" y="2382"/>
              <a:ext cx="183" cy="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0" name="Line 401"/>
            <p:cNvSpPr>
              <a:spLocks noChangeShapeType="1"/>
            </p:cNvSpPr>
            <p:nvPr/>
          </p:nvSpPr>
          <p:spPr bwMode="auto">
            <a:xfrm flipV="1">
              <a:off x="2640" y="2400"/>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1" name="Text Box 405"/>
            <p:cNvSpPr txBox="1">
              <a:spLocks noChangeArrowheads="1"/>
            </p:cNvSpPr>
            <p:nvPr/>
          </p:nvSpPr>
          <p:spPr bwMode="auto">
            <a:xfrm>
              <a:off x="2400" y="264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sp>
          <p:nvSpPr>
            <p:cNvPr id="382" name="Line 406"/>
            <p:cNvSpPr>
              <a:spLocks noChangeShapeType="1"/>
            </p:cNvSpPr>
            <p:nvPr/>
          </p:nvSpPr>
          <p:spPr bwMode="auto">
            <a:xfrm>
              <a:off x="2688" y="283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3" name="Line 407"/>
            <p:cNvSpPr>
              <a:spLocks noChangeShapeType="1"/>
            </p:cNvSpPr>
            <p:nvPr/>
          </p:nvSpPr>
          <p:spPr bwMode="auto">
            <a:xfrm>
              <a:off x="2697" y="3015"/>
              <a:ext cx="7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84" name="Line 408"/>
            <p:cNvSpPr>
              <a:spLocks noChangeShapeType="1"/>
            </p:cNvSpPr>
            <p:nvPr/>
          </p:nvSpPr>
          <p:spPr bwMode="auto">
            <a:xfrm>
              <a:off x="3483" y="2459"/>
              <a:ext cx="0" cy="55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385" name="Group 530"/>
          <p:cNvGrpSpPr>
            <a:grpSpLocks/>
          </p:cNvGrpSpPr>
          <p:nvPr/>
        </p:nvGrpSpPr>
        <p:grpSpPr bwMode="auto">
          <a:xfrm>
            <a:off x="2133600" y="5319150"/>
            <a:ext cx="1846263" cy="1150938"/>
            <a:chOff x="1344" y="3216"/>
            <a:chExt cx="1163" cy="725"/>
          </a:xfrm>
        </p:grpSpPr>
        <p:sp>
          <p:nvSpPr>
            <p:cNvPr id="386" name="Rectangle 410"/>
            <p:cNvSpPr>
              <a:spLocks noChangeArrowheads="1"/>
            </p:cNvSpPr>
            <p:nvPr/>
          </p:nvSpPr>
          <p:spPr bwMode="auto">
            <a:xfrm>
              <a:off x="1776" y="3216"/>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87" name="Text Box 411"/>
            <p:cNvSpPr txBox="1">
              <a:spLocks noChangeArrowheads="1"/>
            </p:cNvSpPr>
            <p:nvPr/>
          </p:nvSpPr>
          <p:spPr bwMode="auto">
            <a:xfrm>
              <a:off x="1920" y="3221"/>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11</a:t>
              </a:r>
              <a:endParaRPr kumimoji="1" lang="en-US" altLang="zh-CN" sz="2000"/>
            </a:p>
          </p:txBody>
        </p:sp>
        <p:graphicFrame>
          <p:nvGraphicFramePr>
            <p:cNvPr id="388" name="Object 412"/>
            <p:cNvGraphicFramePr>
              <a:graphicFrameLocks noChangeAspect="1"/>
            </p:cNvGraphicFramePr>
            <p:nvPr/>
          </p:nvGraphicFramePr>
          <p:xfrm>
            <a:off x="2064" y="3617"/>
            <a:ext cx="185" cy="238"/>
          </p:xfrm>
          <a:graphic>
            <a:graphicData uri="http://schemas.openxmlformats.org/presentationml/2006/ole">
              <mc:AlternateContent xmlns:mc="http://schemas.openxmlformats.org/markup-compatibility/2006">
                <mc:Choice xmlns:v="urn:schemas-microsoft-com:vml" Requires="v">
                  <p:oleObj spid="_x0000_s264399" name="Equation" r:id="rId23" imgW="177480" imgH="228600" progId="Equation.3">
                    <p:embed/>
                  </p:oleObj>
                </mc:Choice>
                <mc:Fallback>
                  <p:oleObj name="Equation" r:id="rId23" imgW="17748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64" y="3617"/>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 name="Line 413"/>
            <p:cNvSpPr>
              <a:spLocks noChangeShapeType="1"/>
            </p:cNvSpPr>
            <p:nvPr/>
          </p:nvSpPr>
          <p:spPr bwMode="auto">
            <a:xfrm flipV="1">
              <a:off x="2256" y="3383"/>
              <a:ext cx="185"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0" name="Oval 414"/>
            <p:cNvSpPr>
              <a:spLocks noChangeArrowheads="1"/>
            </p:cNvSpPr>
            <p:nvPr/>
          </p:nvSpPr>
          <p:spPr bwMode="auto">
            <a:xfrm>
              <a:off x="2256" y="3671"/>
              <a:ext cx="87"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91" name="Line 415"/>
            <p:cNvSpPr>
              <a:spLocks noChangeShapeType="1"/>
            </p:cNvSpPr>
            <p:nvPr/>
          </p:nvSpPr>
          <p:spPr bwMode="auto">
            <a:xfrm flipV="1">
              <a:off x="2352" y="3722"/>
              <a:ext cx="15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2" name="Line 416"/>
            <p:cNvSpPr>
              <a:spLocks noChangeShapeType="1"/>
            </p:cNvSpPr>
            <p:nvPr/>
          </p:nvSpPr>
          <p:spPr bwMode="auto">
            <a:xfrm>
              <a:off x="1536" y="3461"/>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3" name="Text Box 417"/>
            <p:cNvSpPr txBox="1">
              <a:spLocks noChangeArrowheads="1"/>
            </p:cNvSpPr>
            <p:nvPr/>
          </p:nvSpPr>
          <p:spPr bwMode="auto">
            <a:xfrm>
              <a:off x="1776" y="328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394" name="AutoShape 418"/>
            <p:cNvSpPr>
              <a:spLocks noChangeArrowheads="1"/>
            </p:cNvSpPr>
            <p:nvPr/>
          </p:nvSpPr>
          <p:spPr bwMode="auto">
            <a:xfrm rot="5400000">
              <a:off x="1774" y="3529"/>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95" name="Line 419"/>
            <p:cNvSpPr>
              <a:spLocks noChangeShapeType="1"/>
            </p:cNvSpPr>
            <p:nvPr/>
          </p:nvSpPr>
          <p:spPr bwMode="auto">
            <a:xfrm>
              <a:off x="1440" y="3557"/>
              <a:ext cx="268"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6" name="Text Box 420"/>
            <p:cNvSpPr txBox="1">
              <a:spLocks noChangeArrowheads="1"/>
            </p:cNvSpPr>
            <p:nvPr/>
          </p:nvSpPr>
          <p:spPr bwMode="auto">
            <a:xfrm>
              <a:off x="1776" y="361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397" name="Line 421"/>
            <p:cNvSpPr>
              <a:spLocks noChangeShapeType="1"/>
            </p:cNvSpPr>
            <p:nvPr/>
          </p:nvSpPr>
          <p:spPr bwMode="auto">
            <a:xfrm>
              <a:off x="1632" y="3749"/>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8" name="Line 422"/>
            <p:cNvSpPr>
              <a:spLocks noChangeShapeType="1"/>
            </p:cNvSpPr>
            <p:nvPr/>
          </p:nvSpPr>
          <p:spPr bwMode="auto">
            <a:xfrm flipV="1">
              <a:off x="1584" y="3306"/>
              <a:ext cx="19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99" name="Line 423"/>
            <p:cNvSpPr>
              <a:spLocks noChangeShapeType="1"/>
            </p:cNvSpPr>
            <p:nvPr/>
          </p:nvSpPr>
          <p:spPr bwMode="auto">
            <a:xfrm flipV="1">
              <a:off x="1584" y="3317"/>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0" name="Text Box 424"/>
            <p:cNvSpPr txBox="1">
              <a:spLocks noChangeArrowheads="1"/>
            </p:cNvSpPr>
            <p:nvPr/>
          </p:nvSpPr>
          <p:spPr bwMode="auto">
            <a:xfrm>
              <a:off x="1344" y="3557"/>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sp>
          <p:nvSpPr>
            <p:cNvPr id="401" name="Line 425"/>
            <p:cNvSpPr>
              <a:spLocks noChangeShapeType="1"/>
            </p:cNvSpPr>
            <p:nvPr/>
          </p:nvSpPr>
          <p:spPr bwMode="auto">
            <a:xfrm>
              <a:off x="1632" y="3749"/>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2" name="Line 426"/>
            <p:cNvSpPr>
              <a:spLocks noChangeShapeType="1"/>
            </p:cNvSpPr>
            <p:nvPr/>
          </p:nvSpPr>
          <p:spPr bwMode="auto">
            <a:xfrm>
              <a:off x="1641" y="3932"/>
              <a:ext cx="7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3" name="Line 427"/>
            <p:cNvSpPr>
              <a:spLocks noChangeShapeType="1"/>
            </p:cNvSpPr>
            <p:nvPr/>
          </p:nvSpPr>
          <p:spPr bwMode="auto">
            <a:xfrm flipH="1">
              <a:off x="2419" y="3379"/>
              <a:ext cx="8" cy="5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04" name="Oval 428"/>
            <p:cNvSpPr>
              <a:spLocks noChangeArrowheads="1"/>
            </p:cNvSpPr>
            <p:nvPr/>
          </p:nvSpPr>
          <p:spPr bwMode="auto">
            <a:xfrm>
              <a:off x="1708" y="3530"/>
              <a:ext cx="68" cy="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grpSp>
        <p:nvGrpSpPr>
          <p:cNvPr id="405" name="Group 454"/>
          <p:cNvGrpSpPr>
            <a:grpSpLocks/>
          </p:cNvGrpSpPr>
          <p:nvPr/>
        </p:nvGrpSpPr>
        <p:grpSpPr bwMode="auto">
          <a:xfrm>
            <a:off x="112713" y="5258825"/>
            <a:ext cx="1716087" cy="1333500"/>
            <a:chOff x="71" y="3178"/>
            <a:chExt cx="1081" cy="840"/>
          </a:xfrm>
        </p:grpSpPr>
        <p:sp>
          <p:nvSpPr>
            <p:cNvPr id="406" name="Rectangle 432"/>
            <p:cNvSpPr>
              <a:spLocks noChangeArrowheads="1"/>
            </p:cNvSpPr>
            <p:nvPr/>
          </p:nvSpPr>
          <p:spPr bwMode="auto">
            <a:xfrm>
              <a:off x="503" y="3269"/>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07" name="Text Box 433"/>
            <p:cNvSpPr txBox="1">
              <a:spLocks noChangeArrowheads="1"/>
            </p:cNvSpPr>
            <p:nvPr/>
          </p:nvSpPr>
          <p:spPr bwMode="auto">
            <a:xfrm>
              <a:off x="647" y="3274"/>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10</a:t>
              </a:r>
              <a:endParaRPr kumimoji="1" lang="en-US" altLang="zh-CN" sz="2000"/>
            </a:p>
          </p:txBody>
        </p:sp>
        <p:graphicFrame>
          <p:nvGraphicFramePr>
            <p:cNvPr id="408" name="Object 434"/>
            <p:cNvGraphicFramePr>
              <a:graphicFrameLocks noChangeAspect="1"/>
            </p:cNvGraphicFramePr>
            <p:nvPr/>
          </p:nvGraphicFramePr>
          <p:xfrm>
            <a:off x="791" y="3670"/>
            <a:ext cx="185" cy="238"/>
          </p:xfrm>
          <a:graphic>
            <a:graphicData uri="http://schemas.openxmlformats.org/presentationml/2006/ole">
              <mc:AlternateContent xmlns:mc="http://schemas.openxmlformats.org/markup-compatibility/2006">
                <mc:Choice xmlns:v="urn:schemas-microsoft-com:vml" Requires="v">
                  <p:oleObj spid="_x0000_s264400" name="Equation" r:id="rId25" imgW="177480" imgH="228600" progId="Equation.3">
                    <p:embed/>
                  </p:oleObj>
                </mc:Choice>
                <mc:Fallback>
                  <p:oleObj name="Equation" r:id="rId25" imgW="17748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91" y="3670"/>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 name="Line 435"/>
            <p:cNvSpPr>
              <a:spLocks noChangeShapeType="1"/>
            </p:cNvSpPr>
            <p:nvPr/>
          </p:nvSpPr>
          <p:spPr bwMode="auto">
            <a:xfrm flipV="1">
              <a:off x="983" y="3437"/>
              <a:ext cx="152"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0" name="Oval 436"/>
            <p:cNvSpPr>
              <a:spLocks noChangeArrowheads="1"/>
            </p:cNvSpPr>
            <p:nvPr/>
          </p:nvSpPr>
          <p:spPr bwMode="auto">
            <a:xfrm>
              <a:off x="983" y="3724"/>
              <a:ext cx="87"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11" name="Line 437"/>
            <p:cNvSpPr>
              <a:spLocks noChangeShapeType="1"/>
            </p:cNvSpPr>
            <p:nvPr/>
          </p:nvSpPr>
          <p:spPr bwMode="auto">
            <a:xfrm flipV="1">
              <a:off x="1079" y="3775"/>
              <a:ext cx="7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2" name="Text Box 439"/>
            <p:cNvSpPr txBox="1">
              <a:spLocks noChangeArrowheads="1"/>
            </p:cNvSpPr>
            <p:nvPr/>
          </p:nvSpPr>
          <p:spPr bwMode="auto">
            <a:xfrm>
              <a:off x="503" y="3333"/>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413" name="AutoShape 440"/>
            <p:cNvSpPr>
              <a:spLocks noChangeArrowheads="1"/>
            </p:cNvSpPr>
            <p:nvPr/>
          </p:nvSpPr>
          <p:spPr bwMode="auto">
            <a:xfrm rot="5400000">
              <a:off x="501" y="3582"/>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14" name="Line 441"/>
            <p:cNvSpPr>
              <a:spLocks noChangeShapeType="1"/>
            </p:cNvSpPr>
            <p:nvPr/>
          </p:nvSpPr>
          <p:spPr bwMode="auto">
            <a:xfrm>
              <a:off x="167" y="3610"/>
              <a:ext cx="268"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5" name="Text Box 442"/>
            <p:cNvSpPr txBox="1">
              <a:spLocks noChangeArrowheads="1"/>
            </p:cNvSpPr>
            <p:nvPr/>
          </p:nvSpPr>
          <p:spPr bwMode="auto">
            <a:xfrm>
              <a:off x="503" y="3669"/>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416" name="Line 443"/>
            <p:cNvSpPr>
              <a:spLocks noChangeShapeType="1"/>
            </p:cNvSpPr>
            <p:nvPr/>
          </p:nvSpPr>
          <p:spPr bwMode="auto">
            <a:xfrm>
              <a:off x="359" y="3802"/>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7" name="Line 444"/>
            <p:cNvSpPr>
              <a:spLocks noChangeShapeType="1"/>
            </p:cNvSpPr>
            <p:nvPr/>
          </p:nvSpPr>
          <p:spPr bwMode="auto">
            <a:xfrm flipV="1">
              <a:off x="388" y="3415"/>
              <a:ext cx="118" cy="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8" name="Line 445"/>
            <p:cNvSpPr>
              <a:spLocks noChangeShapeType="1"/>
            </p:cNvSpPr>
            <p:nvPr/>
          </p:nvSpPr>
          <p:spPr bwMode="auto">
            <a:xfrm flipV="1">
              <a:off x="370" y="3188"/>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9" name="Line 446"/>
            <p:cNvSpPr>
              <a:spLocks noChangeShapeType="1"/>
            </p:cNvSpPr>
            <p:nvPr/>
          </p:nvSpPr>
          <p:spPr bwMode="auto">
            <a:xfrm>
              <a:off x="368" y="3178"/>
              <a:ext cx="7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0" name="Line 447"/>
            <p:cNvSpPr>
              <a:spLocks noChangeShapeType="1"/>
            </p:cNvSpPr>
            <p:nvPr/>
          </p:nvSpPr>
          <p:spPr bwMode="auto">
            <a:xfrm>
              <a:off x="1136" y="3178"/>
              <a:ext cx="0"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1" name="Text Box 449"/>
            <p:cNvSpPr txBox="1">
              <a:spLocks noChangeArrowheads="1"/>
            </p:cNvSpPr>
            <p:nvPr/>
          </p:nvSpPr>
          <p:spPr bwMode="auto">
            <a:xfrm>
              <a:off x="71" y="361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sp>
          <p:nvSpPr>
            <p:cNvPr id="422" name="Line 450"/>
            <p:cNvSpPr>
              <a:spLocks noChangeShapeType="1"/>
            </p:cNvSpPr>
            <p:nvPr/>
          </p:nvSpPr>
          <p:spPr bwMode="auto">
            <a:xfrm>
              <a:off x="359" y="380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3" name="Line 451"/>
            <p:cNvSpPr>
              <a:spLocks noChangeShapeType="1"/>
            </p:cNvSpPr>
            <p:nvPr/>
          </p:nvSpPr>
          <p:spPr bwMode="auto">
            <a:xfrm>
              <a:off x="359" y="3994"/>
              <a:ext cx="7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4" name="Line 452"/>
            <p:cNvSpPr>
              <a:spLocks noChangeShapeType="1"/>
            </p:cNvSpPr>
            <p:nvPr/>
          </p:nvSpPr>
          <p:spPr bwMode="auto">
            <a:xfrm>
              <a:off x="1143" y="3776"/>
              <a:ext cx="3" cy="2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5" name="Oval 453"/>
            <p:cNvSpPr>
              <a:spLocks noChangeArrowheads="1"/>
            </p:cNvSpPr>
            <p:nvPr/>
          </p:nvSpPr>
          <p:spPr bwMode="auto">
            <a:xfrm>
              <a:off x="435" y="3583"/>
              <a:ext cx="68" cy="7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grpSp>
        <p:nvGrpSpPr>
          <p:cNvPr id="426" name="Group 476"/>
          <p:cNvGrpSpPr>
            <a:grpSpLocks/>
          </p:cNvGrpSpPr>
          <p:nvPr/>
        </p:nvGrpSpPr>
        <p:grpSpPr bwMode="auto">
          <a:xfrm>
            <a:off x="4038600" y="5319150"/>
            <a:ext cx="1549400" cy="1333500"/>
            <a:chOff x="2544" y="3216"/>
            <a:chExt cx="976" cy="840"/>
          </a:xfrm>
        </p:grpSpPr>
        <p:sp>
          <p:nvSpPr>
            <p:cNvPr id="427" name="Rectangle 456"/>
            <p:cNvSpPr>
              <a:spLocks noChangeArrowheads="1"/>
            </p:cNvSpPr>
            <p:nvPr/>
          </p:nvSpPr>
          <p:spPr bwMode="auto">
            <a:xfrm>
              <a:off x="2871" y="3307"/>
              <a:ext cx="480" cy="65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28" name="Text Box 457"/>
            <p:cNvSpPr txBox="1">
              <a:spLocks noChangeArrowheads="1"/>
            </p:cNvSpPr>
            <p:nvPr/>
          </p:nvSpPr>
          <p:spPr bwMode="auto">
            <a:xfrm>
              <a:off x="3015" y="331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12</a:t>
              </a:r>
              <a:endParaRPr kumimoji="1" lang="en-US" altLang="zh-CN" sz="2000"/>
            </a:p>
          </p:txBody>
        </p:sp>
        <p:graphicFrame>
          <p:nvGraphicFramePr>
            <p:cNvPr id="429" name="Object 458"/>
            <p:cNvGraphicFramePr>
              <a:graphicFrameLocks noChangeAspect="1"/>
            </p:cNvGraphicFramePr>
            <p:nvPr/>
          </p:nvGraphicFramePr>
          <p:xfrm>
            <a:off x="3159" y="3708"/>
            <a:ext cx="185" cy="238"/>
          </p:xfrm>
          <a:graphic>
            <a:graphicData uri="http://schemas.openxmlformats.org/presentationml/2006/ole">
              <mc:AlternateContent xmlns:mc="http://schemas.openxmlformats.org/markup-compatibility/2006">
                <mc:Choice xmlns:v="urn:schemas-microsoft-com:vml" Requires="v">
                  <p:oleObj spid="_x0000_s264401" name="Equation" r:id="rId27" imgW="177480" imgH="228600" progId="Equation.3">
                    <p:embed/>
                  </p:oleObj>
                </mc:Choice>
                <mc:Fallback>
                  <p:oleObj name="Equation" r:id="rId27" imgW="17748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59" y="3708"/>
                          <a:ext cx="185"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 name="Line 459"/>
            <p:cNvSpPr>
              <a:spLocks noChangeShapeType="1"/>
            </p:cNvSpPr>
            <p:nvPr/>
          </p:nvSpPr>
          <p:spPr bwMode="auto">
            <a:xfrm flipV="1">
              <a:off x="3351" y="3475"/>
              <a:ext cx="152"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1" name="Oval 460"/>
            <p:cNvSpPr>
              <a:spLocks noChangeArrowheads="1"/>
            </p:cNvSpPr>
            <p:nvPr/>
          </p:nvSpPr>
          <p:spPr bwMode="auto">
            <a:xfrm>
              <a:off x="3351" y="3762"/>
              <a:ext cx="87"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32" name="Line 461"/>
            <p:cNvSpPr>
              <a:spLocks noChangeShapeType="1"/>
            </p:cNvSpPr>
            <p:nvPr/>
          </p:nvSpPr>
          <p:spPr bwMode="auto">
            <a:xfrm flipV="1">
              <a:off x="3447" y="3813"/>
              <a:ext cx="73"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3" name="Text Box 462"/>
            <p:cNvSpPr txBox="1">
              <a:spLocks noChangeArrowheads="1"/>
            </p:cNvSpPr>
            <p:nvPr/>
          </p:nvSpPr>
          <p:spPr bwMode="auto">
            <a:xfrm>
              <a:off x="2871" y="3371"/>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434" name="AutoShape 463"/>
            <p:cNvSpPr>
              <a:spLocks noChangeArrowheads="1"/>
            </p:cNvSpPr>
            <p:nvPr/>
          </p:nvSpPr>
          <p:spPr bwMode="auto">
            <a:xfrm rot="5400000">
              <a:off x="2869" y="3620"/>
              <a:ext cx="100"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35" name="Line 464"/>
            <p:cNvSpPr>
              <a:spLocks noChangeShapeType="1"/>
            </p:cNvSpPr>
            <p:nvPr/>
          </p:nvSpPr>
          <p:spPr bwMode="auto">
            <a:xfrm>
              <a:off x="2592" y="3648"/>
              <a:ext cx="268"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6" name="Text Box 465"/>
            <p:cNvSpPr txBox="1">
              <a:spLocks noChangeArrowheads="1"/>
            </p:cNvSpPr>
            <p:nvPr/>
          </p:nvSpPr>
          <p:spPr bwMode="auto">
            <a:xfrm>
              <a:off x="2871" y="370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437" name="Line 466"/>
            <p:cNvSpPr>
              <a:spLocks noChangeShapeType="1"/>
            </p:cNvSpPr>
            <p:nvPr/>
          </p:nvSpPr>
          <p:spPr bwMode="auto">
            <a:xfrm>
              <a:off x="2727" y="3840"/>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8" name="Line 467"/>
            <p:cNvSpPr>
              <a:spLocks noChangeShapeType="1"/>
            </p:cNvSpPr>
            <p:nvPr/>
          </p:nvSpPr>
          <p:spPr bwMode="auto">
            <a:xfrm flipV="1">
              <a:off x="2724" y="3453"/>
              <a:ext cx="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9" name="Line 468"/>
            <p:cNvSpPr>
              <a:spLocks noChangeShapeType="1"/>
            </p:cNvSpPr>
            <p:nvPr/>
          </p:nvSpPr>
          <p:spPr bwMode="auto">
            <a:xfrm flipV="1">
              <a:off x="2738" y="3226"/>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0" name="Line 469"/>
            <p:cNvSpPr>
              <a:spLocks noChangeShapeType="1"/>
            </p:cNvSpPr>
            <p:nvPr/>
          </p:nvSpPr>
          <p:spPr bwMode="auto">
            <a:xfrm>
              <a:off x="2736" y="3216"/>
              <a:ext cx="7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1" name="Line 470"/>
            <p:cNvSpPr>
              <a:spLocks noChangeShapeType="1"/>
            </p:cNvSpPr>
            <p:nvPr/>
          </p:nvSpPr>
          <p:spPr bwMode="auto">
            <a:xfrm>
              <a:off x="3504" y="3216"/>
              <a:ext cx="0" cy="2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2" name="Text Box 471"/>
            <p:cNvSpPr txBox="1">
              <a:spLocks noChangeArrowheads="1"/>
            </p:cNvSpPr>
            <p:nvPr/>
          </p:nvSpPr>
          <p:spPr bwMode="auto">
            <a:xfrm>
              <a:off x="2544" y="3648"/>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800"/>
                <a:t>CP</a:t>
              </a:r>
            </a:p>
          </p:txBody>
        </p:sp>
        <p:sp>
          <p:nvSpPr>
            <p:cNvPr id="443" name="Line 472"/>
            <p:cNvSpPr>
              <a:spLocks noChangeShapeType="1"/>
            </p:cNvSpPr>
            <p:nvPr/>
          </p:nvSpPr>
          <p:spPr bwMode="auto">
            <a:xfrm>
              <a:off x="2727" y="384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4" name="Line 473"/>
            <p:cNvSpPr>
              <a:spLocks noChangeShapeType="1"/>
            </p:cNvSpPr>
            <p:nvPr/>
          </p:nvSpPr>
          <p:spPr bwMode="auto">
            <a:xfrm>
              <a:off x="2727" y="4032"/>
              <a:ext cx="7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5" name="Line 474"/>
            <p:cNvSpPr>
              <a:spLocks noChangeShapeType="1"/>
            </p:cNvSpPr>
            <p:nvPr/>
          </p:nvSpPr>
          <p:spPr bwMode="auto">
            <a:xfrm>
              <a:off x="3511" y="3814"/>
              <a:ext cx="3" cy="2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aphicFrame>
        <p:nvGraphicFramePr>
          <p:cNvPr id="3" name="对象 2"/>
          <p:cNvGraphicFramePr>
            <a:graphicFrameLocks noChangeAspect="1"/>
          </p:cNvGraphicFramePr>
          <p:nvPr>
            <p:extLst>
              <p:ext uri="{D42A27DB-BD31-4B8C-83A1-F6EECF244321}">
                <p14:modId xmlns:p14="http://schemas.microsoft.com/office/powerpoint/2010/main" val="891127484"/>
              </p:ext>
            </p:extLst>
          </p:nvPr>
        </p:nvGraphicFramePr>
        <p:xfrm>
          <a:off x="6011863" y="1449388"/>
          <a:ext cx="2147887" cy="1035050"/>
        </p:xfrm>
        <a:graphic>
          <a:graphicData uri="http://schemas.openxmlformats.org/presentationml/2006/ole">
            <mc:AlternateContent xmlns:mc="http://schemas.openxmlformats.org/markup-compatibility/2006">
              <mc:Choice xmlns:v="urn:schemas-microsoft-com:vml" Requires="v">
                <p:oleObj spid="_x0000_s264402" name="Equation" r:id="rId29" imgW="1193760" imgH="533160" progId="Equation.DSMT4">
                  <p:embed/>
                </p:oleObj>
              </mc:Choice>
              <mc:Fallback>
                <p:oleObj name="Equation" r:id="rId29" imgW="1193760" imgH="533160" progId="Equation.DSMT4">
                  <p:embed/>
                  <p:pic>
                    <p:nvPicPr>
                      <p:cNvPr id="0" name="对象 1"/>
                      <p:cNvPicPr>
                        <a:picLocks noChangeAspect="1" noChangeArrowheads="1"/>
                      </p:cNvPicPr>
                      <p:nvPr/>
                    </p:nvPicPr>
                    <p:blipFill>
                      <a:blip r:embed="rId30"/>
                      <a:srcRect/>
                      <a:stretch>
                        <a:fillRect/>
                      </a:stretch>
                    </p:blipFill>
                    <p:spPr bwMode="auto">
                      <a:xfrm>
                        <a:off x="6011863" y="1449388"/>
                        <a:ext cx="2147887" cy="1035050"/>
                      </a:xfrm>
                      <a:prstGeom prst="rect">
                        <a:avLst/>
                      </a:prstGeom>
                      <a:solidFill>
                        <a:srgbClr val="E8E8E8"/>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01425200"/>
              </p:ext>
            </p:extLst>
          </p:nvPr>
        </p:nvGraphicFramePr>
        <p:xfrm>
          <a:off x="5978525" y="2565400"/>
          <a:ext cx="2216150" cy="1035050"/>
        </p:xfrm>
        <a:graphic>
          <a:graphicData uri="http://schemas.openxmlformats.org/presentationml/2006/ole">
            <mc:AlternateContent xmlns:mc="http://schemas.openxmlformats.org/markup-compatibility/2006">
              <mc:Choice xmlns:v="urn:schemas-microsoft-com:vml" Requires="v">
                <p:oleObj spid="_x0000_s264403" name="Equation" r:id="rId31" imgW="1231560" imgH="533160" progId="Equation.DSMT4">
                  <p:embed/>
                </p:oleObj>
              </mc:Choice>
              <mc:Fallback>
                <p:oleObj name="Equation" r:id="rId31" imgW="1231560" imgH="533160" progId="Equation.DSMT4">
                  <p:embed/>
                  <p:pic>
                    <p:nvPicPr>
                      <p:cNvPr id="0" name="对象 2"/>
                      <p:cNvPicPr>
                        <a:picLocks noChangeAspect="1" noChangeArrowheads="1"/>
                      </p:cNvPicPr>
                      <p:nvPr/>
                    </p:nvPicPr>
                    <p:blipFill>
                      <a:blip r:embed="rId32"/>
                      <a:srcRect/>
                      <a:stretch>
                        <a:fillRect/>
                      </a:stretch>
                    </p:blipFill>
                    <p:spPr bwMode="auto">
                      <a:xfrm>
                        <a:off x="5978525" y="2565400"/>
                        <a:ext cx="2216150" cy="1035050"/>
                      </a:xfrm>
                      <a:prstGeom prst="rect">
                        <a:avLst/>
                      </a:prstGeom>
                      <a:solidFill>
                        <a:srgbClr val="E8E8E8"/>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333091322"/>
              </p:ext>
            </p:extLst>
          </p:nvPr>
        </p:nvGraphicFramePr>
        <p:xfrm>
          <a:off x="6008688" y="3730625"/>
          <a:ext cx="2579687" cy="1035050"/>
        </p:xfrm>
        <a:graphic>
          <a:graphicData uri="http://schemas.openxmlformats.org/presentationml/2006/ole">
            <mc:AlternateContent xmlns:mc="http://schemas.openxmlformats.org/markup-compatibility/2006">
              <mc:Choice xmlns:v="urn:schemas-microsoft-com:vml" Requires="v">
                <p:oleObj spid="_x0000_s264404" name="Equation" r:id="rId33" imgW="1434960" imgH="533160" progId="Equation.DSMT4">
                  <p:embed/>
                </p:oleObj>
              </mc:Choice>
              <mc:Fallback>
                <p:oleObj name="Equation" r:id="rId33" imgW="1434960" imgH="533160" progId="Equation.DSMT4">
                  <p:embed/>
                  <p:pic>
                    <p:nvPicPr>
                      <p:cNvPr id="0" name="对象 4"/>
                      <p:cNvPicPr>
                        <a:picLocks noChangeAspect="1" noChangeArrowheads="1"/>
                      </p:cNvPicPr>
                      <p:nvPr/>
                    </p:nvPicPr>
                    <p:blipFill>
                      <a:blip r:embed="rId34"/>
                      <a:srcRect/>
                      <a:stretch>
                        <a:fillRect/>
                      </a:stretch>
                    </p:blipFill>
                    <p:spPr bwMode="auto">
                      <a:xfrm>
                        <a:off x="6008688" y="3730625"/>
                        <a:ext cx="2579687" cy="1035050"/>
                      </a:xfrm>
                      <a:prstGeom prst="rect">
                        <a:avLst/>
                      </a:prstGeom>
                      <a:solidFill>
                        <a:srgbClr val="E8E8E8"/>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99190079"/>
              </p:ext>
            </p:extLst>
          </p:nvPr>
        </p:nvGraphicFramePr>
        <p:xfrm>
          <a:off x="6045200" y="5000625"/>
          <a:ext cx="2601913" cy="1035050"/>
        </p:xfrm>
        <a:graphic>
          <a:graphicData uri="http://schemas.openxmlformats.org/presentationml/2006/ole">
            <mc:AlternateContent xmlns:mc="http://schemas.openxmlformats.org/markup-compatibility/2006">
              <mc:Choice xmlns:v="urn:schemas-microsoft-com:vml" Requires="v">
                <p:oleObj spid="_x0000_s264405" name="Equation" r:id="rId35" imgW="1447560" imgH="533160" progId="Equation.DSMT4">
                  <p:embed/>
                </p:oleObj>
              </mc:Choice>
              <mc:Fallback>
                <p:oleObj name="Equation" r:id="rId35" imgW="1447560" imgH="533160" progId="Equation.DSMT4">
                  <p:embed/>
                  <p:pic>
                    <p:nvPicPr>
                      <p:cNvPr id="0" name="对象 5"/>
                      <p:cNvPicPr>
                        <a:picLocks noChangeAspect="1" noChangeArrowheads="1"/>
                      </p:cNvPicPr>
                      <p:nvPr/>
                    </p:nvPicPr>
                    <p:blipFill>
                      <a:blip r:embed="rId36"/>
                      <a:srcRect/>
                      <a:stretch>
                        <a:fillRect/>
                      </a:stretch>
                    </p:blipFill>
                    <p:spPr bwMode="auto">
                      <a:xfrm>
                        <a:off x="6045200" y="5000625"/>
                        <a:ext cx="2601913" cy="1035050"/>
                      </a:xfrm>
                      <a:prstGeom prst="rect">
                        <a:avLst/>
                      </a:prstGeom>
                      <a:solidFill>
                        <a:srgbClr val="E8E8E8"/>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2895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3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3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3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3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4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38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4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标题 1"/>
          <p:cNvSpPr>
            <a:spLocks noGrp="1"/>
          </p:cNvSpPr>
          <p:nvPr>
            <p:ph type="title"/>
          </p:nvPr>
        </p:nvSpPr>
        <p:spPr>
          <a:xfrm>
            <a:off x="0" y="6309193"/>
            <a:ext cx="9144000" cy="548808"/>
          </a:xfrm>
        </p:spPr>
        <p:style>
          <a:lnRef idx="0">
            <a:schemeClr val="accent3"/>
          </a:lnRef>
          <a:fillRef idx="3">
            <a:schemeClr val="accent3"/>
          </a:fillRef>
          <a:effectRef idx="3">
            <a:schemeClr val="accent3"/>
          </a:effectRef>
          <a:fontRef idx="minor">
            <a:schemeClr val="lt1"/>
          </a:fontRef>
        </p:style>
        <p:txBody>
          <a:bodyPr/>
          <a:lstStyle/>
          <a:p>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06" name="Group 4"/>
          <p:cNvGrpSpPr>
            <a:grpSpLocks/>
          </p:cNvGrpSpPr>
          <p:nvPr/>
        </p:nvGrpSpPr>
        <p:grpSpPr bwMode="auto">
          <a:xfrm>
            <a:off x="18384" y="436562"/>
            <a:ext cx="1137777" cy="401638"/>
            <a:chOff x="240" y="480"/>
            <a:chExt cx="1587" cy="253"/>
          </a:xfrm>
        </p:grpSpPr>
        <p:sp>
          <p:nvSpPr>
            <p:cNvPr id="107"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2</a:t>
              </a:r>
            </a:p>
          </p:txBody>
        </p:sp>
        <p:sp>
          <p:nvSpPr>
            <p:cNvPr id="108"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109" name="Text Box 7"/>
          <p:cNvSpPr txBox="1">
            <a:spLocks noChangeArrowheads="1"/>
          </p:cNvSpPr>
          <p:nvPr/>
        </p:nvSpPr>
        <p:spPr bwMode="auto">
          <a:xfrm>
            <a:off x="1270286" y="414956"/>
            <a:ext cx="647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各种</a:t>
            </a:r>
            <a:r>
              <a:rPr kumimoji="1" lang="en-US" altLang="zh-CN" sz="2000" dirty="0"/>
              <a:t>JK</a:t>
            </a:r>
            <a:r>
              <a:rPr kumimoji="1" lang="zh-CN" altLang="en-US" sz="2000" dirty="0"/>
              <a:t>边沿触发器如图，画出正确波形。</a:t>
            </a:r>
            <a:r>
              <a:rPr kumimoji="1" lang="en-US" altLang="zh-CN" sz="2000" dirty="0"/>
              <a:t>(</a:t>
            </a:r>
            <a:r>
              <a:rPr kumimoji="1" lang="zh-CN" altLang="en-US" sz="2000" dirty="0"/>
              <a:t>初始</a:t>
            </a:r>
            <a:r>
              <a:rPr kumimoji="1" lang="en-US" altLang="zh-CN" sz="2000" dirty="0"/>
              <a:t>Q=1)</a:t>
            </a:r>
          </a:p>
        </p:txBody>
      </p:sp>
      <p:graphicFrame>
        <p:nvGraphicFramePr>
          <p:cNvPr id="2" name="对象 1"/>
          <p:cNvGraphicFramePr>
            <a:graphicFrameLocks noChangeAspect="1"/>
          </p:cNvGraphicFramePr>
          <p:nvPr>
            <p:extLst>
              <p:ext uri="{D42A27DB-BD31-4B8C-83A1-F6EECF244321}">
                <p14:modId xmlns:p14="http://schemas.microsoft.com/office/powerpoint/2010/main" val="3176823363"/>
              </p:ext>
            </p:extLst>
          </p:nvPr>
        </p:nvGraphicFramePr>
        <p:xfrm>
          <a:off x="6777831" y="838200"/>
          <a:ext cx="2141537" cy="425450"/>
        </p:xfrm>
        <a:graphic>
          <a:graphicData uri="http://schemas.openxmlformats.org/presentationml/2006/ole">
            <mc:AlternateContent xmlns:mc="http://schemas.openxmlformats.org/markup-compatibility/2006">
              <mc:Choice xmlns:v="urn:schemas-microsoft-com:vml" Requires="v">
                <p:oleObj spid="_x0000_s193308" name="公式" r:id="rId3" imgW="1200150" imgH="219165" progId="Equation.3">
                  <p:embed/>
                </p:oleObj>
              </mc:Choice>
              <mc:Fallback>
                <p:oleObj name="公式" r:id="rId3" imgW="1200150" imgH="21916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7831" y="838200"/>
                        <a:ext cx="2141537" cy="425450"/>
                      </a:xfrm>
                      <a:prstGeom prst="rect">
                        <a:avLst/>
                      </a:prstGeom>
                      <a:solidFill>
                        <a:srgbClr val="E8E8E8"/>
                      </a:solidFill>
                      <a:ln w="9525">
                        <a:solidFill>
                          <a:srgbClr val="66FF33"/>
                        </a:solidFill>
                        <a:miter lim="800000"/>
                        <a:headEnd/>
                        <a:tailEnd/>
                      </a:ln>
                      <a:effectLst/>
                    </p:spPr>
                  </p:pic>
                </p:oleObj>
              </mc:Fallback>
            </mc:AlternateContent>
          </a:graphicData>
        </a:graphic>
      </p:graphicFrame>
      <p:grpSp>
        <p:nvGrpSpPr>
          <p:cNvPr id="251" name="Group 189"/>
          <p:cNvGrpSpPr>
            <a:grpSpLocks/>
          </p:cNvGrpSpPr>
          <p:nvPr/>
        </p:nvGrpSpPr>
        <p:grpSpPr bwMode="auto">
          <a:xfrm>
            <a:off x="355270" y="765175"/>
            <a:ext cx="3306762" cy="400050"/>
            <a:chOff x="3513" y="471"/>
            <a:chExt cx="2083" cy="252"/>
          </a:xfrm>
        </p:grpSpPr>
        <p:grpSp>
          <p:nvGrpSpPr>
            <p:cNvPr id="252" name="Group 67"/>
            <p:cNvGrpSpPr>
              <a:grpSpLocks/>
            </p:cNvGrpSpPr>
            <p:nvPr/>
          </p:nvGrpSpPr>
          <p:grpSpPr bwMode="auto">
            <a:xfrm>
              <a:off x="3945" y="480"/>
              <a:ext cx="462" cy="240"/>
              <a:chOff x="1392" y="2217"/>
              <a:chExt cx="462" cy="240"/>
            </a:xfrm>
          </p:grpSpPr>
          <p:sp>
            <p:nvSpPr>
              <p:cNvPr id="448" name="Line 63"/>
              <p:cNvSpPr>
                <a:spLocks noChangeShapeType="1"/>
              </p:cNvSpPr>
              <p:nvPr/>
            </p:nvSpPr>
            <p:spPr bwMode="auto">
              <a:xfrm>
                <a:off x="1392" y="244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9" name="Line 64"/>
              <p:cNvSpPr>
                <a:spLocks noChangeShapeType="1"/>
              </p:cNvSpPr>
              <p:nvPr/>
            </p:nvSpPr>
            <p:spPr bwMode="auto">
              <a:xfrm>
                <a:off x="1613" y="2217"/>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50" name="Line 65"/>
              <p:cNvSpPr>
                <a:spLocks noChangeShapeType="1"/>
              </p:cNvSpPr>
              <p:nvPr/>
            </p:nvSpPr>
            <p:spPr bwMode="auto">
              <a:xfrm>
                <a:off x="1613"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51" name="Line 66"/>
              <p:cNvSpPr>
                <a:spLocks noChangeShapeType="1"/>
              </p:cNvSpPr>
              <p:nvPr/>
            </p:nvSpPr>
            <p:spPr bwMode="auto">
              <a:xfrm>
                <a:off x="1854"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253" name="Group 68"/>
            <p:cNvGrpSpPr>
              <a:grpSpLocks/>
            </p:cNvGrpSpPr>
            <p:nvPr/>
          </p:nvGrpSpPr>
          <p:grpSpPr bwMode="auto">
            <a:xfrm>
              <a:off x="4416" y="480"/>
              <a:ext cx="462" cy="240"/>
              <a:chOff x="1392" y="2217"/>
              <a:chExt cx="462" cy="240"/>
            </a:xfrm>
          </p:grpSpPr>
          <p:sp>
            <p:nvSpPr>
              <p:cNvPr id="261" name="Line 69"/>
              <p:cNvSpPr>
                <a:spLocks noChangeShapeType="1"/>
              </p:cNvSpPr>
              <p:nvPr/>
            </p:nvSpPr>
            <p:spPr bwMode="auto">
              <a:xfrm>
                <a:off x="1392" y="244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4" name="Line 70"/>
              <p:cNvSpPr>
                <a:spLocks noChangeShapeType="1"/>
              </p:cNvSpPr>
              <p:nvPr/>
            </p:nvSpPr>
            <p:spPr bwMode="auto">
              <a:xfrm>
                <a:off x="1613" y="2217"/>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5" name="Line 71"/>
              <p:cNvSpPr>
                <a:spLocks noChangeShapeType="1"/>
              </p:cNvSpPr>
              <p:nvPr/>
            </p:nvSpPr>
            <p:spPr bwMode="auto">
              <a:xfrm>
                <a:off x="1613"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7" name="Line 72"/>
              <p:cNvSpPr>
                <a:spLocks noChangeShapeType="1"/>
              </p:cNvSpPr>
              <p:nvPr/>
            </p:nvSpPr>
            <p:spPr bwMode="auto">
              <a:xfrm>
                <a:off x="1854"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254" name="Group 73"/>
            <p:cNvGrpSpPr>
              <a:grpSpLocks/>
            </p:cNvGrpSpPr>
            <p:nvPr/>
          </p:nvGrpSpPr>
          <p:grpSpPr bwMode="auto">
            <a:xfrm>
              <a:off x="4896" y="471"/>
              <a:ext cx="462" cy="240"/>
              <a:chOff x="1392" y="2217"/>
              <a:chExt cx="462" cy="240"/>
            </a:xfrm>
          </p:grpSpPr>
          <p:sp>
            <p:nvSpPr>
              <p:cNvPr id="257" name="Line 74"/>
              <p:cNvSpPr>
                <a:spLocks noChangeShapeType="1"/>
              </p:cNvSpPr>
              <p:nvPr/>
            </p:nvSpPr>
            <p:spPr bwMode="auto">
              <a:xfrm>
                <a:off x="1392" y="244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58" name="Line 75"/>
              <p:cNvSpPr>
                <a:spLocks noChangeShapeType="1"/>
              </p:cNvSpPr>
              <p:nvPr/>
            </p:nvSpPr>
            <p:spPr bwMode="auto">
              <a:xfrm>
                <a:off x="1613" y="2217"/>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59" name="Line 76"/>
              <p:cNvSpPr>
                <a:spLocks noChangeShapeType="1"/>
              </p:cNvSpPr>
              <p:nvPr/>
            </p:nvSpPr>
            <p:spPr bwMode="auto">
              <a:xfrm>
                <a:off x="1613"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0" name="Line 77"/>
              <p:cNvSpPr>
                <a:spLocks noChangeShapeType="1"/>
              </p:cNvSpPr>
              <p:nvPr/>
            </p:nvSpPr>
            <p:spPr bwMode="auto">
              <a:xfrm>
                <a:off x="1854" y="221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255" name="Line 79"/>
            <p:cNvSpPr>
              <a:spLocks noChangeShapeType="1"/>
            </p:cNvSpPr>
            <p:nvPr/>
          </p:nvSpPr>
          <p:spPr bwMode="auto">
            <a:xfrm>
              <a:off x="5356" y="723"/>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56" name="Text Box 113"/>
            <p:cNvSpPr txBox="1">
              <a:spLocks noChangeArrowheads="1"/>
            </p:cNvSpPr>
            <p:nvPr/>
          </p:nvSpPr>
          <p:spPr bwMode="auto">
            <a:xfrm>
              <a:off x="3513" y="471"/>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grpSp>
      <p:grpSp>
        <p:nvGrpSpPr>
          <p:cNvPr id="452" name="Group 535"/>
          <p:cNvGrpSpPr>
            <a:grpSpLocks/>
          </p:cNvGrpSpPr>
          <p:nvPr/>
        </p:nvGrpSpPr>
        <p:grpSpPr bwMode="auto">
          <a:xfrm>
            <a:off x="466395" y="1930402"/>
            <a:ext cx="3363912" cy="401638"/>
            <a:chOff x="3552" y="1221"/>
            <a:chExt cx="2082" cy="253"/>
          </a:xfrm>
        </p:grpSpPr>
        <p:sp>
          <p:nvSpPr>
            <p:cNvPr id="453" name="Line 99"/>
            <p:cNvSpPr>
              <a:spLocks noChangeShapeType="1"/>
            </p:cNvSpPr>
            <p:nvPr/>
          </p:nvSpPr>
          <p:spPr bwMode="auto">
            <a:xfrm>
              <a:off x="3954" y="1437"/>
              <a:ext cx="16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54" name="Text Box 138"/>
            <p:cNvSpPr txBox="1">
              <a:spLocks noChangeArrowheads="1"/>
            </p:cNvSpPr>
            <p:nvPr/>
          </p:nvSpPr>
          <p:spPr bwMode="auto">
            <a:xfrm>
              <a:off x="3552" y="1221"/>
              <a:ext cx="52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00FF00"/>
                  </a:solidFill>
                </a:rPr>
                <a:t>Q</a:t>
              </a:r>
              <a:r>
                <a:rPr kumimoji="1" lang="en-US" altLang="zh-CN" sz="2000" baseline="-25000" dirty="0">
                  <a:solidFill>
                    <a:srgbClr val="00FF00"/>
                  </a:solidFill>
                </a:rPr>
                <a:t>3</a:t>
              </a:r>
              <a:r>
                <a:rPr kumimoji="1" lang="en-US" altLang="zh-CN" sz="2000" dirty="0">
                  <a:solidFill>
                    <a:srgbClr val="00FF00"/>
                  </a:solidFill>
                </a:rPr>
                <a:t>”1”</a:t>
              </a:r>
            </a:p>
          </p:txBody>
        </p:sp>
      </p:grpSp>
      <p:grpSp>
        <p:nvGrpSpPr>
          <p:cNvPr id="455" name="Group 190"/>
          <p:cNvGrpSpPr>
            <a:grpSpLocks/>
          </p:cNvGrpSpPr>
          <p:nvPr/>
        </p:nvGrpSpPr>
        <p:grpSpPr bwMode="auto">
          <a:xfrm>
            <a:off x="442582" y="1157288"/>
            <a:ext cx="3109913" cy="487362"/>
            <a:chOff x="3552" y="720"/>
            <a:chExt cx="1959" cy="307"/>
          </a:xfrm>
        </p:grpSpPr>
        <p:sp>
          <p:nvSpPr>
            <p:cNvPr id="456" name="Text Box 114"/>
            <p:cNvSpPr txBox="1">
              <a:spLocks noChangeArrowheads="1"/>
            </p:cNvSpPr>
            <p:nvPr/>
          </p:nvSpPr>
          <p:spPr bwMode="auto">
            <a:xfrm>
              <a:off x="3552" y="720"/>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0000"/>
                  </a:solidFill>
                </a:rPr>
                <a:t>Q</a:t>
              </a:r>
              <a:r>
                <a:rPr kumimoji="1" lang="en-US" altLang="zh-CN" sz="2000" baseline="-25000" dirty="0">
                  <a:solidFill>
                    <a:srgbClr val="FF0000"/>
                  </a:solidFill>
                </a:rPr>
                <a:t>1</a:t>
              </a:r>
            </a:p>
          </p:txBody>
        </p:sp>
        <p:sp>
          <p:nvSpPr>
            <p:cNvPr id="457" name="Line 93"/>
            <p:cNvSpPr>
              <a:spLocks noChangeShapeType="1"/>
            </p:cNvSpPr>
            <p:nvPr/>
          </p:nvSpPr>
          <p:spPr bwMode="auto">
            <a:xfrm>
              <a:off x="3916" y="786"/>
              <a:ext cx="24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58" name="Line 94"/>
            <p:cNvSpPr>
              <a:spLocks noChangeShapeType="1"/>
            </p:cNvSpPr>
            <p:nvPr/>
          </p:nvSpPr>
          <p:spPr bwMode="auto">
            <a:xfrm>
              <a:off x="4620" y="768"/>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59" name="Line 95"/>
            <p:cNvSpPr>
              <a:spLocks noChangeShapeType="1"/>
            </p:cNvSpPr>
            <p:nvPr/>
          </p:nvSpPr>
          <p:spPr bwMode="auto">
            <a:xfrm flipV="1">
              <a:off x="4182" y="1005"/>
              <a:ext cx="429"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60" name="Line 183"/>
            <p:cNvSpPr>
              <a:spLocks noChangeShapeType="1"/>
            </p:cNvSpPr>
            <p:nvPr/>
          </p:nvSpPr>
          <p:spPr bwMode="auto">
            <a:xfrm>
              <a:off x="4161" y="78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61" name="Line 184"/>
            <p:cNvSpPr>
              <a:spLocks noChangeShapeType="1"/>
            </p:cNvSpPr>
            <p:nvPr/>
          </p:nvSpPr>
          <p:spPr bwMode="auto">
            <a:xfrm flipV="1">
              <a:off x="4611" y="774"/>
              <a:ext cx="477"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62" name="Line 185"/>
            <p:cNvSpPr>
              <a:spLocks noChangeShapeType="1"/>
            </p:cNvSpPr>
            <p:nvPr/>
          </p:nvSpPr>
          <p:spPr bwMode="auto">
            <a:xfrm>
              <a:off x="5073" y="787"/>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63" name="Line 186"/>
            <p:cNvSpPr>
              <a:spLocks noChangeShapeType="1"/>
            </p:cNvSpPr>
            <p:nvPr/>
          </p:nvSpPr>
          <p:spPr bwMode="auto">
            <a:xfrm flipV="1">
              <a:off x="5073" y="1023"/>
              <a:ext cx="43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464" name="Group 193"/>
          <p:cNvGrpSpPr>
            <a:grpSpLocks/>
          </p:cNvGrpSpPr>
          <p:nvPr/>
        </p:nvGrpSpPr>
        <p:grpSpPr bwMode="auto">
          <a:xfrm>
            <a:off x="385432" y="1600200"/>
            <a:ext cx="3281363" cy="496888"/>
            <a:chOff x="3552" y="1008"/>
            <a:chExt cx="2067" cy="313"/>
          </a:xfrm>
        </p:grpSpPr>
        <p:sp>
          <p:nvSpPr>
            <p:cNvPr id="465" name="Line 96"/>
            <p:cNvSpPr>
              <a:spLocks noChangeShapeType="1"/>
            </p:cNvSpPr>
            <p:nvPr/>
          </p:nvSpPr>
          <p:spPr bwMode="auto">
            <a:xfrm>
              <a:off x="4877" y="1066"/>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66" name="Line 104"/>
            <p:cNvSpPr>
              <a:spLocks noChangeShapeType="1"/>
            </p:cNvSpPr>
            <p:nvPr/>
          </p:nvSpPr>
          <p:spPr bwMode="auto">
            <a:xfrm>
              <a:off x="3945" y="106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67" name="Line 105"/>
            <p:cNvSpPr>
              <a:spLocks noChangeShapeType="1"/>
            </p:cNvSpPr>
            <p:nvPr/>
          </p:nvSpPr>
          <p:spPr bwMode="auto">
            <a:xfrm>
              <a:off x="4416" y="1081"/>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68" name="Line 106"/>
            <p:cNvSpPr>
              <a:spLocks noChangeShapeType="1"/>
            </p:cNvSpPr>
            <p:nvPr/>
          </p:nvSpPr>
          <p:spPr bwMode="auto">
            <a:xfrm>
              <a:off x="4882" y="106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69" name="Line 108"/>
            <p:cNvSpPr>
              <a:spLocks noChangeShapeType="1"/>
            </p:cNvSpPr>
            <p:nvPr/>
          </p:nvSpPr>
          <p:spPr bwMode="auto">
            <a:xfrm>
              <a:off x="5362" y="1303"/>
              <a:ext cx="25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70" name="Text Box 137"/>
            <p:cNvSpPr txBox="1">
              <a:spLocks noChangeArrowheads="1"/>
            </p:cNvSpPr>
            <p:nvPr/>
          </p:nvSpPr>
          <p:spPr bwMode="auto">
            <a:xfrm>
              <a:off x="3552" y="1008"/>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00FF00"/>
                  </a:solidFill>
                </a:rPr>
                <a:t>Q</a:t>
              </a:r>
              <a:r>
                <a:rPr kumimoji="1" lang="en-US" altLang="zh-CN" sz="2000" baseline="-25000" dirty="0">
                  <a:solidFill>
                    <a:srgbClr val="00FF00"/>
                  </a:solidFill>
                </a:rPr>
                <a:t>2</a:t>
              </a:r>
            </a:p>
          </p:txBody>
        </p:sp>
        <p:sp>
          <p:nvSpPr>
            <p:cNvPr id="471" name="Line 191"/>
            <p:cNvSpPr>
              <a:spLocks noChangeShapeType="1"/>
            </p:cNvSpPr>
            <p:nvPr/>
          </p:nvSpPr>
          <p:spPr bwMode="auto">
            <a:xfrm>
              <a:off x="4416" y="1296"/>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72" name="Line 192"/>
            <p:cNvSpPr>
              <a:spLocks noChangeShapeType="1"/>
            </p:cNvSpPr>
            <p:nvPr/>
          </p:nvSpPr>
          <p:spPr bwMode="auto">
            <a:xfrm>
              <a:off x="5347" y="1074"/>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473" name="Group 536"/>
          <p:cNvGrpSpPr>
            <a:grpSpLocks/>
          </p:cNvGrpSpPr>
          <p:nvPr/>
        </p:nvGrpSpPr>
        <p:grpSpPr bwMode="auto">
          <a:xfrm>
            <a:off x="414007" y="2286003"/>
            <a:ext cx="3276600" cy="401638"/>
            <a:chOff x="3552" y="1440"/>
            <a:chExt cx="2064" cy="253"/>
          </a:xfrm>
        </p:grpSpPr>
        <p:sp>
          <p:nvSpPr>
            <p:cNvPr id="474" name="Line 252"/>
            <p:cNvSpPr>
              <a:spLocks noChangeShapeType="1"/>
            </p:cNvSpPr>
            <p:nvPr/>
          </p:nvSpPr>
          <p:spPr bwMode="auto">
            <a:xfrm>
              <a:off x="3936" y="1638"/>
              <a:ext cx="16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75" name="Text Box 253"/>
            <p:cNvSpPr txBox="1">
              <a:spLocks noChangeArrowheads="1"/>
            </p:cNvSpPr>
            <p:nvPr/>
          </p:nvSpPr>
          <p:spPr bwMode="auto">
            <a:xfrm>
              <a:off x="3552" y="1440"/>
              <a:ext cx="57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0000"/>
                  </a:solidFill>
                </a:rPr>
                <a:t>Q</a:t>
              </a:r>
              <a:r>
                <a:rPr kumimoji="1" lang="en-US" altLang="zh-CN" sz="2000" baseline="-25000" dirty="0">
                  <a:solidFill>
                    <a:srgbClr val="FF0000"/>
                  </a:solidFill>
                </a:rPr>
                <a:t>4 </a:t>
              </a:r>
              <a:r>
                <a:rPr kumimoji="1" lang="en-US" altLang="zh-CN" sz="2000" dirty="0">
                  <a:solidFill>
                    <a:srgbClr val="FF0000"/>
                  </a:solidFill>
                </a:rPr>
                <a:t>”1”</a:t>
              </a:r>
            </a:p>
          </p:txBody>
        </p:sp>
      </p:grpSp>
      <p:grpSp>
        <p:nvGrpSpPr>
          <p:cNvPr id="476" name="Group 301"/>
          <p:cNvGrpSpPr>
            <a:grpSpLocks/>
          </p:cNvGrpSpPr>
          <p:nvPr/>
        </p:nvGrpSpPr>
        <p:grpSpPr bwMode="auto">
          <a:xfrm>
            <a:off x="414007" y="2667000"/>
            <a:ext cx="3281363" cy="496888"/>
            <a:chOff x="3552" y="1008"/>
            <a:chExt cx="2067" cy="313"/>
          </a:xfrm>
        </p:grpSpPr>
        <p:sp>
          <p:nvSpPr>
            <p:cNvPr id="477" name="Line 302"/>
            <p:cNvSpPr>
              <a:spLocks noChangeShapeType="1"/>
            </p:cNvSpPr>
            <p:nvPr/>
          </p:nvSpPr>
          <p:spPr bwMode="auto">
            <a:xfrm>
              <a:off x="4877" y="1066"/>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78" name="Line 303"/>
            <p:cNvSpPr>
              <a:spLocks noChangeShapeType="1"/>
            </p:cNvSpPr>
            <p:nvPr/>
          </p:nvSpPr>
          <p:spPr bwMode="auto">
            <a:xfrm>
              <a:off x="3945" y="106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79" name="Line 304"/>
            <p:cNvSpPr>
              <a:spLocks noChangeShapeType="1"/>
            </p:cNvSpPr>
            <p:nvPr/>
          </p:nvSpPr>
          <p:spPr bwMode="auto">
            <a:xfrm>
              <a:off x="4416" y="1081"/>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0" name="Line 305"/>
            <p:cNvSpPr>
              <a:spLocks noChangeShapeType="1"/>
            </p:cNvSpPr>
            <p:nvPr/>
          </p:nvSpPr>
          <p:spPr bwMode="auto">
            <a:xfrm>
              <a:off x="4882" y="106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1" name="Line 306"/>
            <p:cNvSpPr>
              <a:spLocks noChangeShapeType="1"/>
            </p:cNvSpPr>
            <p:nvPr/>
          </p:nvSpPr>
          <p:spPr bwMode="auto">
            <a:xfrm>
              <a:off x="5362" y="1303"/>
              <a:ext cx="25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2" name="Text Box 307"/>
            <p:cNvSpPr txBox="1">
              <a:spLocks noChangeArrowheads="1"/>
            </p:cNvSpPr>
            <p:nvPr/>
          </p:nvSpPr>
          <p:spPr bwMode="auto">
            <a:xfrm>
              <a:off x="3552" y="1008"/>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00FF00"/>
                  </a:solidFill>
                </a:rPr>
                <a:t>Q</a:t>
              </a:r>
              <a:r>
                <a:rPr kumimoji="1" lang="en-US" altLang="zh-CN" sz="2000" baseline="-25000" dirty="0">
                  <a:solidFill>
                    <a:srgbClr val="00FF00"/>
                  </a:solidFill>
                </a:rPr>
                <a:t>5</a:t>
              </a:r>
            </a:p>
          </p:txBody>
        </p:sp>
        <p:sp>
          <p:nvSpPr>
            <p:cNvPr id="483" name="Line 308"/>
            <p:cNvSpPr>
              <a:spLocks noChangeShapeType="1"/>
            </p:cNvSpPr>
            <p:nvPr/>
          </p:nvSpPr>
          <p:spPr bwMode="auto">
            <a:xfrm>
              <a:off x="4416" y="1296"/>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4" name="Line 309"/>
            <p:cNvSpPr>
              <a:spLocks noChangeShapeType="1"/>
            </p:cNvSpPr>
            <p:nvPr/>
          </p:nvSpPr>
          <p:spPr bwMode="auto">
            <a:xfrm>
              <a:off x="5347" y="1074"/>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485" name="Group 368"/>
          <p:cNvGrpSpPr>
            <a:grpSpLocks/>
          </p:cNvGrpSpPr>
          <p:nvPr/>
        </p:nvGrpSpPr>
        <p:grpSpPr bwMode="auto">
          <a:xfrm>
            <a:off x="442582" y="3276600"/>
            <a:ext cx="3151188" cy="433388"/>
            <a:chOff x="3552" y="2160"/>
            <a:chExt cx="1985" cy="273"/>
          </a:xfrm>
        </p:grpSpPr>
        <p:sp>
          <p:nvSpPr>
            <p:cNvPr id="486" name="Line 311"/>
            <p:cNvSpPr>
              <a:spLocks noChangeShapeType="1"/>
            </p:cNvSpPr>
            <p:nvPr/>
          </p:nvSpPr>
          <p:spPr bwMode="auto">
            <a:xfrm>
              <a:off x="4621" y="2178"/>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7" name="Line 312"/>
            <p:cNvSpPr>
              <a:spLocks noChangeShapeType="1"/>
            </p:cNvSpPr>
            <p:nvPr/>
          </p:nvSpPr>
          <p:spPr bwMode="auto">
            <a:xfrm>
              <a:off x="3977" y="2176"/>
              <a:ext cx="192"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8" name="Line 313"/>
            <p:cNvSpPr>
              <a:spLocks noChangeShapeType="1"/>
            </p:cNvSpPr>
            <p:nvPr/>
          </p:nvSpPr>
          <p:spPr bwMode="auto">
            <a:xfrm>
              <a:off x="4160" y="2193"/>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9" name="Line 314"/>
            <p:cNvSpPr>
              <a:spLocks noChangeShapeType="1"/>
            </p:cNvSpPr>
            <p:nvPr/>
          </p:nvSpPr>
          <p:spPr bwMode="auto">
            <a:xfrm>
              <a:off x="4626" y="218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0" name="Line 315"/>
            <p:cNvSpPr>
              <a:spLocks noChangeShapeType="1"/>
            </p:cNvSpPr>
            <p:nvPr/>
          </p:nvSpPr>
          <p:spPr bwMode="auto">
            <a:xfrm>
              <a:off x="5106" y="2415"/>
              <a:ext cx="4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1" name="Text Box 316"/>
            <p:cNvSpPr txBox="1">
              <a:spLocks noChangeArrowheads="1"/>
            </p:cNvSpPr>
            <p:nvPr/>
          </p:nvSpPr>
          <p:spPr bwMode="auto">
            <a:xfrm>
              <a:off x="3552" y="2160"/>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0000"/>
                  </a:solidFill>
                </a:rPr>
                <a:t>Q</a:t>
              </a:r>
              <a:r>
                <a:rPr kumimoji="1" lang="en-US" altLang="zh-CN" sz="2000" baseline="-25000" dirty="0">
                  <a:solidFill>
                    <a:srgbClr val="FF0000"/>
                  </a:solidFill>
                </a:rPr>
                <a:t>6</a:t>
              </a:r>
            </a:p>
          </p:txBody>
        </p:sp>
        <p:sp>
          <p:nvSpPr>
            <p:cNvPr id="492" name="Line 317"/>
            <p:cNvSpPr>
              <a:spLocks noChangeShapeType="1"/>
            </p:cNvSpPr>
            <p:nvPr/>
          </p:nvSpPr>
          <p:spPr bwMode="auto">
            <a:xfrm>
              <a:off x="4160" y="240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3" name="Line 318"/>
            <p:cNvSpPr>
              <a:spLocks noChangeShapeType="1"/>
            </p:cNvSpPr>
            <p:nvPr/>
          </p:nvSpPr>
          <p:spPr bwMode="auto">
            <a:xfrm>
              <a:off x="5091" y="2186"/>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494" name="Group 369"/>
          <p:cNvGrpSpPr>
            <a:grpSpLocks/>
          </p:cNvGrpSpPr>
          <p:nvPr/>
        </p:nvGrpSpPr>
        <p:grpSpPr bwMode="auto">
          <a:xfrm>
            <a:off x="442582" y="3778250"/>
            <a:ext cx="3151188" cy="433388"/>
            <a:chOff x="3552" y="2160"/>
            <a:chExt cx="1985" cy="273"/>
          </a:xfrm>
        </p:grpSpPr>
        <p:sp>
          <p:nvSpPr>
            <p:cNvPr id="495" name="Line 370"/>
            <p:cNvSpPr>
              <a:spLocks noChangeShapeType="1"/>
            </p:cNvSpPr>
            <p:nvPr/>
          </p:nvSpPr>
          <p:spPr bwMode="auto">
            <a:xfrm>
              <a:off x="4621" y="2178"/>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6" name="Line 371"/>
            <p:cNvSpPr>
              <a:spLocks noChangeShapeType="1"/>
            </p:cNvSpPr>
            <p:nvPr/>
          </p:nvSpPr>
          <p:spPr bwMode="auto">
            <a:xfrm>
              <a:off x="3977" y="2176"/>
              <a:ext cx="192"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7" name="Line 372"/>
            <p:cNvSpPr>
              <a:spLocks noChangeShapeType="1"/>
            </p:cNvSpPr>
            <p:nvPr/>
          </p:nvSpPr>
          <p:spPr bwMode="auto">
            <a:xfrm>
              <a:off x="4160" y="2193"/>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8" name="Line 373"/>
            <p:cNvSpPr>
              <a:spLocks noChangeShapeType="1"/>
            </p:cNvSpPr>
            <p:nvPr/>
          </p:nvSpPr>
          <p:spPr bwMode="auto">
            <a:xfrm>
              <a:off x="4626" y="218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9" name="Line 374"/>
            <p:cNvSpPr>
              <a:spLocks noChangeShapeType="1"/>
            </p:cNvSpPr>
            <p:nvPr/>
          </p:nvSpPr>
          <p:spPr bwMode="auto">
            <a:xfrm>
              <a:off x="5106" y="2415"/>
              <a:ext cx="43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0" name="Text Box 375"/>
            <p:cNvSpPr txBox="1">
              <a:spLocks noChangeArrowheads="1"/>
            </p:cNvSpPr>
            <p:nvPr/>
          </p:nvSpPr>
          <p:spPr bwMode="auto">
            <a:xfrm>
              <a:off x="3552" y="2160"/>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7</a:t>
              </a:r>
            </a:p>
          </p:txBody>
        </p:sp>
        <p:sp>
          <p:nvSpPr>
            <p:cNvPr id="501" name="Line 376"/>
            <p:cNvSpPr>
              <a:spLocks noChangeShapeType="1"/>
            </p:cNvSpPr>
            <p:nvPr/>
          </p:nvSpPr>
          <p:spPr bwMode="auto">
            <a:xfrm>
              <a:off x="4160" y="240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2" name="Line 377"/>
            <p:cNvSpPr>
              <a:spLocks noChangeShapeType="1"/>
            </p:cNvSpPr>
            <p:nvPr/>
          </p:nvSpPr>
          <p:spPr bwMode="auto">
            <a:xfrm>
              <a:off x="5091" y="2186"/>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503" name="Group 378"/>
          <p:cNvGrpSpPr>
            <a:grpSpLocks/>
          </p:cNvGrpSpPr>
          <p:nvPr/>
        </p:nvGrpSpPr>
        <p:grpSpPr bwMode="auto">
          <a:xfrm>
            <a:off x="414007" y="4267200"/>
            <a:ext cx="3281363" cy="496888"/>
            <a:chOff x="3552" y="1008"/>
            <a:chExt cx="2067" cy="313"/>
          </a:xfrm>
        </p:grpSpPr>
        <p:sp>
          <p:nvSpPr>
            <p:cNvPr id="504" name="Line 379"/>
            <p:cNvSpPr>
              <a:spLocks noChangeShapeType="1"/>
            </p:cNvSpPr>
            <p:nvPr/>
          </p:nvSpPr>
          <p:spPr bwMode="auto">
            <a:xfrm>
              <a:off x="4877" y="1066"/>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5" name="Line 380"/>
            <p:cNvSpPr>
              <a:spLocks noChangeShapeType="1"/>
            </p:cNvSpPr>
            <p:nvPr/>
          </p:nvSpPr>
          <p:spPr bwMode="auto">
            <a:xfrm>
              <a:off x="3945" y="106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6" name="Line 381"/>
            <p:cNvSpPr>
              <a:spLocks noChangeShapeType="1"/>
            </p:cNvSpPr>
            <p:nvPr/>
          </p:nvSpPr>
          <p:spPr bwMode="auto">
            <a:xfrm>
              <a:off x="4416" y="1081"/>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7" name="Line 382"/>
            <p:cNvSpPr>
              <a:spLocks noChangeShapeType="1"/>
            </p:cNvSpPr>
            <p:nvPr/>
          </p:nvSpPr>
          <p:spPr bwMode="auto">
            <a:xfrm>
              <a:off x="4882" y="106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8" name="Line 383"/>
            <p:cNvSpPr>
              <a:spLocks noChangeShapeType="1"/>
            </p:cNvSpPr>
            <p:nvPr/>
          </p:nvSpPr>
          <p:spPr bwMode="auto">
            <a:xfrm>
              <a:off x="5362" y="1303"/>
              <a:ext cx="25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9" name="Text Box 384"/>
            <p:cNvSpPr txBox="1">
              <a:spLocks noChangeArrowheads="1"/>
            </p:cNvSpPr>
            <p:nvPr/>
          </p:nvSpPr>
          <p:spPr bwMode="auto">
            <a:xfrm>
              <a:off x="3552" y="100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8</a:t>
              </a:r>
            </a:p>
          </p:txBody>
        </p:sp>
        <p:sp>
          <p:nvSpPr>
            <p:cNvPr id="510" name="Line 385"/>
            <p:cNvSpPr>
              <a:spLocks noChangeShapeType="1"/>
            </p:cNvSpPr>
            <p:nvPr/>
          </p:nvSpPr>
          <p:spPr bwMode="auto">
            <a:xfrm>
              <a:off x="4416" y="1296"/>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1" name="Line 386"/>
            <p:cNvSpPr>
              <a:spLocks noChangeShapeType="1"/>
            </p:cNvSpPr>
            <p:nvPr/>
          </p:nvSpPr>
          <p:spPr bwMode="auto">
            <a:xfrm>
              <a:off x="5347" y="1074"/>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512" name="Group 505"/>
          <p:cNvGrpSpPr>
            <a:grpSpLocks/>
          </p:cNvGrpSpPr>
          <p:nvPr/>
        </p:nvGrpSpPr>
        <p:grpSpPr bwMode="auto">
          <a:xfrm>
            <a:off x="490207" y="6172200"/>
            <a:ext cx="3200400" cy="396875"/>
            <a:chOff x="3600" y="3888"/>
            <a:chExt cx="2016" cy="250"/>
          </a:xfrm>
        </p:grpSpPr>
        <p:sp>
          <p:nvSpPr>
            <p:cNvPr id="513" name="Line 497"/>
            <p:cNvSpPr>
              <a:spLocks noChangeShapeType="1"/>
            </p:cNvSpPr>
            <p:nvPr/>
          </p:nvSpPr>
          <p:spPr bwMode="auto">
            <a:xfrm>
              <a:off x="4176" y="4032"/>
              <a:ext cx="14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4" name="Text Box 501"/>
            <p:cNvSpPr txBox="1">
              <a:spLocks noChangeArrowheads="1"/>
            </p:cNvSpPr>
            <p:nvPr/>
          </p:nvSpPr>
          <p:spPr bwMode="auto">
            <a:xfrm>
              <a:off x="3600" y="3888"/>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12</a:t>
              </a:r>
              <a:r>
                <a:rPr kumimoji="1" lang="en-US" altLang="zh-CN" sz="2000"/>
                <a:t>”1”</a:t>
              </a:r>
              <a:endParaRPr kumimoji="1" lang="en-US" altLang="zh-CN" sz="2000" baseline="-25000"/>
            </a:p>
          </p:txBody>
        </p:sp>
      </p:grpSp>
      <p:grpSp>
        <p:nvGrpSpPr>
          <p:cNvPr id="515" name="Group 506"/>
          <p:cNvGrpSpPr>
            <a:grpSpLocks/>
          </p:cNvGrpSpPr>
          <p:nvPr/>
        </p:nvGrpSpPr>
        <p:grpSpPr bwMode="auto">
          <a:xfrm>
            <a:off x="414007" y="5181600"/>
            <a:ext cx="3200400" cy="396875"/>
            <a:chOff x="3600" y="3888"/>
            <a:chExt cx="2016" cy="250"/>
          </a:xfrm>
        </p:grpSpPr>
        <p:sp>
          <p:nvSpPr>
            <p:cNvPr id="516" name="Line 507"/>
            <p:cNvSpPr>
              <a:spLocks noChangeShapeType="1"/>
            </p:cNvSpPr>
            <p:nvPr/>
          </p:nvSpPr>
          <p:spPr bwMode="auto">
            <a:xfrm>
              <a:off x="4176" y="4032"/>
              <a:ext cx="14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7" name="Text Box 508"/>
            <p:cNvSpPr txBox="1">
              <a:spLocks noChangeArrowheads="1"/>
            </p:cNvSpPr>
            <p:nvPr/>
          </p:nvSpPr>
          <p:spPr bwMode="auto">
            <a:xfrm>
              <a:off x="3600" y="3888"/>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10</a:t>
              </a:r>
              <a:r>
                <a:rPr kumimoji="1" lang="en-US" altLang="zh-CN" sz="2000"/>
                <a:t>”1”</a:t>
              </a:r>
              <a:endParaRPr kumimoji="1" lang="en-US" altLang="zh-CN" sz="2000" baseline="-25000"/>
            </a:p>
          </p:txBody>
        </p:sp>
      </p:grpSp>
      <p:grpSp>
        <p:nvGrpSpPr>
          <p:cNvPr id="518" name="Group 521"/>
          <p:cNvGrpSpPr>
            <a:grpSpLocks/>
          </p:cNvGrpSpPr>
          <p:nvPr/>
        </p:nvGrpSpPr>
        <p:grpSpPr bwMode="auto">
          <a:xfrm>
            <a:off x="490207" y="4724400"/>
            <a:ext cx="3200400" cy="457200"/>
            <a:chOff x="3600" y="2976"/>
            <a:chExt cx="2016" cy="288"/>
          </a:xfrm>
        </p:grpSpPr>
        <p:sp>
          <p:nvSpPr>
            <p:cNvPr id="519" name="Line 514"/>
            <p:cNvSpPr>
              <a:spLocks noChangeShapeType="1"/>
            </p:cNvSpPr>
            <p:nvPr/>
          </p:nvSpPr>
          <p:spPr bwMode="auto">
            <a:xfrm>
              <a:off x="3964" y="3027"/>
              <a:ext cx="2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0" name="Line 515"/>
            <p:cNvSpPr>
              <a:spLocks noChangeShapeType="1"/>
            </p:cNvSpPr>
            <p:nvPr/>
          </p:nvSpPr>
          <p:spPr bwMode="auto">
            <a:xfrm>
              <a:off x="4176" y="3024"/>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1" name="Text Box 518"/>
            <p:cNvSpPr txBox="1">
              <a:spLocks noChangeArrowheads="1"/>
            </p:cNvSpPr>
            <p:nvPr/>
          </p:nvSpPr>
          <p:spPr bwMode="auto">
            <a:xfrm>
              <a:off x="3600" y="2976"/>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9</a:t>
              </a:r>
            </a:p>
          </p:txBody>
        </p:sp>
        <p:sp>
          <p:nvSpPr>
            <p:cNvPr id="522" name="Line 519"/>
            <p:cNvSpPr>
              <a:spLocks noChangeShapeType="1"/>
            </p:cNvSpPr>
            <p:nvPr/>
          </p:nvSpPr>
          <p:spPr bwMode="auto">
            <a:xfrm>
              <a:off x="4178" y="3264"/>
              <a:ext cx="14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523" name="Group 528"/>
          <p:cNvGrpSpPr>
            <a:grpSpLocks/>
          </p:cNvGrpSpPr>
          <p:nvPr/>
        </p:nvGrpSpPr>
        <p:grpSpPr bwMode="auto">
          <a:xfrm>
            <a:off x="490207" y="5638800"/>
            <a:ext cx="3200400" cy="457200"/>
            <a:chOff x="3600" y="3552"/>
            <a:chExt cx="2016" cy="288"/>
          </a:xfrm>
        </p:grpSpPr>
        <p:sp>
          <p:nvSpPr>
            <p:cNvPr id="524" name="Text Box 525"/>
            <p:cNvSpPr txBox="1">
              <a:spLocks noChangeArrowheads="1"/>
            </p:cNvSpPr>
            <p:nvPr/>
          </p:nvSpPr>
          <p:spPr bwMode="auto">
            <a:xfrm>
              <a:off x="3600" y="355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11</a:t>
              </a:r>
            </a:p>
          </p:txBody>
        </p:sp>
        <p:grpSp>
          <p:nvGrpSpPr>
            <p:cNvPr id="525" name="Group 527"/>
            <p:cNvGrpSpPr>
              <a:grpSpLocks/>
            </p:cNvGrpSpPr>
            <p:nvPr/>
          </p:nvGrpSpPr>
          <p:grpSpPr bwMode="auto">
            <a:xfrm>
              <a:off x="3984" y="3600"/>
              <a:ext cx="1632" cy="240"/>
              <a:chOff x="3984" y="3600"/>
              <a:chExt cx="1632" cy="240"/>
            </a:xfrm>
          </p:grpSpPr>
          <p:sp>
            <p:nvSpPr>
              <p:cNvPr id="526" name="Line 523"/>
              <p:cNvSpPr>
                <a:spLocks noChangeShapeType="1"/>
              </p:cNvSpPr>
              <p:nvPr/>
            </p:nvSpPr>
            <p:spPr bwMode="auto">
              <a:xfrm>
                <a:off x="3984" y="3600"/>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7" name="Line 524"/>
              <p:cNvSpPr>
                <a:spLocks noChangeShapeType="1"/>
              </p:cNvSpPr>
              <p:nvPr/>
            </p:nvSpPr>
            <p:spPr bwMode="auto">
              <a:xfrm>
                <a:off x="4416" y="3600"/>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8" name="Line 526"/>
              <p:cNvSpPr>
                <a:spLocks noChangeShapeType="1"/>
              </p:cNvSpPr>
              <p:nvPr/>
            </p:nvSpPr>
            <p:spPr bwMode="auto">
              <a:xfrm>
                <a:off x="4416" y="3840"/>
                <a:ext cx="1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sp>
        <p:nvSpPr>
          <p:cNvPr id="529" name="Line 533"/>
          <p:cNvSpPr>
            <a:spLocks noChangeShapeType="1"/>
          </p:cNvSpPr>
          <p:nvPr/>
        </p:nvSpPr>
        <p:spPr bwMode="auto">
          <a:xfrm>
            <a:off x="1393495" y="838200"/>
            <a:ext cx="0" cy="57912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0" name="Line 534"/>
          <p:cNvSpPr>
            <a:spLocks noChangeShapeType="1"/>
          </p:cNvSpPr>
          <p:nvPr/>
        </p:nvSpPr>
        <p:spPr bwMode="auto">
          <a:xfrm>
            <a:off x="1785607" y="762000"/>
            <a:ext cx="0" cy="5791200"/>
          </a:xfrm>
          <a:prstGeom prst="line">
            <a:avLst/>
          </a:prstGeom>
          <a:noFill/>
          <a:ln w="19050">
            <a:solidFill>
              <a:srgbClr val="66FF33"/>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1" name="Line 534"/>
          <p:cNvSpPr>
            <a:spLocks noChangeShapeType="1"/>
          </p:cNvSpPr>
          <p:nvPr/>
        </p:nvSpPr>
        <p:spPr bwMode="auto">
          <a:xfrm>
            <a:off x="2172111" y="770350"/>
            <a:ext cx="0" cy="57912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2" name="Line 534"/>
          <p:cNvSpPr>
            <a:spLocks noChangeShapeType="1"/>
          </p:cNvSpPr>
          <p:nvPr/>
        </p:nvSpPr>
        <p:spPr bwMode="auto">
          <a:xfrm>
            <a:off x="2547607" y="790575"/>
            <a:ext cx="0" cy="5791200"/>
          </a:xfrm>
          <a:prstGeom prst="line">
            <a:avLst/>
          </a:prstGeom>
          <a:noFill/>
          <a:ln w="19050">
            <a:solidFill>
              <a:srgbClr val="66FF33"/>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3" name="Line 534"/>
          <p:cNvSpPr>
            <a:spLocks noChangeShapeType="1"/>
          </p:cNvSpPr>
          <p:nvPr/>
        </p:nvSpPr>
        <p:spPr bwMode="auto">
          <a:xfrm>
            <a:off x="2934111" y="770350"/>
            <a:ext cx="0" cy="57912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4" name="Line 534"/>
          <p:cNvSpPr>
            <a:spLocks noChangeShapeType="1"/>
          </p:cNvSpPr>
          <p:nvPr/>
        </p:nvSpPr>
        <p:spPr bwMode="auto">
          <a:xfrm>
            <a:off x="3254087" y="797585"/>
            <a:ext cx="0" cy="5791200"/>
          </a:xfrm>
          <a:prstGeom prst="line">
            <a:avLst/>
          </a:prstGeom>
          <a:noFill/>
          <a:ln w="19050">
            <a:solidFill>
              <a:srgbClr val="66FF33"/>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4284928470"/>
              </p:ext>
            </p:extLst>
          </p:nvPr>
        </p:nvGraphicFramePr>
        <p:xfrm>
          <a:off x="5655062" y="1389063"/>
          <a:ext cx="2212975" cy="1035050"/>
        </p:xfrm>
        <a:graphic>
          <a:graphicData uri="http://schemas.openxmlformats.org/presentationml/2006/ole">
            <mc:AlternateContent xmlns:mc="http://schemas.openxmlformats.org/markup-compatibility/2006">
              <mc:Choice xmlns:v="urn:schemas-microsoft-com:vml" Requires="v">
                <p:oleObj spid="_x0000_s193309" name="Equation" r:id="rId5" imgW="1231560" imgH="533160" progId="Equation.DSMT4">
                  <p:embed/>
                </p:oleObj>
              </mc:Choice>
              <mc:Fallback>
                <p:oleObj name="Equation" r:id="rId5" imgW="1231560" imgH="533160" progId="Equation.DSMT4">
                  <p:embed/>
                  <p:pic>
                    <p:nvPicPr>
                      <p:cNvPr id="0" name="对象 6"/>
                      <p:cNvPicPr>
                        <a:picLocks noChangeAspect="1" noChangeArrowheads="1"/>
                      </p:cNvPicPr>
                      <p:nvPr/>
                    </p:nvPicPr>
                    <p:blipFill>
                      <a:blip r:embed="rId6"/>
                      <a:srcRect/>
                      <a:stretch>
                        <a:fillRect/>
                      </a:stretch>
                    </p:blipFill>
                    <p:spPr bwMode="auto">
                      <a:xfrm>
                        <a:off x="5655062" y="1389063"/>
                        <a:ext cx="2212975" cy="1035050"/>
                      </a:xfrm>
                      <a:prstGeom prst="rect">
                        <a:avLst/>
                      </a:prstGeom>
                      <a:solidFill>
                        <a:srgbClr val="E8E8E8"/>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316327101"/>
              </p:ext>
            </p:extLst>
          </p:nvPr>
        </p:nvGraphicFramePr>
        <p:xfrm>
          <a:off x="5635625" y="2551113"/>
          <a:ext cx="2212975" cy="1035050"/>
        </p:xfrm>
        <a:graphic>
          <a:graphicData uri="http://schemas.openxmlformats.org/presentationml/2006/ole">
            <mc:AlternateContent xmlns:mc="http://schemas.openxmlformats.org/markup-compatibility/2006">
              <mc:Choice xmlns:v="urn:schemas-microsoft-com:vml" Requires="v">
                <p:oleObj spid="_x0000_s193310" name="Equation" r:id="rId7" imgW="1231560" imgH="533160" progId="Equation.DSMT4">
                  <p:embed/>
                </p:oleObj>
              </mc:Choice>
              <mc:Fallback>
                <p:oleObj name="Equation" r:id="rId7" imgW="1231560" imgH="533160" progId="Equation.DSMT4">
                  <p:embed/>
                  <p:pic>
                    <p:nvPicPr>
                      <p:cNvPr id="0" name="对象 2"/>
                      <p:cNvPicPr>
                        <a:picLocks noChangeAspect="1" noChangeArrowheads="1"/>
                      </p:cNvPicPr>
                      <p:nvPr/>
                    </p:nvPicPr>
                    <p:blipFill>
                      <a:blip r:embed="rId8"/>
                      <a:srcRect/>
                      <a:stretch>
                        <a:fillRect/>
                      </a:stretch>
                    </p:blipFill>
                    <p:spPr bwMode="auto">
                      <a:xfrm>
                        <a:off x="5635625" y="2551113"/>
                        <a:ext cx="2212975" cy="1035050"/>
                      </a:xfrm>
                      <a:prstGeom prst="rect">
                        <a:avLst/>
                      </a:prstGeom>
                      <a:solidFill>
                        <a:srgbClr val="E8E8E8"/>
                      </a:solidFill>
                      <a:ln w="9525">
                        <a:solidFill>
                          <a:srgbClr val="66FF3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p:cNvSpPr/>
          <p:nvPr/>
        </p:nvSpPr>
        <p:spPr>
          <a:xfrm>
            <a:off x="6147105" y="3923989"/>
            <a:ext cx="886781" cy="369332"/>
          </a:xfrm>
          <a:prstGeom prst="rect">
            <a:avLst/>
          </a:prstGeom>
        </p:spPr>
        <p:txBody>
          <a:bodyPr wrap="none">
            <a:spAutoFit/>
          </a:bodyPr>
          <a:lstStyle/>
          <a:p>
            <a:r>
              <a:rPr lang="en-US" altLang="zh-CN" dirty="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355335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4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4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4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4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49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5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5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5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5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51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3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499"/>
                                          </p:stCondLst>
                                        </p:cTn>
                                        <p:tgtEl>
                                          <p:spTgt spid="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utoUpdateAnimBg="0"/>
      <p:bldP spid="529" grpId="0" animBg="1"/>
      <p:bldP spid="530" grpId="0" animBg="1"/>
      <p:bldP spid="531" grpId="0" animBg="1"/>
      <p:bldP spid="532" grpId="0" animBg="1"/>
      <p:bldP spid="533" grpId="0" animBg="1"/>
      <p:bldP spid="5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sp>
        <p:nvSpPr>
          <p:cNvPr id="6"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sp>
        <p:nvSpPr>
          <p:cNvPr id="7" name="Text Box 7"/>
          <p:cNvSpPr txBox="1">
            <a:spLocks noChangeArrowheads="1"/>
          </p:cNvSpPr>
          <p:nvPr/>
        </p:nvSpPr>
        <p:spPr bwMode="auto">
          <a:xfrm>
            <a:off x="4302917" y="1701661"/>
            <a:ext cx="46434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解：</a:t>
            </a:r>
          </a:p>
          <a:p>
            <a:r>
              <a:rPr lang="en-US" altLang="zh-CN" sz="2400" dirty="0">
                <a:solidFill>
                  <a:schemeClr val="tx1"/>
                </a:solidFill>
              </a:rPr>
              <a:t>1</a:t>
            </a:r>
            <a:r>
              <a:rPr lang="zh-CN" altLang="en-US" sz="2400" dirty="0">
                <a:solidFill>
                  <a:schemeClr val="tx1"/>
                </a:solidFill>
              </a:rPr>
              <a:t>、写出激励方程</a:t>
            </a:r>
            <a:r>
              <a:rPr lang="en-US" altLang="zh-CN" sz="2400" dirty="0">
                <a:solidFill>
                  <a:schemeClr val="tx1"/>
                </a:solidFill>
              </a:rPr>
              <a:t>/</a:t>
            </a:r>
            <a:r>
              <a:rPr lang="zh-CN" altLang="en-US" sz="2400" dirty="0">
                <a:solidFill>
                  <a:schemeClr val="tx1"/>
                </a:solidFill>
              </a:rPr>
              <a:t>驱动方程</a:t>
            </a:r>
          </a:p>
        </p:txBody>
      </p:sp>
      <p:graphicFrame>
        <p:nvGraphicFramePr>
          <p:cNvPr id="8" name="Object 8"/>
          <p:cNvGraphicFramePr>
            <a:graphicFrameLocks noChangeAspect="1"/>
          </p:cNvGraphicFramePr>
          <p:nvPr>
            <p:extLst>
              <p:ext uri="{D42A27DB-BD31-4B8C-83A1-F6EECF244321}">
                <p14:modId xmlns:p14="http://schemas.microsoft.com/office/powerpoint/2010/main" val="3607814320"/>
              </p:ext>
            </p:extLst>
          </p:nvPr>
        </p:nvGraphicFramePr>
        <p:xfrm>
          <a:off x="5112036" y="2532658"/>
          <a:ext cx="1800225" cy="555625"/>
        </p:xfrm>
        <a:graphic>
          <a:graphicData uri="http://schemas.openxmlformats.org/presentationml/2006/ole">
            <mc:AlternateContent xmlns:mc="http://schemas.openxmlformats.org/markup-compatibility/2006">
              <mc:Choice xmlns:v="urn:schemas-microsoft-com:vml" Requires="v">
                <p:oleObj spid="_x0000_s231336" name="公式" r:id="rId3" imgW="698400" imgH="215640" progId="Equation.3">
                  <p:embed/>
                </p:oleObj>
              </mc:Choice>
              <mc:Fallback>
                <p:oleObj name="公式" r:id="rId3" imgW="6984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2036" y="2532658"/>
                        <a:ext cx="1800225"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2187097719"/>
              </p:ext>
            </p:extLst>
          </p:nvPr>
        </p:nvGraphicFramePr>
        <p:xfrm>
          <a:off x="5046663" y="3035300"/>
          <a:ext cx="2911475" cy="622300"/>
        </p:xfrm>
        <a:graphic>
          <a:graphicData uri="http://schemas.openxmlformats.org/presentationml/2006/ole">
            <mc:AlternateContent xmlns:mc="http://schemas.openxmlformats.org/markup-compatibility/2006">
              <mc:Choice xmlns:v="urn:schemas-microsoft-com:vml" Requires="v">
                <p:oleObj spid="_x0000_s231337" name="Equation" r:id="rId5" imgW="1130040" imgH="241200" progId="Equation.DSMT4">
                  <p:embed/>
                </p:oleObj>
              </mc:Choice>
              <mc:Fallback>
                <p:oleObj name="Equation" r:id="rId5" imgW="1130040" imgH="241200" progId="Equation.DSMT4">
                  <p:embed/>
                  <p:pic>
                    <p:nvPicPr>
                      <p:cNvPr id="0" name=""/>
                      <p:cNvPicPr>
                        <a:picLocks noChangeAspect="1" noChangeArrowheads="1"/>
                      </p:cNvPicPr>
                      <p:nvPr/>
                    </p:nvPicPr>
                    <p:blipFill>
                      <a:blip r:embed="rId6"/>
                      <a:srcRect/>
                      <a:stretch>
                        <a:fillRect/>
                      </a:stretch>
                    </p:blipFill>
                    <p:spPr bwMode="auto">
                      <a:xfrm>
                        <a:off x="5046663" y="3035300"/>
                        <a:ext cx="2911475"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1795352276"/>
              </p:ext>
            </p:extLst>
          </p:nvPr>
        </p:nvGraphicFramePr>
        <p:xfrm>
          <a:off x="250825" y="981075"/>
          <a:ext cx="4033838" cy="3398838"/>
        </p:xfrm>
        <a:graphic>
          <a:graphicData uri="http://schemas.openxmlformats.org/presentationml/2006/ole">
            <mc:AlternateContent xmlns:mc="http://schemas.openxmlformats.org/markup-compatibility/2006">
              <mc:Choice xmlns:v="urn:schemas-microsoft-com:vml" Requires="v">
                <p:oleObj spid="_x0000_s231338" name="Visio" r:id="rId7" imgW="2341778" imgH="1979981" progId="Visio.Drawing.11">
                  <p:embed/>
                </p:oleObj>
              </mc:Choice>
              <mc:Fallback>
                <p:oleObj name="Visio" r:id="rId7" imgW="2341778" imgH="1979981"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981075"/>
                        <a:ext cx="4033838" cy="339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1"/>
          <p:cNvSpPr>
            <a:spLocks noChangeArrowheads="1"/>
          </p:cNvSpPr>
          <p:nvPr/>
        </p:nvSpPr>
        <p:spPr bwMode="auto">
          <a:xfrm>
            <a:off x="4428330" y="3714786"/>
            <a:ext cx="43926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chemeClr val="tx1"/>
                </a:solidFill>
              </a:rPr>
              <a:t>2</a:t>
            </a:r>
            <a:r>
              <a:rPr lang="zh-CN" altLang="en-US" sz="2400" dirty="0">
                <a:solidFill>
                  <a:schemeClr val="tx1"/>
                </a:solidFill>
              </a:rPr>
              <a:t>、写出状态方程</a:t>
            </a:r>
          </a:p>
        </p:txBody>
      </p:sp>
      <p:graphicFrame>
        <p:nvGraphicFramePr>
          <p:cNvPr id="12" name="Object 12"/>
          <p:cNvGraphicFramePr>
            <a:graphicFrameLocks noChangeAspect="1"/>
          </p:cNvGraphicFramePr>
          <p:nvPr>
            <p:extLst>
              <p:ext uri="{D42A27DB-BD31-4B8C-83A1-F6EECF244321}">
                <p14:modId xmlns:p14="http://schemas.microsoft.com/office/powerpoint/2010/main" val="128374654"/>
              </p:ext>
            </p:extLst>
          </p:nvPr>
        </p:nvGraphicFramePr>
        <p:xfrm>
          <a:off x="6911975" y="3642728"/>
          <a:ext cx="2232025" cy="523875"/>
        </p:xfrm>
        <a:graphic>
          <a:graphicData uri="http://schemas.openxmlformats.org/presentationml/2006/ole">
            <mc:AlternateContent xmlns:mc="http://schemas.openxmlformats.org/markup-compatibility/2006">
              <mc:Choice xmlns:v="urn:schemas-microsoft-com:vml" Requires="v">
                <p:oleObj spid="_x0000_s231339" name="公式" r:id="rId9" imgW="1028520" imgH="241200" progId="Equation.3">
                  <p:embed/>
                </p:oleObj>
              </mc:Choice>
              <mc:Fallback>
                <p:oleObj name="公式" r:id="rId9" imgW="102852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1975" y="3642728"/>
                        <a:ext cx="223202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3"/>
          <p:cNvGraphicFramePr>
            <a:graphicFrameLocks noChangeAspect="1"/>
          </p:cNvGraphicFramePr>
          <p:nvPr>
            <p:extLst>
              <p:ext uri="{D42A27DB-BD31-4B8C-83A1-F6EECF244321}">
                <p14:modId xmlns:p14="http://schemas.microsoft.com/office/powerpoint/2010/main" val="1735575745"/>
              </p:ext>
            </p:extLst>
          </p:nvPr>
        </p:nvGraphicFramePr>
        <p:xfrm>
          <a:off x="4381500" y="4149725"/>
          <a:ext cx="3311525" cy="560388"/>
        </p:xfrm>
        <a:graphic>
          <a:graphicData uri="http://schemas.openxmlformats.org/presentationml/2006/ole">
            <mc:AlternateContent xmlns:mc="http://schemas.openxmlformats.org/markup-compatibility/2006">
              <mc:Choice xmlns:v="urn:schemas-microsoft-com:vml" Requires="v">
                <p:oleObj spid="_x0000_s231340" name="Equation" r:id="rId11" imgW="1574640" imgH="266400" progId="Equation.DSMT4">
                  <p:embed/>
                </p:oleObj>
              </mc:Choice>
              <mc:Fallback>
                <p:oleObj name="Equation" r:id="rId11" imgW="1574640" imgH="266400" progId="Equation.DSMT4">
                  <p:embed/>
                  <p:pic>
                    <p:nvPicPr>
                      <p:cNvPr id="0" name=""/>
                      <p:cNvPicPr>
                        <a:picLocks noChangeAspect="1" noChangeArrowheads="1"/>
                      </p:cNvPicPr>
                      <p:nvPr/>
                    </p:nvPicPr>
                    <p:blipFill>
                      <a:blip r:embed="rId12"/>
                      <a:srcRect/>
                      <a:stretch>
                        <a:fillRect/>
                      </a:stretch>
                    </p:blipFill>
                    <p:spPr bwMode="auto">
                      <a:xfrm>
                        <a:off x="4381500" y="4149725"/>
                        <a:ext cx="3311525"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5"/>
          <p:cNvGraphicFramePr>
            <a:graphicFrameLocks noChangeAspect="1"/>
          </p:cNvGraphicFramePr>
          <p:nvPr>
            <p:extLst>
              <p:ext uri="{D42A27DB-BD31-4B8C-83A1-F6EECF244321}">
                <p14:modId xmlns:p14="http://schemas.microsoft.com/office/powerpoint/2010/main" val="1973981909"/>
              </p:ext>
            </p:extLst>
          </p:nvPr>
        </p:nvGraphicFramePr>
        <p:xfrm>
          <a:off x="1100138" y="4719638"/>
          <a:ext cx="7253287" cy="593725"/>
        </p:xfrm>
        <a:graphic>
          <a:graphicData uri="http://schemas.openxmlformats.org/presentationml/2006/ole">
            <mc:AlternateContent xmlns:mc="http://schemas.openxmlformats.org/markup-compatibility/2006">
              <mc:Choice xmlns:v="urn:schemas-microsoft-com:vml" Requires="v">
                <p:oleObj spid="_x0000_s231341" name="Equation" r:id="rId13" imgW="3251160" imgH="266400" progId="Equation.DSMT4">
                  <p:embed/>
                </p:oleObj>
              </mc:Choice>
              <mc:Fallback>
                <p:oleObj name="Equation" r:id="rId13" imgW="3251160" imgH="266400" progId="Equation.DSMT4">
                  <p:embed/>
                  <p:pic>
                    <p:nvPicPr>
                      <p:cNvPr id="0" name=""/>
                      <p:cNvPicPr>
                        <a:picLocks noChangeAspect="1" noChangeArrowheads="1"/>
                      </p:cNvPicPr>
                      <p:nvPr/>
                    </p:nvPicPr>
                    <p:blipFill>
                      <a:blip r:embed="rId14"/>
                      <a:srcRect/>
                      <a:stretch>
                        <a:fillRect/>
                      </a:stretch>
                    </p:blipFill>
                    <p:spPr bwMode="auto">
                      <a:xfrm>
                        <a:off x="1100138" y="4719638"/>
                        <a:ext cx="7253287"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8"/>
          <p:cNvGraphicFramePr>
            <a:graphicFrameLocks noChangeAspect="1"/>
          </p:cNvGraphicFramePr>
          <p:nvPr>
            <p:extLst>
              <p:ext uri="{D42A27DB-BD31-4B8C-83A1-F6EECF244321}">
                <p14:modId xmlns:p14="http://schemas.microsoft.com/office/powerpoint/2010/main" val="528910813"/>
              </p:ext>
            </p:extLst>
          </p:nvPr>
        </p:nvGraphicFramePr>
        <p:xfrm>
          <a:off x="1754363" y="5309113"/>
          <a:ext cx="2154237" cy="515937"/>
        </p:xfrm>
        <a:graphic>
          <a:graphicData uri="http://schemas.openxmlformats.org/presentationml/2006/ole">
            <mc:AlternateContent xmlns:mc="http://schemas.openxmlformats.org/markup-compatibility/2006">
              <mc:Choice xmlns:v="urn:schemas-microsoft-com:vml" Requires="v">
                <p:oleObj spid="_x0000_s231342" name="Equation" r:id="rId15" imgW="1002960" imgH="241200" progId="Equation.DSMT4">
                  <p:embed/>
                </p:oleObj>
              </mc:Choice>
              <mc:Fallback>
                <p:oleObj name="Equation" r:id="rId15" imgW="1002960" imgH="241200" progId="Equation.DSMT4">
                  <p:embed/>
                  <p:pic>
                    <p:nvPicPr>
                      <p:cNvPr id="0" name=""/>
                      <p:cNvPicPr>
                        <a:picLocks noChangeAspect="1" noChangeArrowheads="1"/>
                      </p:cNvPicPr>
                      <p:nvPr/>
                    </p:nvPicPr>
                    <p:blipFill>
                      <a:blip r:embed="rId16"/>
                      <a:srcRect/>
                      <a:stretch>
                        <a:fillRect/>
                      </a:stretch>
                    </p:blipFill>
                    <p:spPr bwMode="auto">
                      <a:xfrm>
                        <a:off x="1754363" y="5309113"/>
                        <a:ext cx="2154237"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Rectangle 19"/>
          <p:cNvSpPr>
            <a:spLocks noChangeArrowheads="1"/>
          </p:cNvSpPr>
          <p:nvPr/>
        </p:nvSpPr>
        <p:spPr bwMode="auto">
          <a:xfrm>
            <a:off x="3726656" y="866478"/>
            <a:ext cx="52197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核心为两个</a:t>
            </a:r>
            <a:r>
              <a:rPr lang="en-US" altLang="zh-CN" sz="2400" dirty="0">
                <a:solidFill>
                  <a:schemeClr val="tx1"/>
                </a:solidFill>
              </a:rPr>
              <a:t>JK</a:t>
            </a:r>
            <a:r>
              <a:rPr lang="zh-CN" altLang="en-US" sz="2400" dirty="0">
                <a:solidFill>
                  <a:schemeClr val="tx1"/>
                </a:solidFill>
              </a:rPr>
              <a:t>触发器、时钟连在一起为同步时序、输入信号为</a:t>
            </a:r>
            <a:r>
              <a:rPr lang="en-US" altLang="zh-CN" sz="2400" i="1" dirty="0">
                <a:solidFill>
                  <a:schemeClr val="tx1"/>
                </a:solidFill>
              </a:rPr>
              <a:t>X</a:t>
            </a:r>
            <a:r>
              <a:rPr lang="zh-CN" altLang="en-US" sz="2400" dirty="0">
                <a:solidFill>
                  <a:schemeClr val="tx1"/>
                </a:solidFill>
              </a:rPr>
              <a:t>。</a:t>
            </a:r>
          </a:p>
        </p:txBody>
      </p:sp>
      <p:grpSp>
        <p:nvGrpSpPr>
          <p:cNvPr id="17" name="Group 4"/>
          <p:cNvGrpSpPr>
            <a:grpSpLocks/>
          </p:cNvGrpSpPr>
          <p:nvPr/>
        </p:nvGrpSpPr>
        <p:grpSpPr bwMode="auto">
          <a:xfrm>
            <a:off x="18384" y="436562"/>
            <a:ext cx="1137777" cy="401638"/>
            <a:chOff x="240" y="480"/>
            <a:chExt cx="1587" cy="253"/>
          </a:xfrm>
        </p:grpSpPr>
        <p:sp>
          <p:nvSpPr>
            <p:cNvPr id="18"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例子</a:t>
              </a:r>
              <a:endParaRPr kumimoji="1" lang="en-US" altLang="zh-CN" sz="2000" dirty="0">
                <a:solidFill>
                  <a:schemeClr val="bg1"/>
                </a:solidFill>
              </a:endParaRPr>
            </a:p>
          </p:txBody>
        </p:sp>
        <p:sp>
          <p:nvSpPr>
            <p:cNvPr id="19"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 name="TextBox 1"/>
          <p:cNvSpPr txBox="1"/>
          <p:nvPr/>
        </p:nvSpPr>
        <p:spPr>
          <a:xfrm>
            <a:off x="449621" y="2312367"/>
            <a:ext cx="301686" cy="369332"/>
          </a:xfrm>
          <a:prstGeom prst="rect">
            <a:avLst/>
          </a:prstGeom>
          <a:noFill/>
        </p:spPr>
        <p:txBody>
          <a:bodyPr wrap="none" rtlCol="0">
            <a:spAutoFit/>
          </a:bodyPr>
          <a:lstStyle/>
          <a:p>
            <a:r>
              <a:rPr lang="en-US" altLang="zh-CN" dirty="0">
                <a:solidFill>
                  <a:schemeClr val="tx1"/>
                </a:solidFill>
              </a:rPr>
              <a:t>2</a:t>
            </a:r>
            <a:endParaRPr lang="zh-CN" altLang="en-US" dirty="0">
              <a:solidFill>
                <a:schemeClr val="tx1"/>
              </a:solidFill>
            </a:endParaRPr>
          </a:p>
        </p:txBody>
      </p:sp>
      <p:sp>
        <p:nvSpPr>
          <p:cNvPr id="20" name="TextBox 19"/>
          <p:cNvSpPr txBox="1"/>
          <p:nvPr/>
        </p:nvSpPr>
        <p:spPr>
          <a:xfrm>
            <a:off x="2321850" y="2288617"/>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
        <p:nvSpPr>
          <p:cNvPr id="21" name="TextBox 20"/>
          <p:cNvSpPr txBox="1"/>
          <p:nvPr/>
        </p:nvSpPr>
        <p:spPr>
          <a:xfrm>
            <a:off x="1276534" y="2288617"/>
            <a:ext cx="301686" cy="369332"/>
          </a:xfrm>
          <a:prstGeom prst="rect">
            <a:avLst/>
          </a:prstGeom>
          <a:noFill/>
        </p:spPr>
        <p:txBody>
          <a:bodyPr wrap="none" rtlCol="0">
            <a:spAutoFit/>
          </a:bodyPr>
          <a:lstStyle/>
          <a:p>
            <a:r>
              <a:rPr lang="en-US" altLang="zh-CN" dirty="0">
                <a:solidFill>
                  <a:schemeClr val="tx1"/>
                </a:solidFill>
              </a:rPr>
              <a:t>2</a:t>
            </a:r>
            <a:endParaRPr lang="zh-CN" altLang="en-US" dirty="0">
              <a:solidFill>
                <a:schemeClr val="tx1"/>
              </a:solidFill>
            </a:endParaRPr>
          </a:p>
        </p:txBody>
      </p:sp>
      <p:sp>
        <p:nvSpPr>
          <p:cNvPr id="22" name="TextBox 21"/>
          <p:cNvSpPr txBox="1"/>
          <p:nvPr/>
        </p:nvSpPr>
        <p:spPr>
          <a:xfrm>
            <a:off x="3155654" y="2276742"/>
            <a:ext cx="301686" cy="369332"/>
          </a:xfrm>
          <a:prstGeom prst="rect">
            <a:avLst/>
          </a:prstGeom>
          <a:noFill/>
        </p:spPr>
        <p:txBody>
          <a:bodyPr wrap="none" rtlCol="0">
            <a:spAutoFit/>
          </a:bodyPr>
          <a:lstStyle/>
          <a:p>
            <a:r>
              <a:rPr lang="en-US" altLang="zh-CN" dirty="0">
                <a:solidFill>
                  <a:schemeClr val="tx1"/>
                </a:solidFill>
              </a:rPr>
              <a:t>1</a:t>
            </a:r>
            <a:endParaRPr lang="zh-CN" altLang="en-US" dirty="0">
              <a:solidFill>
                <a:schemeClr val="tx1"/>
              </a:solidFill>
            </a:endParaRPr>
          </a:p>
        </p:txBody>
      </p:sp>
    </p:spTree>
    <p:extLst>
      <p:ext uri="{BB962C8B-B14F-4D97-AF65-F5344CB8AC3E}">
        <p14:creationId xmlns:p14="http://schemas.microsoft.com/office/powerpoint/2010/main" val="2828626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sp>
        <p:nvSpPr>
          <p:cNvPr id="6"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sp>
        <p:nvSpPr>
          <p:cNvPr id="7" name="Text Box 7"/>
          <p:cNvSpPr txBox="1">
            <a:spLocks noChangeArrowheads="1"/>
          </p:cNvSpPr>
          <p:nvPr/>
        </p:nvSpPr>
        <p:spPr bwMode="auto">
          <a:xfrm>
            <a:off x="4302918" y="1701661"/>
            <a:ext cx="46434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解：</a:t>
            </a:r>
          </a:p>
        </p:txBody>
      </p:sp>
      <p:graphicFrame>
        <p:nvGraphicFramePr>
          <p:cNvPr id="10" name="Object 10"/>
          <p:cNvGraphicFramePr>
            <a:graphicFrameLocks noChangeAspect="1"/>
          </p:cNvGraphicFramePr>
          <p:nvPr>
            <p:extLst>
              <p:ext uri="{D42A27DB-BD31-4B8C-83A1-F6EECF244321}">
                <p14:modId xmlns:p14="http://schemas.microsoft.com/office/powerpoint/2010/main" val="3458020104"/>
              </p:ext>
            </p:extLst>
          </p:nvPr>
        </p:nvGraphicFramePr>
        <p:xfrm>
          <a:off x="250825" y="981075"/>
          <a:ext cx="4033838" cy="3398838"/>
        </p:xfrm>
        <a:graphic>
          <a:graphicData uri="http://schemas.openxmlformats.org/presentationml/2006/ole">
            <mc:AlternateContent xmlns:mc="http://schemas.openxmlformats.org/markup-compatibility/2006">
              <mc:Choice xmlns:v="urn:schemas-microsoft-com:vml" Requires="v">
                <p:oleObj spid="_x0000_s206709" name="Visio" r:id="rId3" imgW="2341778" imgH="1979981" progId="Visio.Drawing.11">
                  <p:embed/>
                </p:oleObj>
              </mc:Choice>
              <mc:Fallback>
                <p:oleObj name="Visio" r:id="rId3" imgW="2341778" imgH="197998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981075"/>
                        <a:ext cx="4033838" cy="339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19"/>
          <p:cNvSpPr>
            <a:spLocks noChangeArrowheads="1"/>
          </p:cNvSpPr>
          <p:nvPr/>
        </p:nvSpPr>
        <p:spPr bwMode="auto">
          <a:xfrm>
            <a:off x="3726656" y="866478"/>
            <a:ext cx="52197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核心为两个</a:t>
            </a:r>
            <a:r>
              <a:rPr lang="en-US" altLang="zh-CN" sz="2400" dirty="0">
                <a:solidFill>
                  <a:schemeClr val="tx1"/>
                </a:solidFill>
              </a:rPr>
              <a:t>JK</a:t>
            </a:r>
            <a:r>
              <a:rPr lang="zh-CN" altLang="en-US" sz="2400" dirty="0">
                <a:solidFill>
                  <a:schemeClr val="tx1"/>
                </a:solidFill>
              </a:rPr>
              <a:t>触发器、时钟连在一起为同步时序、输入信号为</a:t>
            </a:r>
            <a:r>
              <a:rPr lang="en-US" altLang="zh-CN" sz="2400" i="1" dirty="0">
                <a:solidFill>
                  <a:schemeClr val="tx1"/>
                </a:solidFill>
              </a:rPr>
              <a:t>X</a:t>
            </a:r>
            <a:r>
              <a:rPr lang="zh-CN" altLang="en-US" sz="2400" dirty="0">
                <a:solidFill>
                  <a:schemeClr val="tx1"/>
                </a:solidFill>
              </a:rPr>
              <a:t>。</a:t>
            </a:r>
          </a:p>
        </p:txBody>
      </p:sp>
      <p:grpSp>
        <p:nvGrpSpPr>
          <p:cNvPr id="17" name="Group 4"/>
          <p:cNvGrpSpPr>
            <a:grpSpLocks/>
          </p:cNvGrpSpPr>
          <p:nvPr/>
        </p:nvGrpSpPr>
        <p:grpSpPr bwMode="auto">
          <a:xfrm>
            <a:off x="18384" y="436562"/>
            <a:ext cx="1137777" cy="401638"/>
            <a:chOff x="240" y="480"/>
            <a:chExt cx="1587" cy="253"/>
          </a:xfrm>
        </p:grpSpPr>
        <p:sp>
          <p:nvSpPr>
            <p:cNvPr id="18"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例子</a:t>
              </a:r>
              <a:endParaRPr kumimoji="1" lang="en-US" altLang="zh-CN" sz="2000" dirty="0">
                <a:solidFill>
                  <a:schemeClr val="bg1"/>
                </a:solidFill>
              </a:endParaRPr>
            </a:p>
          </p:txBody>
        </p:sp>
        <p:sp>
          <p:nvSpPr>
            <p:cNvPr id="19"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1" name="Rectangle 4"/>
          <p:cNvSpPr>
            <a:spLocks noChangeArrowheads="1"/>
          </p:cNvSpPr>
          <p:nvPr/>
        </p:nvSpPr>
        <p:spPr bwMode="auto">
          <a:xfrm>
            <a:off x="4553744" y="2177218"/>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chemeClr val="tx1"/>
                </a:solidFill>
              </a:rPr>
              <a:t>3</a:t>
            </a:r>
            <a:r>
              <a:rPr lang="zh-CN" altLang="en-US" sz="2400" dirty="0">
                <a:solidFill>
                  <a:schemeClr val="tx1"/>
                </a:solidFill>
              </a:rPr>
              <a:t>、状态表</a:t>
            </a:r>
          </a:p>
        </p:txBody>
      </p:sp>
      <p:pic>
        <p:nvPicPr>
          <p:cNvPr id="133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027" y="2638883"/>
            <a:ext cx="3781425"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704880437"/>
              </p:ext>
            </p:extLst>
          </p:nvPr>
        </p:nvGraphicFramePr>
        <p:xfrm>
          <a:off x="2006829" y="4083139"/>
          <a:ext cx="2835275" cy="515938"/>
        </p:xfrm>
        <a:graphic>
          <a:graphicData uri="http://schemas.openxmlformats.org/presentationml/2006/ole">
            <mc:AlternateContent xmlns:mc="http://schemas.openxmlformats.org/markup-compatibility/2006">
              <mc:Choice xmlns:v="urn:schemas-microsoft-com:vml" Requires="v">
                <p:oleObj spid="_x0000_s206710" name="Equation" r:id="rId6" imgW="1320480" imgH="241200" progId="Equation.DSMT4">
                  <p:embed/>
                </p:oleObj>
              </mc:Choice>
              <mc:Fallback>
                <p:oleObj name="Equation" r:id="rId6" imgW="1320480" imgH="241200" progId="Equation.DSMT4">
                  <p:embed/>
                  <p:pic>
                    <p:nvPicPr>
                      <p:cNvPr id="0" name="Object 18"/>
                      <p:cNvPicPr>
                        <a:picLocks noChangeAspect="1" noChangeArrowheads="1"/>
                      </p:cNvPicPr>
                      <p:nvPr/>
                    </p:nvPicPr>
                    <p:blipFill>
                      <a:blip r:embed="rId7"/>
                      <a:srcRect/>
                      <a:stretch>
                        <a:fillRect/>
                      </a:stretch>
                    </p:blipFill>
                    <p:spPr bwMode="auto">
                      <a:xfrm>
                        <a:off x="2006829" y="4083139"/>
                        <a:ext cx="2835275"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133680962"/>
              </p:ext>
            </p:extLst>
          </p:nvPr>
        </p:nvGraphicFramePr>
        <p:xfrm>
          <a:off x="2300633" y="3407620"/>
          <a:ext cx="1362075" cy="560387"/>
        </p:xfrm>
        <a:graphic>
          <a:graphicData uri="http://schemas.openxmlformats.org/presentationml/2006/ole">
            <mc:AlternateContent xmlns:mc="http://schemas.openxmlformats.org/markup-compatibility/2006">
              <mc:Choice xmlns:v="urn:schemas-microsoft-com:vml" Requires="v">
                <p:oleObj spid="_x0000_s206711" name="Equation" r:id="rId8" imgW="647640" imgH="266400" progId="Equation.DSMT4">
                  <p:embed/>
                </p:oleObj>
              </mc:Choice>
              <mc:Fallback>
                <p:oleObj name="Equation" r:id="rId8" imgW="647640" imgH="266400" progId="Equation.DSMT4">
                  <p:embed/>
                  <p:pic>
                    <p:nvPicPr>
                      <p:cNvPr id="0" name="Object 13"/>
                      <p:cNvPicPr>
                        <a:picLocks noChangeAspect="1" noChangeArrowheads="1"/>
                      </p:cNvPicPr>
                      <p:nvPr/>
                    </p:nvPicPr>
                    <p:blipFill>
                      <a:blip r:embed="rId9"/>
                      <a:srcRect/>
                      <a:stretch>
                        <a:fillRect/>
                      </a:stretch>
                    </p:blipFill>
                    <p:spPr bwMode="auto">
                      <a:xfrm>
                        <a:off x="2300633" y="3407620"/>
                        <a:ext cx="1362075" cy="56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矩形 3"/>
          <p:cNvSpPr/>
          <p:nvPr/>
        </p:nvSpPr>
        <p:spPr>
          <a:xfrm>
            <a:off x="5268298" y="3407620"/>
            <a:ext cx="301686" cy="369332"/>
          </a:xfrm>
          <a:prstGeom prst="rect">
            <a:avLst/>
          </a:prstGeom>
        </p:spPr>
        <p:txBody>
          <a:bodyPr wrap="none">
            <a:spAutoFit/>
          </a:bodyPr>
          <a:lstStyle/>
          <a:p>
            <a:r>
              <a:rPr lang="en-US" altLang="zh-CN" dirty="0">
                <a:solidFill>
                  <a:schemeClr val="tx1"/>
                </a:solidFill>
              </a:rPr>
              <a:t>n</a:t>
            </a:r>
            <a:endParaRPr lang="zh-CN" altLang="en-US" dirty="0">
              <a:solidFill>
                <a:schemeClr val="tx1"/>
              </a:solidFill>
            </a:endParaRPr>
          </a:p>
        </p:txBody>
      </p:sp>
      <p:sp>
        <p:nvSpPr>
          <p:cNvPr id="60" name="矩形 59"/>
          <p:cNvSpPr/>
          <p:nvPr/>
        </p:nvSpPr>
        <p:spPr>
          <a:xfrm>
            <a:off x="5634448" y="3381895"/>
            <a:ext cx="301686" cy="369332"/>
          </a:xfrm>
          <a:prstGeom prst="rect">
            <a:avLst/>
          </a:prstGeom>
        </p:spPr>
        <p:txBody>
          <a:bodyPr wrap="none">
            <a:spAutoFit/>
          </a:bodyPr>
          <a:lstStyle/>
          <a:p>
            <a:r>
              <a:rPr lang="en-US" altLang="zh-CN" dirty="0">
                <a:solidFill>
                  <a:schemeClr val="tx1"/>
                </a:solidFill>
              </a:rPr>
              <a:t>n</a:t>
            </a:r>
            <a:endParaRPr lang="zh-CN" altLang="en-US" dirty="0">
              <a:solidFill>
                <a:schemeClr val="tx1"/>
              </a:solidFill>
            </a:endParaRPr>
          </a:p>
        </p:txBody>
      </p:sp>
      <p:sp>
        <p:nvSpPr>
          <p:cNvPr id="61" name="Rectangle 51"/>
          <p:cNvSpPr>
            <a:spLocks noChangeArrowheads="1"/>
          </p:cNvSpPr>
          <p:nvPr/>
        </p:nvSpPr>
        <p:spPr bwMode="auto">
          <a:xfrm>
            <a:off x="0" y="436824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chemeClr val="tx1"/>
                </a:solidFill>
              </a:rPr>
              <a:t>4</a:t>
            </a:r>
            <a:r>
              <a:rPr lang="zh-CN" altLang="en-US" sz="2400" dirty="0">
                <a:solidFill>
                  <a:schemeClr val="tx1"/>
                </a:solidFill>
              </a:rPr>
              <a:t>、状态图</a:t>
            </a:r>
          </a:p>
        </p:txBody>
      </p:sp>
      <p:graphicFrame>
        <p:nvGraphicFramePr>
          <p:cNvPr id="59" name="对象 58"/>
          <p:cNvGraphicFramePr>
            <a:graphicFrameLocks noChangeAspect="1"/>
          </p:cNvGraphicFramePr>
          <p:nvPr>
            <p:extLst>
              <p:ext uri="{D42A27DB-BD31-4B8C-83A1-F6EECF244321}">
                <p14:modId xmlns:p14="http://schemas.microsoft.com/office/powerpoint/2010/main" val="2159973126"/>
              </p:ext>
            </p:extLst>
          </p:nvPr>
        </p:nvGraphicFramePr>
        <p:xfrm>
          <a:off x="1528313" y="4613081"/>
          <a:ext cx="2198343" cy="2191027"/>
        </p:xfrm>
        <a:graphic>
          <a:graphicData uri="http://schemas.openxmlformats.org/presentationml/2006/ole">
            <mc:AlternateContent xmlns:mc="http://schemas.openxmlformats.org/markup-compatibility/2006">
              <mc:Choice xmlns:v="urn:schemas-microsoft-com:vml" Requires="v">
                <p:oleObj spid="_x0000_s206712" name="Visio" r:id="rId10" imgW="2084832" imgH="2077822" progId="Visio.Drawing.11">
                  <p:embed/>
                </p:oleObj>
              </mc:Choice>
              <mc:Fallback>
                <p:oleObj name="Visio" r:id="rId10" imgW="2084832" imgH="2077822" progId="Visio.Drawing.11">
                  <p:embed/>
                  <p:pic>
                    <p:nvPicPr>
                      <p:cNvPr id="0" name="Object 6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8313" y="4613081"/>
                        <a:ext cx="2198343" cy="2191027"/>
                      </a:xfrm>
                      <a:prstGeom prst="rect">
                        <a:avLst/>
                      </a:prstGeom>
                      <a:solidFill>
                        <a:schemeClr val="bg1"/>
                      </a:solidFill>
                      <a:ln>
                        <a:noFill/>
                      </a:ln>
                      <a:effectLst/>
                    </p:spPr>
                  </p:pic>
                </p:oleObj>
              </mc:Fallback>
            </mc:AlternateContent>
          </a:graphicData>
        </a:graphic>
      </p:graphicFrame>
      <p:sp>
        <p:nvSpPr>
          <p:cNvPr id="20" name="Text Box 223"/>
          <p:cNvSpPr txBox="1">
            <a:spLocks noChangeArrowheads="1"/>
          </p:cNvSpPr>
          <p:nvPr/>
        </p:nvSpPr>
        <p:spPr bwMode="auto">
          <a:xfrm>
            <a:off x="125208" y="5274123"/>
            <a:ext cx="15113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0000FF"/>
                </a:solidFill>
              </a:rPr>
              <a:t>二进制</a:t>
            </a:r>
          </a:p>
          <a:p>
            <a:r>
              <a:rPr lang="zh-CN" altLang="en-US" sz="2400" dirty="0">
                <a:solidFill>
                  <a:srgbClr val="0000FF"/>
                </a:solidFill>
              </a:rPr>
              <a:t>计数器</a:t>
            </a:r>
          </a:p>
        </p:txBody>
      </p:sp>
    </p:spTree>
    <p:extLst>
      <p:ext uri="{BB962C8B-B14F-4D97-AF65-F5344CB8AC3E}">
        <p14:creationId xmlns:p14="http://schemas.microsoft.com/office/powerpoint/2010/main" val="314954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sp>
        <p:nvSpPr>
          <p:cNvPr id="6"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grpSp>
        <p:nvGrpSpPr>
          <p:cNvPr id="17" name="Group 4"/>
          <p:cNvGrpSpPr>
            <a:grpSpLocks/>
          </p:cNvGrpSpPr>
          <p:nvPr/>
        </p:nvGrpSpPr>
        <p:grpSpPr bwMode="auto">
          <a:xfrm>
            <a:off x="18384" y="436562"/>
            <a:ext cx="1137777" cy="401638"/>
            <a:chOff x="240" y="480"/>
            <a:chExt cx="1587" cy="253"/>
          </a:xfrm>
        </p:grpSpPr>
        <p:sp>
          <p:nvSpPr>
            <p:cNvPr id="18"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4</a:t>
              </a:r>
            </a:p>
          </p:txBody>
        </p:sp>
        <p:sp>
          <p:nvSpPr>
            <p:cNvPr id="19"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graphicFrame>
        <p:nvGraphicFramePr>
          <p:cNvPr id="13" name="Object 4"/>
          <p:cNvGraphicFramePr>
            <a:graphicFrameLocks noChangeAspect="1"/>
          </p:cNvGraphicFramePr>
          <p:nvPr>
            <p:extLst>
              <p:ext uri="{D42A27DB-BD31-4B8C-83A1-F6EECF244321}">
                <p14:modId xmlns:p14="http://schemas.microsoft.com/office/powerpoint/2010/main" val="3700523890"/>
              </p:ext>
            </p:extLst>
          </p:nvPr>
        </p:nvGraphicFramePr>
        <p:xfrm>
          <a:off x="179388" y="908050"/>
          <a:ext cx="4752975" cy="2841625"/>
        </p:xfrm>
        <a:graphic>
          <a:graphicData uri="http://schemas.openxmlformats.org/presentationml/2006/ole">
            <mc:AlternateContent xmlns:mc="http://schemas.openxmlformats.org/markup-compatibility/2006">
              <mc:Choice xmlns:v="urn:schemas-microsoft-com:vml" Requires="v">
                <p:oleObj spid="_x0000_s259285" name="Visio" r:id="rId3" imgW="2862072" imgH="1710538" progId="Visio.Drawing.11">
                  <p:embed/>
                </p:oleObj>
              </mc:Choice>
              <mc:Fallback>
                <p:oleObj name="Visio" r:id="rId3" imgW="2862072" imgH="17105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908050"/>
                        <a:ext cx="4752975" cy="284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6"/>
          <p:cNvSpPr txBox="1">
            <a:spLocks noChangeArrowheads="1"/>
          </p:cNvSpPr>
          <p:nvPr/>
        </p:nvSpPr>
        <p:spPr bwMode="auto">
          <a:xfrm>
            <a:off x="4932363" y="2168916"/>
            <a:ext cx="42116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解：</a:t>
            </a:r>
          </a:p>
          <a:p>
            <a:r>
              <a:rPr lang="en-US" altLang="zh-CN" sz="2400" dirty="0">
                <a:solidFill>
                  <a:schemeClr val="tx1"/>
                </a:solidFill>
              </a:rPr>
              <a:t>1</a:t>
            </a:r>
            <a:r>
              <a:rPr lang="zh-CN" altLang="en-US" sz="2400" dirty="0">
                <a:solidFill>
                  <a:schemeClr val="tx1"/>
                </a:solidFill>
              </a:rPr>
              <a:t>、写出激励方程</a:t>
            </a:r>
          </a:p>
        </p:txBody>
      </p:sp>
      <p:graphicFrame>
        <p:nvGraphicFramePr>
          <p:cNvPr id="15" name="Object 7"/>
          <p:cNvGraphicFramePr>
            <a:graphicFrameLocks noChangeAspect="1"/>
          </p:cNvGraphicFramePr>
          <p:nvPr>
            <p:extLst>
              <p:ext uri="{D42A27DB-BD31-4B8C-83A1-F6EECF244321}">
                <p14:modId xmlns:p14="http://schemas.microsoft.com/office/powerpoint/2010/main" val="1605567952"/>
              </p:ext>
            </p:extLst>
          </p:nvPr>
        </p:nvGraphicFramePr>
        <p:xfrm>
          <a:off x="4932363" y="3141663"/>
          <a:ext cx="1093787" cy="547687"/>
        </p:xfrm>
        <a:graphic>
          <a:graphicData uri="http://schemas.openxmlformats.org/presentationml/2006/ole">
            <mc:AlternateContent xmlns:mc="http://schemas.openxmlformats.org/markup-compatibility/2006">
              <mc:Choice xmlns:v="urn:schemas-microsoft-com:vml" Requires="v">
                <p:oleObj spid="_x0000_s259286" name="公式" r:id="rId5" imgW="431640" imgH="215640" progId="Equation.3">
                  <p:embed/>
                </p:oleObj>
              </mc:Choice>
              <mc:Fallback>
                <p:oleObj name="公式" r:id="rId5" imgW="43164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3141663"/>
                        <a:ext cx="1093787"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8"/>
          <p:cNvGraphicFramePr>
            <a:graphicFrameLocks noChangeAspect="1"/>
          </p:cNvGraphicFramePr>
          <p:nvPr>
            <p:extLst>
              <p:ext uri="{D42A27DB-BD31-4B8C-83A1-F6EECF244321}">
                <p14:modId xmlns:p14="http://schemas.microsoft.com/office/powerpoint/2010/main" val="362506864"/>
              </p:ext>
            </p:extLst>
          </p:nvPr>
        </p:nvGraphicFramePr>
        <p:xfrm>
          <a:off x="4212063" y="3658875"/>
          <a:ext cx="4664075" cy="831850"/>
        </p:xfrm>
        <a:graphic>
          <a:graphicData uri="http://schemas.openxmlformats.org/presentationml/2006/ole">
            <mc:AlternateContent xmlns:mc="http://schemas.openxmlformats.org/markup-compatibility/2006">
              <mc:Choice xmlns:v="urn:schemas-microsoft-com:vml" Requires="v">
                <p:oleObj spid="_x0000_s259287" name="Equation" r:id="rId7" imgW="1701720" imgH="304560" progId="Equation.DSMT4">
                  <p:embed/>
                </p:oleObj>
              </mc:Choice>
              <mc:Fallback>
                <p:oleObj name="Equation" r:id="rId7" imgW="1701720" imgH="304560" progId="Equation.DSMT4">
                  <p:embed/>
                  <p:pic>
                    <p:nvPicPr>
                      <p:cNvPr id="0" name=""/>
                      <p:cNvPicPr>
                        <a:picLocks noChangeAspect="1" noChangeArrowheads="1"/>
                      </p:cNvPicPr>
                      <p:nvPr/>
                    </p:nvPicPr>
                    <p:blipFill>
                      <a:blip r:embed="rId8"/>
                      <a:srcRect/>
                      <a:stretch>
                        <a:fillRect/>
                      </a:stretch>
                    </p:blipFill>
                    <p:spPr bwMode="auto">
                      <a:xfrm>
                        <a:off x="4212063" y="3658875"/>
                        <a:ext cx="4664075"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Rectangle 9"/>
          <p:cNvSpPr>
            <a:spLocks noChangeArrowheads="1"/>
          </p:cNvSpPr>
          <p:nvPr/>
        </p:nvSpPr>
        <p:spPr bwMode="auto">
          <a:xfrm>
            <a:off x="250825" y="4005263"/>
            <a:ext cx="43926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chemeClr val="tx1"/>
                </a:solidFill>
              </a:rPr>
              <a:t>2</a:t>
            </a:r>
            <a:r>
              <a:rPr lang="zh-CN" altLang="en-US" sz="2400" dirty="0">
                <a:solidFill>
                  <a:schemeClr val="tx1"/>
                </a:solidFill>
              </a:rPr>
              <a:t>、写出状态方程</a:t>
            </a:r>
          </a:p>
        </p:txBody>
      </p:sp>
      <p:graphicFrame>
        <p:nvGraphicFramePr>
          <p:cNvPr id="24" name="Object 10"/>
          <p:cNvGraphicFramePr>
            <a:graphicFrameLocks noChangeAspect="1"/>
          </p:cNvGraphicFramePr>
          <p:nvPr>
            <p:extLst>
              <p:ext uri="{D42A27DB-BD31-4B8C-83A1-F6EECF244321}">
                <p14:modId xmlns:p14="http://schemas.microsoft.com/office/powerpoint/2010/main" val="346176948"/>
              </p:ext>
            </p:extLst>
          </p:nvPr>
        </p:nvGraphicFramePr>
        <p:xfrm>
          <a:off x="2657475" y="3963990"/>
          <a:ext cx="1266825" cy="496888"/>
        </p:xfrm>
        <a:graphic>
          <a:graphicData uri="http://schemas.openxmlformats.org/presentationml/2006/ole">
            <mc:AlternateContent xmlns:mc="http://schemas.openxmlformats.org/markup-compatibility/2006">
              <mc:Choice xmlns:v="urn:schemas-microsoft-com:vml" Requires="v">
                <p:oleObj spid="_x0000_s259288" name="公式" r:id="rId9" imgW="583920" imgH="228600" progId="Equation.3">
                  <p:embed/>
                </p:oleObj>
              </mc:Choice>
              <mc:Fallback>
                <p:oleObj name="公式" r:id="rId9" imgW="58392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7475" y="3963990"/>
                        <a:ext cx="1266825"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1"/>
          <p:cNvGraphicFramePr>
            <a:graphicFrameLocks noChangeAspect="1"/>
          </p:cNvGraphicFramePr>
          <p:nvPr>
            <p:extLst>
              <p:ext uri="{D42A27DB-BD31-4B8C-83A1-F6EECF244321}">
                <p14:modId xmlns:p14="http://schemas.microsoft.com/office/powerpoint/2010/main" val="3378019858"/>
              </p:ext>
            </p:extLst>
          </p:nvPr>
        </p:nvGraphicFramePr>
        <p:xfrm>
          <a:off x="763588" y="4554538"/>
          <a:ext cx="2243137" cy="635000"/>
        </p:xfrm>
        <a:graphic>
          <a:graphicData uri="http://schemas.openxmlformats.org/presentationml/2006/ole">
            <mc:AlternateContent xmlns:mc="http://schemas.openxmlformats.org/markup-compatibility/2006">
              <mc:Choice xmlns:v="urn:schemas-microsoft-com:vml" Requires="v">
                <p:oleObj spid="_x0000_s259289" name="Equation" r:id="rId11" imgW="850680" imgH="241200" progId="Equation.DSMT4">
                  <p:embed/>
                </p:oleObj>
              </mc:Choice>
              <mc:Fallback>
                <p:oleObj name="Equation" r:id="rId11" imgW="850680" imgH="241200" progId="Equation.DSMT4">
                  <p:embed/>
                  <p:pic>
                    <p:nvPicPr>
                      <p:cNvPr id="0" name=""/>
                      <p:cNvPicPr>
                        <a:picLocks noChangeAspect="1" noChangeArrowheads="1"/>
                      </p:cNvPicPr>
                      <p:nvPr/>
                    </p:nvPicPr>
                    <p:blipFill>
                      <a:blip r:embed="rId12"/>
                      <a:srcRect/>
                      <a:stretch>
                        <a:fillRect/>
                      </a:stretch>
                    </p:blipFill>
                    <p:spPr bwMode="auto">
                      <a:xfrm>
                        <a:off x="763588" y="4554538"/>
                        <a:ext cx="2243137"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12"/>
          <p:cNvGraphicFramePr>
            <a:graphicFrameLocks noChangeAspect="1"/>
          </p:cNvGraphicFramePr>
          <p:nvPr>
            <p:extLst>
              <p:ext uri="{D42A27DB-BD31-4B8C-83A1-F6EECF244321}">
                <p14:modId xmlns:p14="http://schemas.microsoft.com/office/powerpoint/2010/main" val="594323068"/>
              </p:ext>
            </p:extLst>
          </p:nvPr>
        </p:nvGraphicFramePr>
        <p:xfrm>
          <a:off x="698997" y="5184117"/>
          <a:ext cx="3346450" cy="708025"/>
        </p:xfrm>
        <a:graphic>
          <a:graphicData uri="http://schemas.openxmlformats.org/presentationml/2006/ole">
            <mc:AlternateContent xmlns:mc="http://schemas.openxmlformats.org/markup-compatibility/2006">
              <mc:Choice xmlns:v="urn:schemas-microsoft-com:vml" Requires="v">
                <p:oleObj spid="_x0000_s259290" name="Equation" r:id="rId13" imgW="1257120" imgH="266400" progId="Equation.DSMT4">
                  <p:embed/>
                </p:oleObj>
              </mc:Choice>
              <mc:Fallback>
                <p:oleObj name="Equation" r:id="rId13" imgW="1257120" imgH="266400" progId="Equation.DSMT4">
                  <p:embed/>
                  <p:pic>
                    <p:nvPicPr>
                      <p:cNvPr id="0" name=""/>
                      <p:cNvPicPr>
                        <a:picLocks noChangeAspect="1" noChangeArrowheads="1"/>
                      </p:cNvPicPr>
                      <p:nvPr/>
                    </p:nvPicPr>
                    <p:blipFill>
                      <a:blip r:embed="rId14"/>
                      <a:srcRect/>
                      <a:stretch>
                        <a:fillRect/>
                      </a:stretch>
                    </p:blipFill>
                    <p:spPr bwMode="auto">
                      <a:xfrm>
                        <a:off x="698997" y="5184117"/>
                        <a:ext cx="3346450"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Rectangle 14"/>
          <p:cNvSpPr>
            <a:spLocks noChangeArrowheads="1"/>
          </p:cNvSpPr>
          <p:nvPr/>
        </p:nvSpPr>
        <p:spPr bwMode="auto">
          <a:xfrm>
            <a:off x="5003800" y="836613"/>
            <a:ext cx="39243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solidFill>
                  <a:schemeClr val="tx1"/>
                </a:solidFill>
              </a:rPr>
              <a:t>     </a:t>
            </a:r>
            <a:r>
              <a:rPr lang="zh-CN" altLang="en-US" sz="2400">
                <a:solidFill>
                  <a:schemeClr val="tx1"/>
                </a:solidFill>
              </a:rPr>
              <a:t>核心为两个</a:t>
            </a:r>
            <a:r>
              <a:rPr lang="en-US" altLang="zh-CN" sz="2400">
                <a:solidFill>
                  <a:schemeClr val="tx1"/>
                </a:solidFill>
              </a:rPr>
              <a:t>D</a:t>
            </a:r>
            <a:r>
              <a:rPr lang="zh-CN" altLang="en-US" sz="2400">
                <a:solidFill>
                  <a:schemeClr val="tx1"/>
                </a:solidFill>
              </a:rPr>
              <a:t>触发器、时钟连在一起为同步时序、输入信号为</a:t>
            </a:r>
            <a:r>
              <a:rPr lang="en-US" altLang="zh-CN" sz="2400" i="1">
                <a:solidFill>
                  <a:schemeClr val="tx1"/>
                </a:solidFill>
              </a:rPr>
              <a:t>X</a:t>
            </a:r>
            <a:r>
              <a:rPr lang="zh-CN" altLang="en-US" sz="2400">
                <a:solidFill>
                  <a:schemeClr val="tx1"/>
                </a:solidFill>
              </a:rPr>
              <a:t>。</a:t>
            </a:r>
          </a:p>
        </p:txBody>
      </p:sp>
      <p:graphicFrame>
        <p:nvGraphicFramePr>
          <p:cNvPr id="28" name="Object 15"/>
          <p:cNvGraphicFramePr>
            <a:graphicFrameLocks noChangeAspect="1"/>
          </p:cNvGraphicFramePr>
          <p:nvPr>
            <p:extLst>
              <p:ext uri="{D42A27DB-BD31-4B8C-83A1-F6EECF244321}">
                <p14:modId xmlns:p14="http://schemas.microsoft.com/office/powerpoint/2010/main" val="3762429029"/>
              </p:ext>
            </p:extLst>
          </p:nvPr>
        </p:nvGraphicFramePr>
        <p:xfrm>
          <a:off x="2915138" y="5743513"/>
          <a:ext cx="2028825" cy="741362"/>
        </p:xfrm>
        <a:graphic>
          <a:graphicData uri="http://schemas.openxmlformats.org/presentationml/2006/ole">
            <mc:AlternateContent xmlns:mc="http://schemas.openxmlformats.org/markup-compatibility/2006">
              <mc:Choice xmlns:v="urn:schemas-microsoft-com:vml" Requires="v">
                <p:oleObj spid="_x0000_s259291" name="Equation" r:id="rId15" imgW="761760" imgH="279360" progId="Equation.DSMT4">
                  <p:embed/>
                </p:oleObj>
              </mc:Choice>
              <mc:Fallback>
                <p:oleObj name="Equation" r:id="rId15" imgW="761760" imgH="279360" progId="Equation.DSMT4">
                  <p:embed/>
                  <p:pic>
                    <p:nvPicPr>
                      <p:cNvPr id="0" name=""/>
                      <p:cNvPicPr>
                        <a:picLocks noChangeAspect="1" noChangeArrowheads="1"/>
                      </p:cNvPicPr>
                      <p:nvPr/>
                    </p:nvPicPr>
                    <p:blipFill>
                      <a:blip r:embed="rId16"/>
                      <a:srcRect/>
                      <a:stretch>
                        <a:fillRect/>
                      </a:stretch>
                    </p:blipFill>
                    <p:spPr bwMode="auto">
                      <a:xfrm>
                        <a:off x="2915138" y="5743513"/>
                        <a:ext cx="2028825" cy="74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Rectangle 9"/>
          <p:cNvSpPr>
            <a:spLocks noChangeArrowheads="1"/>
          </p:cNvSpPr>
          <p:nvPr/>
        </p:nvSpPr>
        <p:spPr bwMode="auto">
          <a:xfrm>
            <a:off x="250825" y="5859162"/>
            <a:ext cx="43926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chemeClr val="tx1"/>
                </a:solidFill>
              </a:rPr>
              <a:t>3</a:t>
            </a:r>
            <a:r>
              <a:rPr lang="zh-CN" altLang="en-US" sz="2400" dirty="0">
                <a:solidFill>
                  <a:schemeClr val="tx1"/>
                </a:solidFill>
              </a:rPr>
              <a:t>、写出输出方程</a:t>
            </a:r>
          </a:p>
        </p:txBody>
      </p:sp>
    </p:spTree>
    <p:extLst>
      <p:ext uri="{BB962C8B-B14F-4D97-AF65-F5344CB8AC3E}">
        <p14:creationId xmlns:p14="http://schemas.microsoft.com/office/powerpoint/2010/main" val="284794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par>
                                <p:cTn id="13" presetID="16" presetClass="entr" presetSubtype="21"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arn(inVertical)">
                                      <p:cBhvr>
                                        <p:cTn id="20" dur="500"/>
                                        <p:tgtEl>
                                          <p:spTgt spid="23"/>
                                        </p:tgtEl>
                                      </p:cBhvr>
                                    </p:animEffect>
                                  </p:childTnLst>
                                </p:cTn>
                              </p:par>
                              <p:par>
                                <p:cTn id="21" presetID="16" presetClass="entr" presetSubtype="21"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arn(inVertical)">
                                      <p:cBhvr>
                                        <p:cTn id="23" dur="500"/>
                                        <p:tgtEl>
                                          <p:spTgt spid="24"/>
                                        </p:tgtEl>
                                      </p:cBhvr>
                                    </p:animEffect>
                                  </p:childTnLst>
                                </p:cTn>
                              </p:par>
                              <p:par>
                                <p:cTn id="24" presetID="16" presetClass="entr" presetSubtype="21"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arn(inVertical)">
                                      <p:cBhvr>
                                        <p:cTn id="26" dur="500"/>
                                        <p:tgtEl>
                                          <p:spTgt spid="25"/>
                                        </p:tgtEl>
                                      </p:cBhvr>
                                    </p:animEffect>
                                  </p:childTnLst>
                                </p:cTn>
                              </p:par>
                              <p:par>
                                <p:cTn id="27" presetID="16" presetClass="entr" presetSubtype="21"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par>
                                <p:cTn id="30" presetID="16" presetClass="entr" presetSubtype="21"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arn(inVertical)">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sp>
        <p:nvSpPr>
          <p:cNvPr id="6"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grpSp>
        <p:nvGrpSpPr>
          <p:cNvPr id="17" name="Group 4"/>
          <p:cNvGrpSpPr>
            <a:grpSpLocks/>
          </p:cNvGrpSpPr>
          <p:nvPr/>
        </p:nvGrpSpPr>
        <p:grpSpPr bwMode="auto">
          <a:xfrm>
            <a:off x="18384" y="436562"/>
            <a:ext cx="1137777" cy="401638"/>
            <a:chOff x="240" y="480"/>
            <a:chExt cx="1587" cy="253"/>
          </a:xfrm>
        </p:grpSpPr>
        <p:sp>
          <p:nvSpPr>
            <p:cNvPr id="18"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4</a:t>
              </a:r>
            </a:p>
          </p:txBody>
        </p:sp>
        <p:sp>
          <p:nvSpPr>
            <p:cNvPr id="19"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graphicFrame>
        <p:nvGraphicFramePr>
          <p:cNvPr id="13" name="Object 4"/>
          <p:cNvGraphicFramePr>
            <a:graphicFrameLocks noChangeAspect="1"/>
          </p:cNvGraphicFramePr>
          <p:nvPr>
            <p:extLst>
              <p:ext uri="{D42A27DB-BD31-4B8C-83A1-F6EECF244321}">
                <p14:modId xmlns:p14="http://schemas.microsoft.com/office/powerpoint/2010/main" val="3520199268"/>
              </p:ext>
            </p:extLst>
          </p:nvPr>
        </p:nvGraphicFramePr>
        <p:xfrm>
          <a:off x="179388" y="908050"/>
          <a:ext cx="4752975" cy="2841625"/>
        </p:xfrm>
        <a:graphic>
          <a:graphicData uri="http://schemas.openxmlformats.org/presentationml/2006/ole">
            <mc:AlternateContent xmlns:mc="http://schemas.openxmlformats.org/markup-compatibility/2006">
              <mc:Choice xmlns:v="urn:schemas-microsoft-com:vml" Requires="v">
                <p:oleObj spid="_x0000_s142242" name="Visio" r:id="rId3" imgW="2862072" imgH="1710538" progId="Visio.Drawing.11">
                  <p:embed/>
                </p:oleObj>
              </mc:Choice>
              <mc:Fallback>
                <p:oleObj name="Visio" r:id="rId3" imgW="2862072" imgH="17105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908050"/>
                        <a:ext cx="4752975" cy="2841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6"/>
          <p:cNvSpPr txBox="1">
            <a:spLocks noChangeArrowheads="1"/>
          </p:cNvSpPr>
          <p:nvPr/>
        </p:nvSpPr>
        <p:spPr bwMode="auto">
          <a:xfrm>
            <a:off x="4932363" y="2168916"/>
            <a:ext cx="42116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解：</a:t>
            </a:r>
          </a:p>
        </p:txBody>
      </p:sp>
      <p:sp>
        <p:nvSpPr>
          <p:cNvPr id="27" name="Rectangle 14"/>
          <p:cNvSpPr>
            <a:spLocks noChangeArrowheads="1"/>
          </p:cNvSpPr>
          <p:nvPr/>
        </p:nvSpPr>
        <p:spPr bwMode="auto">
          <a:xfrm>
            <a:off x="5003800" y="836613"/>
            <a:ext cx="39243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a:solidFill>
                  <a:schemeClr val="tx1"/>
                </a:solidFill>
              </a:rPr>
              <a:t>     </a:t>
            </a:r>
            <a:r>
              <a:rPr lang="zh-CN" altLang="en-US" sz="2400">
                <a:solidFill>
                  <a:schemeClr val="tx1"/>
                </a:solidFill>
              </a:rPr>
              <a:t>核心为两个</a:t>
            </a:r>
            <a:r>
              <a:rPr lang="en-US" altLang="zh-CN" sz="2400">
                <a:solidFill>
                  <a:schemeClr val="tx1"/>
                </a:solidFill>
              </a:rPr>
              <a:t>D</a:t>
            </a:r>
            <a:r>
              <a:rPr lang="zh-CN" altLang="en-US" sz="2400">
                <a:solidFill>
                  <a:schemeClr val="tx1"/>
                </a:solidFill>
              </a:rPr>
              <a:t>触发器、时钟连在一起为同步时序、输入信号为</a:t>
            </a:r>
            <a:r>
              <a:rPr lang="en-US" altLang="zh-CN" sz="2400" i="1">
                <a:solidFill>
                  <a:schemeClr val="tx1"/>
                </a:solidFill>
              </a:rPr>
              <a:t>X</a:t>
            </a:r>
            <a:r>
              <a:rPr lang="zh-CN" altLang="en-US" sz="2400">
                <a:solidFill>
                  <a:schemeClr val="tx1"/>
                </a:solidFill>
              </a:rPr>
              <a:t>。</a:t>
            </a:r>
          </a:p>
        </p:txBody>
      </p:sp>
      <p:sp>
        <p:nvSpPr>
          <p:cNvPr id="20" name="Rectangle 2"/>
          <p:cNvSpPr>
            <a:spLocks noChangeArrowheads="1"/>
          </p:cNvSpPr>
          <p:nvPr/>
        </p:nvSpPr>
        <p:spPr bwMode="auto">
          <a:xfrm>
            <a:off x="5112036" y="2643253"/>
            <a:ext cx="38160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chemeClr val="tx1"/>
                </a:solidFill>
              </a:rPr>
              <a:t>4</a:t>
            </a:r>
            <a:r>
              <a:rPr lang="zh-CN" altLang="en-US" sz="2400" dirty="0">
                <a:solidFill>
                  <a:schemeClr val="tx1"/>
                </a:solidFill>
              </a:rPr>
              <a:t>、状态表</a:t>
            </a:r>
          </a:p>
        </p:txBody>
      </p:sp>
      <p:pic>
        <p:nvPicPr>
          <p:cNvPr id="141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0030" y="3290440"/>
            <a:ext cx="441007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40"/>
          <p:cNvSpPr>
            <a:spLocks noChangeArrowheads="1"/>
          </p:cNvSpPr>
          <p:nvPr/>
        </p:nvSpPr>
        <p:spPr bwMode="auto">
          <a:xfrm>
            <a:off x="18384" y="5634147"/>
            <a:ext cx="43926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solidFill>
                  <a:schemeClr val="tx1"/>
                </a:solidFill>
              </a:rPr>
              <a:t>5</a:t>
            </a:r>
            <a:r>
              <a:rPr lang="zh-CN" altLang="en-US" dirty="0">
                <a:solidFill>
                  <a:schemeClr val="tx1"/>
                </a:solidFill>
              </a:rPr>
              <a:t>、状态图</a:t>
            </a:r>
          </a:p>
        </p:txBody>
      </p:sp>
      <p:graphicFrame>
        <p:nvGraphicFramePr>
          <p:cNvPr id="2" name="对象 1"/>
          <p:cNvGraphicFramePr>
            <a:graphicFrameLocks noChangeAspect="1"/>
          </p:cNvGraphicFramePr>
          <p:nvPr>
            <p:extLst>
              <p:ext uri="{D42A27DB-BD31-4B8C-83A1-F6EECF244321}">
                <p14:modId xmlns:p14="http://schemas.microsoft.com/office/powerpoint/2010/main" val="999782103"/>
              </p:ext>
            </p:extLst>
          </p:nvPr>
        </p:nvGraphicFramePr>
        <p:xfrm>
          <a:off x="746745" y="3672546"/>
          <a:ext cx="3600450" cy="2781300"/>
        </p:xfrm>
        <a:graphic>
          <a:graphicData uri="http://schemas.openxmlformats.org/presentationml/2006/ole">
            <mc:AlternateContent xmlns:mc="http://schemas.openxmlformats.org/markup-compatibility/2006">
              <mc:Choice xmlns:v="urn:schemas-microsoft-com:vml" Requires="v">
                <p:oleObj spid="_x0000_s142243" name="Visio" r:id="rId6" imgW="1988820" imgH="1537411" progId="Visio.Drawing.11">
                  <p:embed/>
                </p:oleObj>
              </mc:Choice>
              <mc:Fallback>
                <p:oleObj name="Visio" r:id="rId6" imgW="1988820" imgH="1537411" progId="Visio.Drawing.11">
                  <p:embed/>
                  <p:pic>
                    <p:nvPicPr>
                      <p:cNvPr id="0" name="Object 1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45" y="3672546"/>
                        <a:ext cx="36004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矩形 29"/>
          <p:cNvSpPr/>
          <p:nvPr/>
        </p:nvSpPr>
        <p:spPr>
          <a:xfrm>
            <a:off x="5351423" y="4001370"/>
            <a:ext cx="301686" cy="369332"/>
          </a:xfrm>
          <a:prstGeom prst="rect">
            <a:avLst/>
          </a:prstGeom>
        </p:spPr>
        <p:txBody>
          <a:bodyPr wrap="none">
            <a:spAutoFit/>
          </a:bodyPr>
          <a:lstStyle/>
          <a:p>
            <a:r>
              <a:rPr lang="en-US" altLang="zh-CN" dirty="0">
                <a:solidFill>
                  <a:schemeClr val="tx1"/>
                </a:solidFill>
              </a:rPr>
              <a:t>n</a:t>
            </a:r>
            <a:endParaRPr lang="zh-CN" altLang="en-US" dirty="0">
              <a:solidFill>
                <a:schemeClr val="tx1"/>
              </a:solidFill>
            </a:endParaRPr>
          </a:p>
        </p:txBody>
      </p:sp>
      <p:sp>
        <p:nvSpPr>
          <p:cNvPr id="31" name="矩形 30"/>
          <p:cNvSpPr/>
          <p:nvPr/>
        </p:nvSpPr>
        <p:spPr>
          <a:xfrm>
            <a:off x="4983298" y="4025120"/>
            <a:ext cx="301686" cy="369332"/>
          </a:xfrm>
          <a:prstGeom prst="rect">
            <a:avLst/>
          </a:prstGeom>
        </p:spPr>
        <p:txBody>
          <a:bodyPr wrap="none">
            <a:spAutoFit/>
          </a:bodyPr>
          <a:lstStyle/>
          <a:p>
            <a:r>
              <a:rPr lang="en-US" altLang="zh-CN" dirty="0">
                <a:solidFill>
                  <a:schemeClr val="tx1"/>
                </a:solidFill>
              </a:rPr>
              <a:t>n</a:t>
            </a:r>
            <a:endParaRPr lang="zh-CN" altLang="en-US" dirty="0">
              <a:solidFill>
                <a:schemeClr val="tx1"/>
              </a:solidFill>
            </a:endParaRPr>
          </a:p>
        </p:txBody>
      </p:sp>
      <p:sp>
        <p:nvSpPr>
          <p:cNvPr id="16" name="Text Box 160"/>
          <p:cNvSpPr txBox="1">
            <a:spLocks noChangeArrowheads="1"/>
          </p:cNvSpPr>
          <p:nvPr/>
        </p:nvSpPr>
        <p:spPr bwMode="auto">
          <a:xfrm>
            <a:off x="7135554" y="2080399"/>
            <a:ext cx="18716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solidFill>
                  <a:srgbClr val="0000FF"/>
                </a:solidFill>
              </a:rPr>
              <a:t>101</a:t>
            </a:r>
            <a:r>
              <a:rPr lang="zh-CN" altLang="en-US" sz="2400" dirty="0">
                <a:solidFill>
                  <a:srgbClr val="0000FF"/>
                </a:solidFill>
              </a:rPr>
              <a:t>序列</a:t>
            </a:r>
          </a:p>
          <a:p>
            <a:r>
              <a:rPr lang="zh-CN" altLang="en-US" sz="2400" dirty="0">
                <a:solidFill>
                  <a:srgbClr val="0000FF"/>
                </a:solidFill>
              </a:rPr>
              <a:t>检测器</a:t>
            </a:r>
          </a:p>
        </p:txBody>
      </p:sp>
    </p:spTree>
    <p:extLst>
      <p:ext uri="{BB962C8B-B14F-4D97-AF65-F5344CB8AC3E}">
        <p14:creationId xmlns:p14="http://schemas.microsoft.com/office/powerpoint/2010/main" val="2717849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4" name="Group 4"/>
          <p:cNvGrpSpPr>
            <a:grpSpLocks/>
          </p:cNvGrpSpPr>
          <p:nvPr/>
        </p:nvGrpSpPr>
        <p:grpSpPr bwMode="auto">
          <a:xfrm>
            <a:off x="18384" y="436562"/>
            <a:ext cx="1137777" cy="401638"/>
            <a:chOff x="240" y="480"/>
            <a:chExt cx="1587" cy="253"/>
          </a:xfrm>
        </p:grpSpPr>
        <p:sp>
          <p:nvSpPr>
            <p:cNvPr id="15"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5</a:t>
              </a:r>
            </a:p>
          </p:txBody>
        </p:sp>
        <p:sp>
          <p:nvSpPr>
            <p:cNvPr id="20"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2"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graphicFrame>
        <p:nvGraphicFramePr>
          <p:cNvPr id="24" name="Object 4"/>
          <p:cNvGraphicFramePr>
            <a:graphicFrameLocks noChangeAspect="1"/>
          </p:cNvGraphicFramePr>
          <p:nvPr>
            <p:extLst>
              <p:ext uri="{D42A27DB-BD31-4B8C-83A1-F6EECF244321}">
                <p14:modId xmlns:p14="http://schemas.microsoft.com/office/powerpoint/2010/main" val="96244338"/>
              </p:ext>
            </p:extLst>
          </p:nvPr>
        </p:nvGraphicFramePr>
        <p:xfrm>
          <a:off x="1325304" y="866478"/>
          <a:ext cx="6626225" cy="3676650"/>
        </p:xfrm>
        <a:graphic>
          <a:graphicData uri="http://schemas.openxmlformats.org/presentationml/2006/ole">
            <mc:AlternateContent xmlns:mc="http://schemas.openxmlformats.org/markup-compatibility/2006">
              <mc:Choice xmlns:v="urn:schemas-microsoft-com:vml" Requires="v">
                <p:oleObj spid="_x0000_s215834" name="Visio" r:id="rId3" imgW="3762146" imgH="2087270" progId="Visio.Drawing.11">
                  <p:embed/>
                </p:oleObj>
              </mc:Choice>
              <mc:Fallback>
                <p:oleObj name="Visio" r:id="rId3" imgW="3762146" imgH="208727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304" y="866478"/>
                        <a:ext cx="6626225" cy="3676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Text Box 6"/>
          <p:cNvSpPr txBox="1">
            <a:spLocks noChangeArrowheads="1"/>
          </p:cNvSpPr>
          <p:nvPr/>
        </p:nvSpPr>
        <p:spPr bwMode="auto">
          <a:xfrm>
            <a:off x="161706" y="4464069"/>
            <a:ext cx="42116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解：</a:t>
            </a:r>
          </a:p>
          <a:p>
            <a:r>
              <a:rPr lang="en-US" altLang="zh-CN" sz="2400" dirty="0">
                <a:solidFill>
                  <a:schemeClr val="tx1"/>
                </a:solidFill>
              </a:rPr>
              <a:t>1</a:t>
            </a:r>
            <a:r>
              <a:rPr lang="zh-CN" altLang="en-US" sz="2400" dirty="0">
                <a:solidFill>
                  <a:schemeClr val="tx1"/>
                </a:solidFill>
              </a:rPr>
              <a:t>、写出激励函数表达式</a:t>
            </a:r>
          </a:p>
        </p:txBody>
      </p:sp>
      <p:graphicFrame>
        <p:nvGraphicFramePr>
          <p:cNvPr id="28" name="Object 7"/>
          <p:cNvGraphicFramePr>
            <a:graphicFrameLocks noChangeAspect="1"/>
          </p:cNvGraphicFramePr>
          <p:nvPr>
            <p:extLst>
              <p:ext uri="{D42A27DB-BD31-4B8C-83A1-F6EECF244321}">
                <p14:modId xmlns:p14="http://schemas.microsoft.com/office/powerpoint/2010/main" val="2586987244"/>
              </p:ext>
            </p:extLst>
          </p:nvPr>
        </p:nvGraphicFramePr>
        <p:xfrm>
          <a:off x="944563" y="5376863"/>
          <a:ext cx="1962150" cy="611187"/>
        </p:xfrm>
        <a:graphic>
          <a:graphicData uri="http://schemas.openxmlformats.org/presentationml/2006/ole">
            <mc:AlternateContent xmlns:mc="http://schemas.openxmlformats.org/markup-compatibility/2006">
              <mc:Choice xmlns:v="urn:schemas-microsoft-com:vml" Requires="v">
                <p:oleObj spid="_x0000_s215835" name="Equation" r:id="rId5" imgW="774360" imgH="241200" progId="Equation.DSMT4">
                  <p:embed/>
                </p:oleObj>
              </mc:Choice>
              <mc:Fallback>
                <p:oleObj name="Equation" r:id="rId5" imgW="774360" imgH="241200" progId="Equation.DSMT4">
                  <p:embed/>
                  <p:pic>
                    <p:nvPicPr>
                      <p:cNvPr id="0" name=""/>
                      <p:cNvPicPr>
                        <a:picLocks noChangeAspect="1" noChangeArrowheads="1"/>
                      </p:cNvPicPr>
                      <p:nvPr/>
                    </p:nvPicPr>
                    <p:blipFill>
                      <a:blip r:embed="rId6"/>
                      <a:srcRect/>
                      <a:stretch>
                        <a:fillRect/>
                      </a:stretch>
                    </p:blipFill>
                    <p:spPr bwMode="auto">
                      <a:xfrm>
                        <a:off x="944563" y="5376863"/>
                        <a:ext cx="196215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4"/>
          <p:cNvGraphicFramePr>
            <a:graphicFrameLocks noChangeAspect="1"/>
          </p:cNvGraphicFramePr>
          <p:nvPr>
            <p:extLst>
              <p:ext uri="{D42A27DB-BD31-4B8C-83A1-F6EECF244321}">
                <p14:modId xmlns:p14="http://schemas.microsoft.com/office/powerpoint/2010/main" val="2256025002"/>
              </p:ext>
            </p:extLst>
          </p:nvPr>
        </p:nvGraphicFramePr>
        <p:xfrm>
          <a:off x="3065463" y="5376863"/>
          <a:ext cx="2284412" cy="611187"/>
        </p:xfrm>
        <a:graphic>
          <a:graphicData uri="http://schemas.openxmlformats.org/presentationml/2006/ole">
            <mc:AlternateContent xmlns:mc="http://schemas.openxmlformats.org/markup-compatibility/2006">
              <mc:Choice xmlns:v="urn:schemas-microsoft-com:vml" Requires="v">
                <p:oleObj spid="_x0000_s215836" name="Equation" r:id="rId7" imgW="901440" imgH="241200" progId="Equation.DSMT4">
                  <p:embed/>
                </p:oleObj>
              </mc:Choice>
              <mc:Fallback>
                <p:oleObj name="Equation" r:id="rId7" imgW="901440" imgH="241200" progId="Equation.DSMT4">
                  <p:embed/>
                  <p:pic>
                    <p:nvPicPr>
                      <p:cNvPr id="0" name=""/>
                      <p:cNvPicPr>
                        <a:picLocks noChangeAspect="1" noChangeArrowheads="1"/>
                      </p:cNvPicPr>
                      <p:nvPr/>
                    </p:nvPicPr>
                    <p:blipFill>
                      <a:blip r:embed="rId8"/>
                      <a:srcRect/>
                      <a:stretch>
                        <a:fillRect/>
                      </a:stretch>
                    </p:blipFill>
                    <p:spPr bwMode="auto">
                      <a:xfrm>
                        <a:off x="3065463" y="5376863"/>
                        <a:ext cx="2284412"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15"/>
          <p:cNvGraphicFramePr>
            <a:graphicFrameLocks noChangeAspect="1"/>
          </p:cNvGraphicFramePr>
          <p:nvPr>
            <p:extLst>
              <p:ext uri="{D42A27DB-BD31-4B8C-83A1-F6EECF244321}">
                <p14:modId xmlns:p14="http://schemas.microsoft.com/office/powerpoint/2010/main" val="330897544"/>
              </p:ext>
            </p:extLst>
          </p:nvPr>
        </p:nvGraphicFramePr>
        <p:xfrm>
          <a:off x="5427057" y="5314067"/>
          <a:ext cx="2187575" cy="612775"/>
        </p:xfrm>
        <a:graphic>
          <a:graphicData uri="http://schemas.openxmlformats.org/presentationml/2006/ole">
            <mc:AlternateContent xmlns:mc="http://schemas.openxmlformats.org/markup-compatibility/2006">
              <mc:Choice xmlns:v="urn:schemas-microsoft-com:vml" Requires="v">
                <p:oleObj spid="_x0000_s215837" name="Equation" r:id="rId9" imgW="863280" imgH="241200" progId="Equation.DSMT4">
                  <p:embed/>
                </p:oleObj>
              </mc:Choice>
              <mc:Fallback>
                <p:oleObj name="Equation" r:id="rId9" imgW="863280" imgH="241200" progId="Equation.DSMT4">
                  <p:embed/>
                  <p:pic>
                    <p:nvPicPr>
                      <p:cNvPr id="0" name=""/>
                      <p:cNvPicPr>
                        <a:picLocks noChangeAspect="1" noChangeArrowheads="1"/>
                      </p:cNvPicPr>
                      <p:nvPr/>
                    </p:nvPicPr>
                    <p:blipFill>
                      <a:blip r:embed="rId10"/>
                      <a:srcRect/>
                      <a:stretch>
                        <a:fillRect/>
                      </a:stretch>
                    </p:blipFill>
                    <p:spPr bwMode="auto">
                      <a:xfrm>
                        <a:off x="5427057" y="5314067"/>
                        <a:ext cx="2187575"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1301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4" name="Group 4"/>
          <p:cNvGrpSpPr>
            <a:grpSpLocks/>
          </p:cNvGrpSpPr>
          <p:nvPr/>
        </p:nvGrpSpPr>
        <p:grpSpPr bwMode="auto">
          <a:xfrm>
            <a:off x="18384" y="436562"/>
            <a:ext cx="1137777" cy="401638"/>
            <a:chOff x="240" y="480"/>
            <a:chExt cx="1587" cy="253"/>
          </a:xfrm>
        </p:grpSpPr>
        <p:sp>
          <p:nvSpPr>
            <p:cNvPr id="15"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5</a:t>
              </a:r>
            </a:p>
          </p:txBody>
        </p:sp>
        <p:sp>
          <p:nvSpPr>
            <p:cNvPr id="20"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2"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graphicFrame>
        <p:nvGraphicFramePr>
          <p:cNvPr id="24" name="Object 4"/>
          <p:cNvGraphicFramePr>
            <a:graphicFrameLocks noChangeAspect="1"/>
          </p:cNvGraphicFramePr>
          <p:nvPr>
            <p:extLst>
              <p:ext uri="{D42A27DB-BD31-4B8C-83A1-F6EECF244321}">
                <p14:modId xmlns:p14="http://schemas.microsoft.com/office/powerpoint/2010/main" val="993955761"/>
              </p:ext>
            </p:extLst>
          </p:nvPr>
        </p:nvGraphicFramePr>
        <p:xfrm>
          <a:off x="130392" y="905208"/>
          <a:ext cx="4456080" cy="2472516"/>
        </p:xfrm>
        <a:graphic>
          <a:graphicData uri="http://schemas.openxmlformats.org/presentationml/2006/ole">
            <mc:AlternateContent xmlns:mc="http://schemas.openxmlformats.org/markup-compatibility/2006">
              <mc:Choice xmlns:v="urn:schemas-microsoft-com:vml" Requires="v">
                <p:oleObj spid="_x0000_s241295" name="Visio" r:id="rId3" imgW="3762146" imgH="2087270" progId="Visio.Drawing.11">
                  <p:embed/>
                </p:oleObj>
              </mc:Choice>
              <mc:Fallback>
                <p:oleObj name="Visio" r:id="rId3" imgW="3762146" imgH="208727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92" y="905208"/>
                        <a:ext cx="4456080" cy="2472516"/>
                      </a:xfrm>
                      <a:prstGeom prst="rect">
                        <a:avLst/>
                      </a:prstGeom>
                      <a:solidFill>
                        <a:schemeClr val="bg1"/>
                      </a:solidFill>
                      <a:ln>
                        <a:noFill/>
                      </a:ln>
                      <a:effectLst/>
                    </p:spPr>
                  </p:pic>
                </p:oleObj>
              </mc:Fallback>
            </mc:AlternateContent>
          </a:graphicData>
        </a:graphic>
      </p:graphicFrame>
      <p:sp>
        <p:nvSpPr>
          <p:cNvPr id="26" name="Text Box 6"/>
          <p:cNvSpPr txBox="1">
            <a:spLocks noChangeArrowheads="1"/>
          </p:cNvSpPr>
          <p:nvPr/>
        </p:nvSpPr>
        <p:spPr bwMode="auto">
          <a:xfrm>
            <a:off x="141035" y="3564009"/>
            <a:ext cx="42116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解：</a:t>
            </a:r>
          </a:p>
        </p:txBody>
      </p:sp>
      <p:sp>
        <p:nvSpPr>
          <p:cNvPr id="12" name="Rectangle 9"/>
          <p:cNvSpPr>
            <a:spLocks noChangeArrowheads="1"/>
          </p:cNvSpPr>
          <p:nvPr/>
        </p:nvSpPr>
        <p:spPr bwMode="auto">
          <a:xfrm>
            <a:off x="4352672" y="2157248"/>
            <a:ext cx="37295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chemeClr val="tx1"/>
                </a:solidFill>
              </a:rPr>
              <a:t>2</a:t>
            </a:r>
            <a:r>
              <a:rPr lang="zh-CN" altLang="en-US" sz="2400" dirty="0">
                <a:solidFill>
                  <a:schemeClr val="tx1"/>
                </a:solidFill>
              </a:rPr>
              <a:t>、写出状态方程和输出函数表达式</a:t>
            </a:r>
          </a:p>
        </p:txBody>
      </p:sp>
      <p:graphicFrame>
        <p:nvGraphicFramePr>
          <p:cNvPr id="13" name="Object 10"/>
          <p:cNvGraphicFramePr>
            <a:graphicFrameLocks noChangeAspect="1"/>
          </p:cNvGraphicFramePr>
          <p:nvPr>
            <p:extLst>
              <p:ext uri="{D42A27DB-BD31-4B8C-83A1-F6EECF244321}">
                <p14:modId xmlns:p14="http://schemas.microsoft.com/office/powerpoint/2010/main" val="4204203313"/>
              </p:ext>
            </p:extLst>
          </p:nvPr>
        </p:nvGraphicFramePr>
        <p:xfrm>
          <a:off x="4814888" y="1436688"/>
          <a:ext cx="3689350" cy="552450"/>
        </p:xfrm>
        <a:graphic>
          <a:graphicData uri="http://schemas.openxmlformats.org/presentationml/2006/ole">
            <mc:AlternateContent xmlns:mc="http://schemas.openxmlformats.org/markup-compatibility/2006">
              <mc:Choice xmlns:v="urn:schemas-microsoft-com:vml" Requires="v">
                <p:oleObj spid="_x0000_s241296" name="Equation" r:id="rId5" imgW="1701720" imgH="253800" progId="Equation.DSMT4">
                  <p:embed/>
                </p:oleObj>
              </mc:Choice>
              <mc:Fallback>
                <p:oleObj name="Equation" r:id="rId5" imgW="1701720" imgH="253800" progId="Equation.DSMT4">
                  <p:embed/>
                  <p:pic>
                    <p:nvPicPr>
                      <p:cNvPr id="0" name=""/>
                      <p:cNvPicPr>
                        <a:picLocks noChangeAspect="1" noChangeArrowheads="1"/>
                      </p:cNvPicPr>
                      <p:nvPr/>
                    </p:nvPicPr>
                    <p:blipFill>
                      <a:blip r:embed="rId6"/>
                      <a:srcRect/>
                      <a:stretch>
                        <a:fillRect/>
                      </a:stretch>
                    </p:blipFill>
                    <p:spPr bwMode="auto">
                      <a:xfrm>
                        <a:off x="4814888" y="1436688"/>
                        <a:ext cx="3689350"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1"/>
          <p:cNvGraphicFramePr>
            <a:graphicFrameLocks noChangeAspect="1"/>
          </p:cNvGraphicFramePr>
          <p:nvPr>
            <p:extLst>
              <p:ext uri="{D42A27DB-BD31-4B8C-83A1-F6EECF244321}">
                <p14:modId xmlns:p14="http://schemas.microsoft.com/office/powerpoint/2010/main" val="3080308905"/>
              </p:ext>
            </p:extLst>
          </p:nvPr>
        </p:nvGraphicFramePr>
        <p:xfrm>
          <a:off x="1152525" y="3476625"/>
          <a:ext cx="5457825" cy="635000"/>
        </p:xfrm>
        <a:graphic>
          <a:graphicData uri="http://schemas.openxmlformats.org/presentationml/2006/ole">
            <mc:AlternateContent xmlns:mc="http://schemas.openxmlformats.org/markup-compatibility/2006">
              <mc:Choice xmlns:v="urn:schemas-microsoft-com:vml" Requires="v">
                <p:oleObj spid="_x0000_s241297" name="Equation" r:id="rId7" imgW="2070000" imgH="241200" progId="Equation.DSMT4">
                  <p:embed/>
                </p:oleObj>
              </mc:Choice>
              <mc:Fallback>
                <p:oleObj name="Equation" r:id="rId7" imgW="2070000" imgH="241200" progId="Equation.DSMT4">
                  <p:embed/>
                  <p:pic>
                    <p:nvPicPr>
                      <p:cNvPr id="0" name=""/>
                      <p:cNvPicPr>
                        <a:picLocks noChangeAspect="1" noChangeArrowheads="1"/>
                      </p:cNvPicPr>
                      <p:nvPr/>
                    </p:nvPicPr>
                    <p:blipFill>
                      <a:blip r:embed="rId8"/>
                      <a:srcRect/>
                      <a:stretch>
                        <a:fillRect/>
                      </a:stretch>
                    </p:blipFill>
                    <p:spPr bwMode="auto">
                      <a:xfrm>
                        <a:off x="1152525" y="3476625"/>
                        <a:ext cx="5457825"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540811304"/>
              </p:ext>
            </p:extLst>
          </p:nvPr>
        </p:nvGraphicFramePr>
        <p:xfrm>
          <a:off x="1127200" y="4075425"/>
          <a:ext cx="6219825" cy="638175"/>
        </p:xfrm>
        <a:graphic>
          <a:graphicData uri="http://schemas.openxmlformats.org/presentationml/2006/ole">
            <mc:AlternateContent xmlns:mc="http://schemas.openxmlformats.org/markup-compatibility/2006">
              <mc:Choice xmlns:v="urn:schemas-microsoft-com:vml" Requires="v">
                <p:oleObj spid="_x0000_s241298" name="Equation" r:id="rId9" imgW="2336760" imgH="241200" progId="Equation.DSMT4">
                  <p:embed/>
                </p:oleObj>
              </mc:Choice>
              <mc:Fallback>
                <p:oleObj name="Equation" r:id="rId9" imgW="2336760" imgH="241200" progId="Equation.DSMT4">
                  <p:embed/>
                  <p:pic>
                    <p:nvPicPr>
                      <p:cNvPr id="0" name=""/>
                      <p:cNvPicPr>
                        <a:picLocks noChangeAspect="1" noChangeArrowheads="1"/>
                      </p:cNvPicPr>
                      <p:nvPr/>
                    </p:nvPicPr>
                    <p:blipFill>
                      <a:blip r:embed="rId10"/>
                      <a:srcRect/>
                      <a:stretch>
                        <a:fillRect/>
                      </a:stretch>
                    </p:blipFill>
                    <p:spPr bwMode="auto">
                      <a:xfrm>
                        <a:off x="1127200" y="4075425"/>
                        <a:ext cx="6219825"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3"/>
          <p:cNvGraphicFramePr>
            <a:graphicFrameLocks noChangeAspect="1"/>
          </p:cNvGraphicFramePr>
          <p:nvPr>
            <p:extLst>
              <p:ext uri="{D42A27DB-BD31-4B8C-83A1-F6EECF244321}">
                <p14:modId xmlns:p14="http://schemas.microsoft.com/office/powerpoint/2010/main" val="2840001389"/>
              </p:ext>
            </p:extLst>
          </p:nvPr>
        </p:nvGraphicFramePr>
        <p:xfrm>
          <a:off x="1110944" y="5544141"/>
          <a:ext cx="3144837" cy="639762"/>
        </p:xfrm>
        <a:graphic>
          <a:graphicData uri="http://schemas.openxmlformats.org/presentationml/2006/ole">
            <mc:AlternateContent xmlns:mc="http://schemas.openxmlformats.org/markup-compatibility/2006">
              <mc:Choice xmlns:v="urn:schemas-microsoft-com:vml" Requires="v">
                <p:oleObj spid="_x0000_s241299" name="Equation" r:id="rId11" imgW="1180800" imgH="241200" progId="Equation.DSMT4">
                  <p:embed/>
                </p:oleObj>
              </mc:Choice>
              <mc:Fallback>
                <p:oleObj name="Equation" r:id="rId11" imgW="1180800" imgH="241200" progId="Equation.DSMT4">
                  <p:embed/>
                  <p:pic>
                    <p:nvPicPr>
                      <p:cNvPr id="0" name=""/>
                      <p:cNvPicPr>
                        <a:picLocks noChangeAspect="1" noChangeArrowheads="1"/>
                      </p:cNvPicPr>
                      <p:nvPr/>
                    </p:nvPicPr>
                    <p:blipFill>
                      <a:blip r:embed="rId12"/>
                      <a:srcRect/>
                      <a:stretch>
                        <a:fillRect/>
                      </a:stretch>
                    </p:blipFill>
                    <p:spPr bwMode="auto">
                      <a:xfrm>
                        <a:off x="1110944" y="5544141"/>
                        <a:ext cx="3144837"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4"/>
          <p:cNvGraphicFramePr>
            <a:graphicFrameLocks noChangeAspect="1"/>
          </p:cNvGraphicFramePr>
          <p:nvPr>
            <p:extLst>
              <p:ext uri="{D42A27DB-BD31-4B8C-83A1-F6EECF244321}">
                <p14:modId xmlns:p14="http://schemas.microsoft.com/office/powerpoint/2010/main" val="2485266241"/>
              </p:ext>
            </p:extLst>
          </p:nvPr>
        </p:nvGraphicFramePr>
        <p:xfrm>
          <a:off x="1089100" y="4676775"/>
          <a:ext cx="6254750" cy="638175"/>
        </p:xfrm>
        <a:graphic>
          <a:graphicData uri="http://schemas.openxmlformats.org/presentationml/2006/ole">
            <mc:AlternateContent xmlns:mc="http://schemas.openxmlformats.org/markup-compatibility/2006">
              <mc:Choice xmlns:v="urn:schemas-microsoft-com:vml" Requires="v">
                <p:oleObj spid="_x0000_s241300" name="Equation" r:id="rId13" imgW="2349360" imgH="241200" progId="Equation.DSMT4">
                  <p:embed/>
                </p:oleObj>
              </mc:Choice>
              <mc:Fallback>
                <p:oleObj name="Equation" r:id="rId13" imgW="2349360" imgH="241200" progId="Equation.DSMT4">
                  <p:embed/>
                  <p:pic>
                    <p:nvPicPr>
                      <p:cNvPr id="0" name=""/>
                      <p:cNvPicPr>
                        <a:picLocks noChangeAspect="1" noChangeArrowheads="1"/>
                      </p:cNvPicPr>
                      <p:nvPr/>
                    </p:nvPicPr>
                    <p:blipFill>
                      <a:blip r:embed="rId14"/>
                      <a:srcRect/>
                      <a:stretch>
                        <a:fillRect/>
                      </a:stretch>
                    </p:blipFill>
                    <p:spPr bwMode="auto">
                      <a:xfrm>
                        <a:off x="1089100" y="4676775"/>
                        <a:ext cx="625475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0791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4" name="Group 4"/>
          <p:cNvGrpSpPr>
            <a:grpSpLocks/>
          </p:cNvGrpSpPr>
          <p:nvPr/>
        </p:nvGrpSpPr>
        <p:grpSpPr bwMode="auto">
          <a:xfrm>
            <a:off x="18384" y="436562"/>
            <a:ext cx="1137777" cy="401638"/>
            <a:chOff x="240" y="480"/>
            <a:chExt cx="1587" cy="253"/>
          </a:xfrm>
        </p:grpSpPr>
        <p:sp>
          <p:nvSpPr>
            <p:cNvPr id="15"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5</a:t>
              </a:r>
            </a:p>
          </p:txBody>
        </p:sp>
        <p:sp>
          <p:nvSpPr>
            <p:cNvPr id="20"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2"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graphicFrame>
        <p:nvGraphicFramePr>
          <p:cNvPr id="24" name="Object 4"/>
          <p:cNvGraphicFramePr>
            <a:graphicFrameLocks noChangeAspect="1"/>
          </p:cNvGraphicFramePr>
          <p:nvPr>
            <p:extLst>
              <p:ext uri="{D42A27DB-BD31-4B8C-83A1-F6EECF244321}">
                <p14:modId xmlns:p14="http://schemas.microsoft.com/office/powerpoint/2010/main" val="61268932"/>
              </p:ext>
            </p:extLst>
          </p:nvPr>
        </p:nvGraphicFramePr>
        <p:xfrm>
          <a:off x="130392" y="905208"/>
          <a:ext cx="4456080" cy="2472516"/>
        </p:xfrm>
        <a:graphic>
          <a:graphicData uri="http://schemas.openxmlformats.org/presentationml/2006/ole">
            <mc:AlternateContent xmlns:mc="http://schemas.openxmlformats.org/markup-compatibility/2006">
              <mc:Choice xmlns:v="urn:schemas-microsoft-com:vml" Requires="v">
                <p:oleObj spid="_x0000_s241984" name="Visio" r:id="rId3" imgW="3762146" imgH="2087270" progId="Visio.Drawing.11">
                  <p:embed/>
                </p:oleObj>
              </mc:Choice>
              <mc:Fallback>
                <p:oleObj name="Visio" r:id="rId3" imgW="3762146" imgH="208727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92" y="905208"/>
                        <a:ext cx="4456080" cy="2472516"/>
                      </a:xfrm>
                      <a:prstGeom prst="rect">
                        <a:avLst/>
                      </a:prstGeom>
                      <a:solidFill>
                        <a:schemeClr val="bg1"/>
                      </a:solidFill>
                      <a:ln>
                        <a:noFill/>
                      </a:ln>
                      <a:effectLst/>
                    </p:spPr>
                  </p:pic>
                </p:oleObj>
              </mc:Fallback>
            </mc:AlternateContent>
          </a:graphicData>
        </a:graphic>
      </p:graphicFrame>
      <p:sp>
        <p:nvSpPr>
          <p:cNvPr id="12" name="Rectangle 9"/>
          <p:cNvSpPr>
            <a:spLocks noChangeArrowheads="1"/>
          </p:cNvSpPr>
          <p:nvPr/>
        </p:nvSpPr>
        <p:spPr bwMode="auto">
          <a:xfrm>
            <a:off x="4352672" y="2157248"/>
            <a:ext cx="4179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solidFill>
                  <a:schemeClr val="tx1"/>
                </a:solidFill>
              </a:rPr>
              <a:t>3</a:t>
            </a:r>
            <a:r>
              <a:rPr lang="zh-CN" altLang="en-US" sz="2400" dirty="0">
                <a:solidFill>
                  <a:schemeClr val="tx1"/>
                </a:solidFill>
              </a:rPr>
              <a:t>、写出状态表和画出状态图</a:t>
            </a:r>
          </a:p>
        </p:txBody>
      </p:sp>
      <p:graphicFrame>
        <p:nvGraphicFramePr>
          <p:cNvPr id="13" name="Object 10"/>
          <p:cNvGraphicFramePr>
            <a:graphicFrameLocks noChangeAspect="1"/>
          </p:cNvGraphicFramePr>
          <p:nvPr>
            <p:extLst>
              <p:ext uri="{D42A27DB-BD31-4B8C-83A1-F6EECF244321}">
                <p14:modId xmlns:p14="http://schemas.microsoft.com/office/powerpoint/2010/main" val="532872929"/>
              </p:ext>
            </p:extLst>
          </p:nvPr>
        </p:nvGraphicFramePr>
        <p:xfrm>
          <a:off x="4814888" y="1436688"/>
          <a:ext cx="3689350" cy="552450"/>
        </p:xfrm>
        <a:graphic>
          <a:graphicData uri="http://schemas.openxmlformats.org/presentationml/2006/ole">
            <mc:AlternateContent xmlns:mc="http://schemas.openxmlformats.org/markup-compatibility/2006">
              <mc:Choice xmlns:v="urn:schemas-microsoft-com:vml" Requires="v">
                <p:oleObj spid="_x0000_s241985" name="Equation" r:id="rId5" imgW="1701720" imgH="253800" progId="Equation.DSMT4">
                  <p:embed/>
                </p:oleObj>
              </mc:Choice>
              <mc:Fallback>
                <p:oleObj name="Equation" r:id="rId5" imgW="1701720" imgH="253800" progId="Equation.DSMT4">
                  <p:embed/>
                  <p:pic>
                    <p:nvPicPr>
                      <p:cNvPr id="0" name=""/>
                      <p:cNvPicPr>
                        <a:picLocks noChangeAspect="1" noChangeArrowheads="1"/>
                      </p:cNvPicPr>
                      <p:nvPr/>
                    </p:nvPicPr>
                    <p:blipFill>
                      <a:blip r:embed="rId6"/>
                      <a:srcRect/>
                      <a:stretch>
                        <a:fillRect/>
                      </a:stretch>
                    </p:blipFill>
                    <p:spPr bwMode="auto">
                      <a:xfrm>
                        <a:off x="4814888" y="1436688"/>
                        <a:ext cx="3689350"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6"/>
          <p:cNvSpPr txBox="1">
            <a:spLocks noChangeArrowheads="1"/>
          </p:cNvSpPr>
          <p:nvPr/>
        </p:nvSpPr>
        <p:spPr bwMode="auto">
          <a:xfrm>
            <a:off x="141035" y="3564009"/>
            <a:ext cx="42116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解：</a:t>
            </a:r>
          </a:p>
        </p:txBody>
      </p:sp>
      <p:pic>
        <p:nvPicPr>
          <p:cNvPr id="14746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649" y="3449384"/>
            <a:ext cx="4262564" cy="3408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724912805"/>
              </p:ext>
            </p:extLst>
          </p:nvPr>
        </p:nvGraphicFramePr>
        <p:xfrm>
          <a:off x="4946916" y="3972910"/>
          <a:ext cx="4185892" cy="2594435"/>
        </p:xfrm>
        <a:graphic>
          <a:graphicData uri="http://schemas.openxmlformats.org/presentationml/2006/ole">
            <mc:AlternateContent xmlns:mc="http://schemas.openxmlformats.org/markup-compatibility/2006">
              <mc:Choice xmlns:v="urn:schemas-microsoft-com:vml" Requires="v">
                <p:oleObj spid="_x0000_s241986" name="Visio" r:id="rId8" imgW="3818534" imgH="2220468" progId="Visio.Drawing.11">
                  <p:embed/>
                </p:oleObj>
              </mc:Choice>
              <mc:Fallback>
                <p:oleObj name="Visio" r:id="rId8" imgW="3818534" imgH="2220468" progId="Visio.Drawing.11">
                  <p:embed/>
                  <p:pic>
                    <p:nvPicPr>
                      <p:cNvPr id="0" name="Object 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6916" y="3972910"/>
                        <a:ext cx="4185892" cy="2594435"/>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1078696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4" name="Group 4"/>
          <p:cNvGrpSpPr>
            <a:grpSpLocks/>
          </p:cNvGrpSpPr>
          <p:nvPr/>
        </p:nvGrpSpPr>
        <p:grpSpPr bwMode="auto">
          <a:xfrm>
            <a:off x="18384" y="436562"/>
            <a:ext cx="1137777" cy="401638"/>
            <a:chOff x="240" y="480"/>
            <a:chExt cx="1587" cy="253"/>
          </a:xfrm>
        </p:grpSpPr>
        <p:sp>
          <p:nvSpPr>
            <p:cNvPr id="15"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6</a:t>
              </a:r>
            </a:p>
          </p:txBody>
        </p:sp>
        <p:sp>
          <p:nvSpPr>
            <p:cNvPr id="20"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2"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sp>
        <p:nvSpPr>
          <p:cNvPr id="16" name="Rectangle 7"/>
          <p:cNvSpPr>
            <a:spLocks noChangeArrowheads="1"/>
          </p:cNvSpPr>
          <p:nvPr/>
        </p:nvSpPr>
        <p:spPr bwMode="auto">
          <a:xfrm>
            <a:off x="323850" y="3933825"/>
            <a:ext cx="40322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a:t>
            </a:r>
            <a:r>
              <a:rPr lang="en-US" altLang="zh-CN" sz="2400" dirty="0">
                <a:solidFill>
                  <a:schemeClr val="tx1"/>
                </a:solidFill>
              </a:rPr>
              <a:t>1</a:t>
            </a:r>
            <a:r>
              <a:rPr lang="zh-CN" altLang="en-US" sz="2400" dirty="0">
                <a:solidFill>
                  <a:schemeClr val="tx1"/>
                </a:solidFill>
              </a:rPr>
              <a:t>）写出驱动方程</a:t>
            </a:r>
          </a:p>
        </p:txBody>
      </p:sp>
      <p:sp>
        <p:nvSpPr>
          <p:cNvPr id="17" name="AutoShape 9"/>
          <p:cNvSpPr>
            <a:spLocks/>
          </p:cNvSpPr>
          <p:nvPr/>
        </p:nvSpPr>
        <p:spPr bwMode="auto">
          <a:xfrm>
            <a:off x="1284413" y="5048763"/>
            <a:ext cx="152400" cy="914400"/>
          </a:xfrm>
          <a:prstGeom prst="leftBrace">
            <a:avLst>
              <a:gd name="adj1" fmla="val 50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aphicFrame>
        <p:nvGraphicFramePr>
          <p:cNvPr id="19" name="Object 14"/>
          <p:cNvGraphicFramePr>
            <a:graphicFrameLocks noChangeAspect="1"/>
          </p:cNvGraphicFramePr>
          <p:nvPr>
            <p:extLst>
              <p:ext uri="{D42A27DB-BD31-4B8C-83A1-F6EECF244321}">
                <p14:modId xmlns:p14="http://schemas.microsoft.com/office/powerpoint/2010/main" val="2342307917"/>
              </p:ext>
            </p:extLst>
          </p:nvPr>
        </p:nvGraphicFramePr>
        <p:xfrm>
          <a:off x="179388" y="981075"/>
          <a:ext cx="8642350" cy="2663825"/>
        </p:xfrm>
        <a:graphic>
          <a:graphicData uri="http://schemas.openxmlformats.org/presentationml/2006/ole">
            <mc:AlternateContent xmlns:mc="http://schemas.openxmlformats.org/markup-compatibility/2006">
              <mc:Choice xmlns:v="urn:schemas-microsoft-com:vml" Requires="v">
                <p:oleObj spid="_x0000_s265240" name="Visio" r:id="rId3" imgW="5252847" imgH="1573911" progId="Visio.Drawing.11">
                  <p:embed/>
                </p:oleObj>
              </mc:Choice>
              <mc:Fallback>
                <p:oleObj name="Visio" r:id="rId3" imgW="5252847" imgH="157391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981075"/>
                        <a:ext cx="8642350" cy="26638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15"/>
          <p:cNvGraphicFramePr>
            <a:graphicFrameLocks noChangeAspect="1"/>
          </p:cNvGraphicFramePr>
          <p:nvPr>
            <p:extLst>
              <p:ext uri="{D42A27DB-BD31-4B8C-83A1-F6EECF244321}">
                <p14:modId xmlns:p14="http://schemas.microsoft.com/office/powerpoint/2010/main" val="516645803"/>
              </p:ext>
            </p:extLst>
          </p:nvPr>
        </p:nvGraphicFramePr>
        <p:xfrm>
          <a:off x="1476375" y="4772025"/>
          <a:ext cx="1657350" cy="631825"/>
        </p:xfrm>
        <a:graphic>
          <a:graphicData uri="http://schemas.openxmlformats.org/presentationml/2006/ole">
            <mc:AlternateContent xmlns:mc="http://schemas.openxmlformats.org/markup-compatibility/2006">
              <mc:Choice xmlns:v="urn:schemas-microsoft-com:vml" Requires="v">
                <p:oleObj spid="_x0000_s265241" name="Equation" r:id="rId5" imgW="799920" imgH="304560" progId="Equation.DSMT4">
                  <p:embed/>
                </p:oleObj>
              </mc:Choice>
              <mc:Fallback>
                <p:oleObj name="Equation" r:id="rId5" imgW="799920" imgH="304560" progId="Equation.DSMT4">
                  <p:embed/>
                  <p:pic>
                    <p:nvPicPr>
                      <p:cNvPr id="0" name=""/>
                      <p:cNvPicPr>
                        <a:picLocks noChangeAspect="1" noChangeArrowheads="1"/>
                      </p:cNvPicPr>
                      <p:nvPr/>
                    </p:nvPicPr>
                    <p:blipFill>
                      <a:blip r:embed="rId6"/>
                      <a:srcRect/>
                      <a:stretch>
                        <a:fillRect/>
                      </a:stretch>
                    </p:blipFill>
                    <p:spPr bwMode="auto">
                      <a:xfrm>
                        <a:off x="1476375" y="4772025"/>
                        <a:ext cx="1657350"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6"/>
          <p:cNvGraphicFramePr>
            <a:graphicFrameLocks noChangeAspect="1"/>
          </p:cNvGraphicFramePr>
          <p:nvPr>
            <p:extLst>
              <p:ext uri="{D42A27DB-BD31-4B8C-83A1-F6EECF244321}">
                <p14:modId xmlns:p14="http://schemas.microsoft.com/office/powerpoint/2010/main" val="4136011686"/>
              </p:ext>
            </p:extLst>
          </p:nvPr>
        </p:nvGraphicFramePr>
        <p:xfrm>
          <a:off x="1371600" y="5492750"/>
          <a:ext cx="1866900" cy="631825"/>
        </p:xfrm>
        <a:graphic>
          <a:graphicData uri="http://schemas.openxmlformats.org/presentationml/2006/ole">
            <mc:AlternateContent xmlns:mc="http://schemas.openxmlformats.org/markup-compatibility/2006">
              <mc:Choice xmlns:v="urn:schemas-microsoft-com:vml" Requires="v">
                <p:oleObj spid="_x0000_s265242" name="Equation" r:id="rId7" imgW="901440" imgH="304560" progId="Equation.DSMT4">
                  <p:embed/>
                </p:oleObj>
              </mc:Choice>
              <mc:Fallback>
                <p:oleObj name="Equation" r:id="rId7" imgW="901440" imgH="304560" progId="Equation.DSMT4">
                  <p:embed/>
                  <p:pic>
                    <p:nvPicPr>
                      <p:cNvPr id="0" name=""/>
                      <p:cNvPicPr>
                        <a:picLocks noChangeAspect="1" noChangeArrowheads="1"/>
                      </p:cNvPicPr>
                      <p:nvPr/>
                    </p:nvPicPr>
                    <p:blipFill>
                      <a:blip r:embed="rId8"/>
                      <a:srcRect/>
                      <a:stretch>
                        <a:fillRect/>
                      </a:stretch>
                    </p:blipFill>
                    <p:spPr bwMode="auto">
                      <a:xfrm>
                        <a:off x="1371600" y="5492750"/>
                        <a:ext cx="1866900"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AutoShape 17"/>
          <p:cNvSpPr>
            <a:spLocks/>
          </p:cNvSpPr>
          <p:nvPr/>
        </p:nvSpPr>
        <p:spPr bwMode="auto">
          <a:xfrm>
            <a:off x="3563938" y="4941888"/>
            <a:ext cx="152400" cy="914400"/>
          </a:xfrm>
          <a:prstGeom prst="leftBrace">
            <a:avLst>
              <a:gd name="adj1" fmla="val 50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aphicFrame>
        <p:nvGraphicFramePr>
          <p:cNvPr id="27" name="Object 18"/>
          <p:cNvGraphicFramePr>
            <a:graphicFrameLocks noChangeAspect="1"/>
          </p:cNvGraphicFramePr>
          <p:nvPr>
            <p:extLst>
              <p:ext uri="{D42A27DB-BD31-4B8C-83A1-F6EECF244321}">
                <p14:modId xmlns:p14="http://schemas.microsoft.com/office/powerpoint/2010/main" val="623617996"/>
              </p:ext>
            </p:extLst>
          </p:nvPr>
        </p:nvGraphicFramePr>
        <p:xfrm>
          <a:off x="3786188" y="4811713"/>
          <a:ext cx="1500187" cy="552450"/>
        </p:xfrm>
        <a:graphic>
          <a:graphicData uri="http://schemas.openxmlformats.org/presentationml/2006/ole">
            <mc:AlternateContent xmlns:mc="http://schemas.openxmlformats.org/markup-compatibility/2006">
              <mc:Choice xmlns:v="urn:schemas-microsoft-com:vml" Requires="v">
                <p:oleObj spid="_x0000_s265243" name="Equation" r:id="rId9" imgW="723600" imgH="266400" progId="Equation.DSMT4">
                  <p:embed/>
                </p:oleObj>
              </mc:Choice>
              <mc:Fallback>
                <p:oleObj name="Equation" r:id="rId9" imgW="723600" imgH="266400" progId="Equation.DSMT4">
                  <p:embed/>
                  <p:pic>
                    <p:nvPicPr>
                      <p:cNvPr id="0" name=""/>
                      <p:cNvPicPr>
                        <a:picLocks noChangeAspect="1" noChangeArrowheads="1"/>
                      </p:cNvPicPr>
                      <p:nvPr/>
                    </p:nvPicPr>
                    <p:blipFill>
                      <a:blip r:embed="rId10"/>
                      <a:srcRect/>
                      <a:stretch>
                        <a:fillRect/>
                      </a:stretch>
                    </p:blipFill>
                    <p:spPr bwMode="auto">
                      <a:xfrm>
                        <a:off x="3786188" y="4811713"/>
                        <a:ext cx="150018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9"/>
          <p:cNvGraphicFramePr>
            <a:graphicFrameLocks noChangeAspect="1"/>
          </p:cNvGraphicFramePr>
          <p:nvPr>
            <p:extLst>
              <p:ext uri="{D42A27DB-BD31-4B8C-83A1-F6EECF244321}">
                <p14:modId xmlns:p14="http://schemas.microsoft.com/office/powerpoint/2010/main" val="35575786"/>
              </p:ext>
            </p:extLst>
          </p:nvPr>
        </p:nvGraphicFramePr>
        <p:xfrm>
          <a:off x="3743325" y="5557838"/>
          <a:ext cx="1185863" cy="500062"/>
        </p:xfrm>
        <a:graphic>
          <a:graphicData uri="http://schemas.openxmlformats.org/presentationml/2006/ole">
            <mc:AlternateContent xmlns:mc="http://schemas.openxmlformats.org/markup-compatibility/2006">
              <mc:Choice xmlns:v="urn:schemas-microsoft-com:vml" Requires="v">
                <p:oleObj spid="_x0000_s265244" name="Equation" r:id="rId11" imgW="571320" imgH="241200" progId="Equation.DSMT4">
                  <p:embed/>
                </p:oleObj>
              </mc:Choice>
              <mc:Fallback>
                <p:oleObj name="Equation" r:id="rId11" imgW="571320" imgH="241200" progId="Equation.DSMT4">
                  <p:embed/>
                  <p:pic>
                    <p:nvPicPr>
                      <p:cNvPr id="0" name=""/>
                      <p:cNvPicPr>
                        <a:picLocks noChangeAspect="1" noChangeArrowheads="1"/>
                      </p:cNvPicPr>
                      <p:nvPr/>
                    </p:nvPicPr>
                    <p:blipFill>
                      <a:blip r:embed="rId12"/>
                      <a:srcRect/>
                      <a:stretch>
                        <a:fillRect/>
                      </a:stretch>
                    </p:blipFill>
                    <p:spPr bwMode="auto">
                      <a:xfrm>
                        <a:off x="3743325" y="5557838"/>
                        <a:ext cx="118586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AutoShape 20"/>
          <p:cNvSpPr>
            <a:spLocks/>
          </p:cNvSpPr>
          <p:nvPr/>
        </p:nvSpPr>
        <p:spPr bwMode="auto">
          <a:xfrm>
            <a:off x="5724525" y="4941888"/>
            <a:ext cx="152400" cy="914400"/>
          </a:xfrm>
          <a:prstGeom prst="leftBrace">
            <a:avLst>
              <a:gd name="adj1" fmla="val 50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aphicFrame>
        <p:nvGraphicFramePr>
          <p:cNvPr id="30" name="Object 21"/>
          <p:cNvGraphicFramePr>
            <a:graphicFrameLocks noChangeAspect="1"/>
          </p:cNvGraphicFramePr>
          <p:nvPr>
            <p:extLst>
              <p:ext uri="{D42A27DB-BD31-4B8C-83A1-F6EECF244321}">
                <p14:modId xmlns:p14="http://schemas.microsoft.com/office/powerpoint/2010/main" val="3646751884"/>
              </p:ext>
            </p:extLst>
          </p:nvPr>
        </p:nvGraphicFramePr>
        <p:xfrm>
          <a:off x="5868988" y="4811713"/>
          <a:ext cx="1655762" cy="552450"/>
        </p:xfrm>
        <a:graphic>
          <a:graphicData uri="http://schemas.openxmlformats.org/presentationml/2006/ole">
            <mc:AlternateContent xmlns:mc="http://schemas.openxmlformats.org/markup-compatibility/2006">
              <mc:Choice xmlns:v="urn:schemas-microsoft-com:vml" Requires="v">
                <p:oleObj spid="_x0000_s265245" name="Equation" r:id="rId13" imgW="799920" imgH="266400" progId="Equation.DSMT4">
                  <p:embed/>
                </p:oleObj>
              </mc:Choice>
              <mc:Fallback>
                <p:oleObj name="Equation" r:id="rId13" imgW="799920" imgH="266400" progId="Equation.DSMT4">
                  <p:embed/>
                  <p:pic>
                    <p:nvPicPr>
                      <p:cNvPr id="0" name=""/>
                      <p:cNvPicPr>
                        <a:picLocks noChangeAspect="1" noChangeArrowheads="1"/>
                      </p:cNvPicPr>
                      <p:nvPr/>
                    </p:nvPicPr>
                    <p:blipFill>
                      <a:blip r:embed="rId14"/>
                      <a:srcRect/>
                      <a:stretch>
                        <a:fillRect/>
                      </a:stretch>
                    </p:blipFill>
                    <p:spPr bwMode="auto">
                      <a:xfrm>
                        <a:off x="5868988" y="4811713"/>
                        <a:ext cx="1655762"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22"/>
          <p:cNvGraphicFramePr>
            <a:graphicFrameLocks noChangeAspect="1"/>
          </p:cNvGraphicFramePr>
          <p:nvPr>
            <p:extLst>
              <p:ext uri="{D42A27DB-BD31-4B8C-83A1-F6EECF244321}">
                <p14:modId xmlns:p14="http://schemas.microsoft.com/office/powerpoint/2010/main" val="1078801479"/>
              </p:ext>
            </p:extLst>
          </p:nvPr>
        </p:nvGraphicFramePr>
        <p:xfrm>
          <a:off x="5886888" y="5530850"/>
          <a:ext cx="1289050" cy="552450"/>
        </p:xfrm>
        <a:graphic>
          <a:graphicData uri="http://schemas.openxmlformats.org/presentationml/2006/ole">
            <mc:AlternateContent xmlns:mc="http://schemas.openxmlformats.org/markup-compatibility/2006">
              <mc:Choice xmlns:v="urn:schemas-microsoft-com:vml" Requires="v">
                <p:oleObj spid="_x0000_s265246" name="Equation" r:id="rId15" imgW="622080" imgH="266400" progId="Equation.DSMT4">
                  <p:embed/>
                </p:oleObj>
              </mc:Choice>
              <mc:Fallback>
                <p:oleObj name="Equation" r:id="rId15" imgW="622080" imgH="266400" progId="Equation.DSMT4">
                  <p:embed/>
                  <p:pic>
                    <p:nvPicPr>
                      <p:cNvPr id="0" name=""/>
                      <p:cNvPicPr>
                        <a:picLocks noChangeAspect="1" noChangeArrowheads="1"/>
                      </p:cNvPicPr>
                      <p:nvPr/>
                    </p:nvPicPr>
                    <p:blipFill>
                      <a:blip r:embed="rId16"/>
                      <a:srcRect/>
                      <a:stretch>
                        <a:fillRect/>
                      </a:stretch>
                    </p:blipFill>
                    <p:spPr bwMode="auto">
                      <a:xfrm>
                        <a:off x="5886888" y="5530850"/>
                        <a:ext cx="1289050"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Text Box 6"/>
          <p:cNvSpPr txBox="1">
            <a:spLocks noChangeArrowheads="1"/>
          </p:cNvSpPr>
          <p:nvPr/>
        </p:nvSpPr>
        <p:spPr bwMode="auto">
          <a:xfrm>
            <a:off x="141035" y="3564009"/>
            <a:ext cx="42116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解：</a:t>
            </a:r>
          </a:p>
        </p:txBody>
      </p:sp>
    </p:spTree>
    <p:extLst>
      <p:ext uri="{BB962C8B-B14F-4D97-AF65-F5344CB8AC3E}">
        <p14:creationId xmlns:p14="http://schemas.microsoft.com/office/powerpoint/2010/main" val="153383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9" grpId="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71700" y="503804"/>
            <a:ext cx="9000600" cy="5895393"/>
          </a:xfrm>
        </p:spPr>
        <p:txBody>
          <a:bodyPr/>
          <a:lstStyle/>
          <a:p>
            <a:r>
              <a:rPr lang="zh-CN" altLang="en-US" sz="2400" dirty="0">
                <a:latin typeface="Arial" charset="0"/>
              </a:rPr>
              <a:t>时序逻辑电路与组合逻辑电路的区别</a:t>
            </a:r>
            <a:endParaRPr lang="en-US" altLang="zh-CN" sz="2400" dirty="0">
              <a:latin typeface="Arial" charset="0"/>
            </a:endParaRPr>
          </a:p>
          <a:p>
            <a:pPr lvl="1" eaLnBrk="1" hangingPunct="1">
              <a:spcBef>
                <a:spcPct val="50000"/>
              </a:spcBef>
              <a:buFontTx/>
              <a:buAutoNum type="arabicPeriod"/>
            </a:pPr>
            <a:r>
              <a:rPr lang="zh-CN" altLang="en-US" sz="2400" dirty="0">
                <a:ea typeface="楷体_GB2312" charset="-122"/>
              </a:rPr>
              <a:t>从逻辑功能上看</a:t>
            </a:r>
          </a:p>
          <a:p>
            <a:pPr lvl="2" eaLnBrk="1" hangingPunct="1">
              <a:spcBef>
                <a:spcPct val="50000"/>
              </a:spcBef>
            </a:pPr>
            <a:r>
              <a:rPr lang="zh-CN" altLang="en-US" sz="2000" dirty="0">
                <a:solidFill>
                  <a:srgbClr val="0000DC"/>
                </a:solidFill>
                <a:ea typeface="华文新魏" pitchFamily="2" charset="-122"/>
              </a:rPr>
              <a:t>组合电路</a:t>
            </a:r>
            <a:r>
              <a:rPr lang="zh-CN" altLang="en-US" sz="2000" dirty="0">
                <a:solidFill>
                  <a:srgbClr val="0000DC"/>
                </a:solidFill>
                <a:ea typeface="楷体_GB2312" charset="-122"/>
              </a:rPr>
              <a:t>：</a:t>
            </a:r>
            <a:r>
              <a:rPr lang="en-US" altLang="zh-CN" sz="2000" dirty="0"/>
              <a:t>t </a:t>
            </a:r>
            <a:r>
              <a:rPr lang="zh-CN" altLang="en-US" sz="2000" dirty="0"/>
              <a:t>时刻输出仅与</a:t>
            </a:r>
            <a:r>
              <a:rPr lang="en-US" altLang="zh-CN" sz="2000" dirty="0"/>
              <a:t>t</a:t>
            </a:r>
            <a:r>
              <a:rPr lang="zh-CN" altLang="en-US" sz="2000" dirty="0"/>
              <a:t>时刻输入有关，与</a:t>
            </a:r>
            <a:r>
              <a:rPr lang="en-US" altLang="zh-CN" sz="2000" dirty="0"/>
              <a:t>t </a:t>
            </a:r>
            <a:r>
              <a:rPr lang="zh-CN" altLang="en-US" sz="2000" dirty="0"/>
              <a:t>以前的状态无关。                    </a:t>
            </a:r>
          </a:p>
          <a:p>
            <a:pPr lvl="2" eaLnBrk="1" hangingPunct="1">
              <a:spcBef>
                <a:spcPct val="50000"/>
              </a:spcBef>
            </a:pPr>
            <a:r>
              <a:rPr lang="zh-CN" altLang="en-US" sz="2000" dirty="0">
                <a:solidFill>
                  <a:srgbClr val="0000DC"/>
                </a:solidFill>
                <a:ea typeface="华文新魏" pitchFamily="2" charset="-122"/>
              </a:rPr>
              <a:t>时序电路</a:t>
            </a:r>
            <a:r>
              <a:rPr lang="zh-CN" altLang="en-US" sz="2000" dirty="0">
                <a:solidFill>
                  <a:srgbClr val="0000DC"/>
                </a:solidFill>
                <a:ea typeface="楷体_GB2312" charset="-122"/>
              </a:rPr>
              <a:t>：</a:t>
            </a:r>
            <a:r>
              <a:rPr lang="zh-CN" altLang="en-US" sz="2000" dirty="0"/>
              <a:t> </a:t>
            </a:r>
            <a:r>
              <a:rPr lang="en-US" altLang="zh-CN" sz="2000" dirty="0"/>
              <a:t>t </a:t>
            </a:r>
            <a:r>
              <a:rPr lang="zh-CN" altLang="en-US" sz="2000" dirty="0"/>
              <a:t>时刻输出</a:t>
            </a:r>
            <a:r>
              <a:rPr lang="en-US" altLang="zh-CN" sz="2000" dirty="0"/>
              <a:t>Y</a:t>
            </a:r>
            <a:r>
              <a:rPr lang="zh-CN" altLang="en-US" sz="2000" dirty="0"/>
              <a:t>不仅与</a:t>
            </a:r>
            <a:r>
              <a:rPr lang="en-US" altLang="zh-CN" sz="2000" dirty="0"/>
              <a:t>t</a:t>
            </a:r>
            <a:r>
              <a:rPr lang="zh-CN" altLang="en-US" sz="2000" dirty="0"/>
              <a:t>时刻输入</a:t>
            </a:r>
            <a:r>
              <a:rPr lang="en-US" altLang="zh-CN" sz="2000" dirty="0"/>
              <a:t>X</a:t>
            </a:r>
            <a:r>
              <a:rPr lang="zh-CN" altLang="en-US" sz="2000" dirty="0"/>
              <a:t>有关，还与电路过去的状态</a:t>
            </a:r>
            <a:r>
              <a:rPr lang="en-US" altLang="zh-CN" sz="2000" dirty="0" err="1"/>
              <a:t>Q</a:t>
            </a:r>
            <a:r>
              <a:rPr lang="en-US" altLang="zh-CN" sz="2000" baseline="30000" dirty="0" err="1"/>
              <a:t>n</a:t>
            </a:r>
            <a:r>
              <a:rPr lang="zh-CN" altLang="en-US" sz="2000" dirty="0"/>
              <a:t>有关。                   </a:t>
            </a:r>
          </a:p>
          <a:p>
            <a:pPr lvl="1"/>
            <a:endParaRPr lang="zh-CN" altLang="en-US" dirty="0"/>
          </a:p>
        </p:txBody>
      </p:sp>
      <p:sp>
        <p:nvSpPr>
          <p:cNvPr id="62" name="Rectangle 18"/>
          <p:cNvSpPr>
            <a:spLocks noChangeArrowheads="1"/>
          </p:cNvSpPr>
          <p:nvPr/>
        </p:nvSpPr>
        <p:spPr bwMode="auto">
          <a:xfrm>
            <a:off x="2895600" y="3084393"/>
            <a:ext cx="2514600" cy="1371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63" name="Rectangle 19"/>
          <p:cNvSpPr>
            <a:spLocks noChangeArrowheads="1"/>
          </p:cNvSpPr>
          <p:nvPr/>
        </p:nvSpPr>
        <p:spPr bwMode="auto">
          <a:xfrm>
            <a:off x="2895600" y="4913193"/>
            <a:ext cx="2514600" cy="685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64" name="Text Box 20"/>
          <p:cNvSpPr txBox="1">
            <a:spLocks noChangeArrowheads="1"/>
          </p:cNvSpPr>
          <p:nvPr/>
        </p:nvSpPr>
        <p:spPr bwMode="auto">
          <a:xfrm>
            <a:off x="2971800" y="3403481"/>
            <a:ext cx="2362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en-US" sz="2800" b="1">
                <a:solidFill>
                  <a:schemeClr val="tx1"/>
                </a:solidFill>
              </a:rPr>
              <a:t>组合逻辑电路</a:t>
            </a:r>
          </a:p>
        </p:txBody>
      </p:sp>
      <p:sp>
        <p:nvSpPr>
          <p:cNvPr id="65" name="Text Box 21"/>
          <p:cNvSpPr txBox="1">
            <a:spLocks noChangeArrowheads="1"/>
          </p:cNvSpPr>
          <p:nvPr/>
        </p:nvSpPr>
        <p:spPr bwMode="auto">
          <a:xfrm>
            <a:off x="3276600" y="5003681"/>
            <a:ext cx="182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en-US" sz="2800" b="1">
                <a:solidFill>
                  <a:schemeClr val="tx1"/>
                </a:solidFill>
              </a:rPr>
              <a:t>存储电路</a:t>
            </a:r>
          </a:p>
        </p:txBody>
      </p:sp>
      <p:sp>
        <p:nvSpPr>
          <p:cNvPr id="66" name="Line 22"/>
          <p:cNvSpPr>
            <a:spLocks noChangeShapeType="1"/>
          </p:cNvSpPr>
          <p:nvPr/>
        </p:nvSpPr>
        <p:spPr bwMode="auto">
          <a:xfrm>
            <a:off x="2362200" y="3236793"/>
            <a:ext cx="533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67" name="Line 23"/>
          <p:cNvSpPr>
            <a:spLocks noChangeShapeType="1"/>
          </p:cNvSpPr>
          <p:nvPr/>
        </p:nvSpPr>
        <p:spPr bwMode="auto">
          <a:xfrm>
            <a:off x="2362200" y="3770193"/>
            <a:ext cx="533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68" name="Line 24"/>
          <p:cNvSpPr>
            <a:spLocks noChangeShapeType="1"/>
          </p:cNvSpPr>
          <p:nvPr/>
        </p:nvSpPr>
        <p:spPr bwMode="auto">
          <a:xfrm>
            <a:off x="5410200" y="3236793"/>
            <a:ext cx="533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69" name="Line 25"/>
          <p:cNvSpPr>
            <a:spLocks noChangeShapeType="1"/>
          </p:cNvSpPr>
          <p:nvPr/>
        </p:nvSpPr>
        <p:spPr bwMode="auto">
          <a:xfrm>
            <a:off x="5410200" y="3770193"/>
            <a:ext cx="533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70" name="Line 26"/>
          <p:cNvSpPr>
            <a:spLocks noChangeShapeType="1"/>
          </p:cNvSpPr>
          <p:nvPr/>
        </p:nvSpPr>
        <p:spPr bwMode="auto">
          <a:xfrm>
            <a:off x="2514600" y="3389193"/>
            <a:ext cx="0" cy="3048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71" name="Line 27"/>
          <p:cNvSpPr>
            <a:spLocks noChangeShapeType="1"/>
          </p:cNvSpPr>
          <p:nvPr/>
        </p:nvSpPr>
        <p:spPr bwMode="auto">
          <a:xfrm>
            <a:off x="5791200" y="3389193"/>
            <a:ext cx="0" cy="3048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72" name="Line 28"/>
          <p:cNvSpPr>
            <a:spLocks noChangeShapeType="1"/>
          </p:cNvSpPr>
          <p:nvPr/>
        </p:nvSpPr>
        <p:spPr bwMode="auto">
          <a:xfrm>
            <a:off x="2362200" y="3998793"/>
            <a:ext cx="533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73" name="Line 29"/>
          <p:cNvSpPr>
            <a:spLocks noChangeShapeType="1"/>
          </p:cNvSpPr>
          <p:nvPr/>
        </p:nvSpPr>
        <p:spPr bwMode="auto">
          <a:xfrm>
            <a:off x="5410200" y="3998793"/>
            <a:ext cx="533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74" name="Line 30"/>
          <p:cNvSpPr>
            <a:spLocks noChangeShapeType="1"/>
          </p:cNvSpPr>
          <p:nvPr/>
        </p:nvSpPr>
        <p:spPr bwMode="auto">
          <a:xfrm flipH="1">
            <a:off x="5410200" y="5522793"/>
            <a:ext cx="533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75" name="Line 31"/>
          <p:cNvSpPr>
            <a:spLocks noChangeShapeType="1"/>
          </p:cNvSpPr>
          <p:nvPr/>
        </p:nvSpPr>
        <p:spPr bwMode="auto">
          <a:xfrm flipH="1">
            <a:off x="2362200" y="5522793"/>
            <a:ext cx="533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76" name="Line 32"/>
          <p:cNvSpPr>
            <a:spLocks noChangeShapeType="1"/>
          </p:cNvSpPr>
          <p:nvPr/>
        </p:nvSpPr>
        <p:spPr bwMode="auto">
          <a:xfrm>
            <a:off x="2362200" y="3998793"/>
            <a:ext cx="0" cy="1524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77" name="Line 33"/>
          <p:cNvSpPr>
            <a:spLocks noChangeShapeType="1"/>
          </p:cNvSpPr>
          <p:nvPr/>
        </p:nvSpPr>
        <p:spPr bwMode="auto">
          <a:xfrm>
            <a:off x="5943600" y="3998793"/>
            <a:ext cx="0" cy="1524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78" name="Line 34"/>
          <p:cNvSpPr>
            <a:spLocks noChangeShapeType="1"/>
          </p:cNvSpPr>
          <p:nvPr/>
        </p:nvSpPr>
        <p:spPr bwMode="auto">
          <a:xfrm>
            <a:off x="2590800" y="4303593"/>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79" name="Line 35"/>
          <p:cNvSpPr>
            <a:spLocks noChangeShapeType="1"/>
          </p:cNvSpPr>
          <p:nvPr/>
        </p:nvSpPr>
        <p:spPr bwMode="auto">
          <a:xfrm>
            <a:off x="5410200" y="4303593"/>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80" name="Line 36"/>
          <p:cNvSpPr>
            <a:spLocks noChangeShapeType="1"/>
          </p:cNvSpPr>
          <p:nvPr/>
        </p:nvSpPr>
        <p:spPr bwMode="auto">
          <a:xfrm flipH="1">
            <a:off x="5410200" y="5065593"/>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81" name="Line 37"/>
          <p:cNvSpPr>
            <a:spLocks noChangeShapeType="1"/>
          </p:cNvSpPr>
          <p:nvPr/>
        </p:nvSpPr>
        <p:spPr bwMode="auto">
          <a:xfrm flipH="1">
            <a:off x="2590800" y="5065593"/>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82" name="Line 38"/>
          <p:cNvSpPr>
            <a:spLocks noChangeShapeType="1"/>
          </p:cNvSpPr>
          <p:nvPr/>
        </p:nvSpPr>
        <p:spPr bwMode="auto">
          <a:xfrm>
            <a:off x="2590800" y="4303593"/>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83" name="Line 39"/>
          <p:cNvSpPr>
            <a:spLocks noChangeShapeType="1"/>
          </p:cNvSpPr>
          <p:nvPr/>
        </p:nvSpPr>
        <p:spPr bwMode="auto">
          <a:xfrm>
            <a:off x="5715000" y="4303593"/>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84" name="Line 40"/>
          <p:cNvSpPr>
            <a:spLocks noChangeShapeType="1"/>
          </p:cNvSpPr>
          <p:nvPr/>
        </p:nvSpPr>
        <p:spPr bwMode="auto">
          <a:xfrm>
            <a:off x="2667000" y="5217993"/>
            <a:ext cx="0" cy="2286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85" name="Line 41"/>
          <p:cNvSpPr>
            <a:spLocks noChangeShapeType="1"/>
          </p:cNvSpPr>
          <p:nvPr/>
        </p:nvSpPr>
        <p:spPr bwMode="auto">
          <a:xfrm>
            <a:off x="5638800" y="5217993"/>
            <a:ext cx="0" cy="2286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86" name="Text Box 42"/>
          <p:cNvSpPr txBox="1">
            <a:spLocks noChangeArrowheads="1"/>
          </p:cNvSpPr>
          <p:nvPr/>
        </p:nvSpPr>
        <p:spPr bwMode="auto">
          <a:xfrm>
            <a:off x="5943600" y="3465393"/>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y</a:t>
            </a:r>
            <a:r>
              <a:rPr lang="en-US" altLang="zh-CN" sz="2800" b="1" baseline="-25000">
                <a:solidFill>
                  <a:schemeClr val="tx1"/>
                </a:solidFill>
              </a:rPr>
              <a:t>i</a:t>
            </a:r>
          </a:p>
        </p:txBody>
      </p:sp>
      <p:sp>
        <p:nvSpPr>
          <p:cNvPr id="87" name="Text Box 43"/>
          <p:cNvSpPr txBox="1">
            <a:spLocks noChangeArrowheads="1"/>
          </p:cNvSpPr>
          <p:nvPr/>
        </p:nvSpPr>
        <p:spPr bwMode="auto">
          <a:xfrm>
            <a:off x="5943600" y="2855793"/>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y</a:t>
            </a:r>
            <a:r>
              <a:rPr lang="en-US" altLang="zh-CN" sz="2800" b="1" baseline="-25000">
                <a:solidFill>
                  <a:schemeClr val="tx1"/>
                </a:solidFill>
              </a:rPr>
              <a:t>1</a:t>
            </a:r>
          </a:p>
        </p:txBody>
      </p:sp>
      <p:sp>
        <p:nvSpPr>
          <p:cNvPr id="88" name="Text Box 44"/>
          <p:cNvSpPr txBox="1">
            <a:spLocks noChangeArrowheads="1"/>
          </p:cNvSpPr>
          <p:nvPr/>
        </p:nvSpPr>
        <p:spPr bwMode="auto">
          <a:xfrm>
            <a:off x="1981200" y="2855793"/>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x</a:t>
            </a:r>
            <a:r>
              <a:rPr lang="en-US" altLang="zh-CN" sz="2800" b="1" baseline="-25000">
                <a:solidFill>
                  <a:schemeClr val="tx1"/>
                </a:solidFill>
              </a:rPr>
              <a:t>1</a:t>
            </a:r>
          </a:p>
        </p:txBody>
      </p:sp>
      <p:sp>
        <p:nvSpPr>
          <p:cNvPr id="89" name="Text Box 45"/>
          <p:cNvSpPr txBox="1">
            <a:spLocks noChangeArrowheads="1"/>
          </p:cNvSpPr>
          <p:nvPr/>
        </p:nvSpPr>
        <p:spPr bwMode="auto">
          <a:xfrm>
            <a:off x="1981200" y="3465393"/>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x</a:t>
            </a:r>
            <a:r>
              <a:rPr lang="en-US" altLang="zh-CN" sz="2800" b="1" baseline="-25000">
                <a:solidFill>
                  <a:schemeClr val="tx1"/>
                </a:solidFill>
              </a:rPr>
              <a:t>i</a:t>
            </a:r>
          </a:p>
        </p:txBody>
      </p:sp>
      <p:sp>
        <p:nvSpPr>
          <p:cNvPr id="90" name="Text Box 46"/>
          <p:cNvSpPr txBox="1">
            <a:spLocks noChangeArrowheads="1"/>
          </p:cNvSpPr>
          <p:nvPr/>
        </p:nvSpPr>
        <p:spPr bwMode="auto">
          <a:xfrm>
            <a:off x="5334000" y="4546481"/>
            <a:ext cx="533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d</a:t>
            </a:r>
            <a:r>
              <a:rPr lang="en-US" altLang="zh-CN" sz="2800" b="1" baseline="-25000">
                <a:solidFill>
                  <a:schemeClr val="tx1"/>
                </a:solidFill>
              </a:rPr>
              <a:t>1</a:t>
            </a:r>
          </a:p>
        </p:txBody>
      </p:sp>
      <p:sp>
        <p:nvSpPr>
          <p:cNvPr id="91" name="Text Box 47"/>
          <p:cNvSpPr txBox="1">
            <a:spLocks noChangeArrowheads="1"/>
          </p:cNvSpPr>
          <p:nvPr/>
        </p:nvSpPr>
        <p:spPr bwMode="auto">
          <a:xfrm>
            <a:off x="5334000" y="5522793"/>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d</a:t>
            </a:r>
            <a:r>
              <a:rPr lang="en-US" altLang="zh-CN" sz="2800" b="1" baseline="-25000">
                <a:solidFill>
                  <a:schemeClr val="tx1"/>
                </a:solidFill>
              </a:rPr>
              <a:t>i</a:t>
            </a:r>
          </a:p>
        </p:txBody>
      </p:sp>
      <p:sp>
        <p:nvSpPr>
          <p:cNvPr id="92" name="Text Box 48"/>
          <p:cNvSpPr txBox="1">
            <a:spLocks noChangeArrowheads="1"/>
          </p:cNvSpPr>
          <p:nvPr/>
        </p:nvSpPr>
        <p:spPr bwMode="auto">
          <a:xfrm>
            <a:off x="2514600" y="5446593"/>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q</a:t>
            </a:r>
            <a:r>
              <a:rPr lang="en-US" altLang="zh-CN" sz="2800" b="1" baseline="-25000">
                <a:solidFill>
                  <a:schemeClr val="tx1"/>
                </a:solidFill>
              </a:rPr>
              <a:t>i</a:t>
            </a:r>
          </a:p>
        </p:txBody>
      </p:sp>
      <p:sp>
        <p:nvSpPr>
          <p:cNvPr id="93" name="Text Box 49"/>
          <p:cNvSpPr txBox="1">
            <a:spLocks noChangeArrowheads="1"/>
          </p:cNvSpPr>
          <p:nvPr/>
        </p:nvSpPr>
        <p:spPr bwMode="auto">
          <a:xfrm>
            <a:off x="2514600" y="4532193"/>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800" b="1">
                <a:solidFill>
                  <a:schemeClr val="tx1"/>
                </a:solidFill>
              </a:rPr>
              <a:t>q</a:t>
            </a:r>
            <a:r>
              <a:rPr lang="en-US" altLang="zh-CN" sz="2800" b="1" baseline="-25000">
                <a:solidFill>
                  <a:schemeClr val="tx1"/>
                </a:solidFill>
              </a:rPr>
              <a:t>1</a:t>
            </a:r>
          </a:p>
        </p:txBody>
      </p:sp>
      <p:sp>
        <p:nvSpPr>
          <p:cNvPr id="94" name="Text Box 50"/>
          <p:cNvSpPr txBox="1">
            <a:spLocks noChangeArrowheads="1"/>
          </p:cNvSpPr>
          <p:nvPr/>
        </p:nvSpPr>
        <p:spPr bwMode="auto">
          <a:xfrm>
            <a:off x="2362200" y="2546528"/>
            <a:ext cx="3733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zh-CN" altLang="en-US" sz="2400" b="1" dirty="0">
                <a:solidFill>
                  <a:schemeClr val="tx1"/>
                </a:solidFill>
                <a:effectLst>
                  <a:outerShdw blurRad="38100" dist="38100" dir="2700000" algn="tl">
                    <a:srgbClr val="000000"/>
                  </a:outerShdw>
                </a:effectLst>
                <a:ea typeface="楷体_GB2312" charset="-122"/>
              </a:rPr>
              <a:t>时序逻辑电路的结构框图</a:t>
            </a:r>
          </a:p>
        </p:txBody>
      </p:sp>
      <p:sp>
        <p:nvSpPr>
          <p:cNvPr id="95" name="AutoShape 52"/>
          <p:cNvSpPr>
            <a:spLocks/>
          </p:cNvSpPr>
          <p:nvPr/>
        </p:nvSpPr>
        <p:spPr bwMode="auto">
          <a:xfrm>
            <a:off x="1905000" y="3084393"/>
            <a:ext cx="76200" cy="763588"/>
          </a:xfrm>
          <a:prstGeom prst="leftBrace">
            <a:avLst>
              <a:gd name="adj1" fmla="val 83507"/>
              <a:gd name="adj2"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96" name="Text Box 53"/>
          <p:cNvSpPr txBox="1">
            <a:spLocks noChangeArrowheads="1"/>
          </p:cNvSpPr>
          <p:nvPr/>
        </p:nvSpPr>
        <p:spPr bwMode="auto">
          <a:xfrm>
            <a:off x="990600" y="3008193"/>
            <a:ext cx="1066800"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70000"/>
              </a:lnSpc>
              <a:spcBef>
                <a:spcPct val="50000"/>
              </a:spcBef>
            </a:pPr>
            <a:r>
              <a:rPr lang="zh-CN" altLang="en-US" sz="2800" b="1">
                <a:solidFill>
                  <a:schemeClr val="tx1"/>
                </a:solidFill>
                <a:ea typeface="楷体_GB2312" charset="-122"/>
              </a:rPr>
              <a:t>外部</a:t>
            </a:r>
          </a:p>
          <a:p>
            <a:pPr>
              <a:lnSpc>
                <a:spcPct val="70000"/>
              </a:lnSpc>
              <a:spcBef>
                <a:spcPct val="50000"/>
              </a:spcBef>
            </a:pPr>
            <a:r>
              <a:rPr lang="zh-CN" altLang="en-US" sz="2800" b="1">
                <a:solidFill>
                  <a:schemeClr val="tx1"/>
                </a:solidFill>
                <a:ea typeface="楷体_GB2312" charset="-122"/>
              </a:rPr>
              <a:t>输入</a:t>
            </a:r>
          </a:p>
        </p:txBody>
      </p:sp>
      <p:sp>
        <p:nvSpPr>
          <p:cNvPr id="97" name="Text Box 54"/>
          <p:cNvSpPr txBox="1">
            <a:spLocks noChangeArrowheads="1"/>
          </p:cNvSpPr>
          <p:nvPr/>
        </p:nvSpPr>
        <p:spPr bwMode="auto">
          <a:xfrm>
            <a:off x="6324600" y="3084393"/>
            <a:ext cx="1066800"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70000"/>
              </a:lnSpc>
              <a:spcBef>
                <a:spcPct val="50000"/>
              </a:spcBef>
            </a:pPr>
            <a:r>
              <a:rPr lang="zh-CN" altLang="en-US" sz="2800" b="1">
                <a:solidFill>
                  <a:schemeClr val="tx1"/>
                </a:solidFill>
                <a:ea typeface="楷体_GB2312" charset="-122"/>
              </a:rPr>
              <a:t>外部</a:t>
            </a:r>
          </a:p>
          <a:p>
            <a:pPr>
              <a:lnSpc>
                <a:spcPct val="70000"/>
              </a:lnSpc>
              <a:spcBef>
                <a:spcPct val="50000"/>
              </a:spcBef>
            </a:pPr>
            <a:r>
              <a:rPr lang="zh-CN" altLang="en-US" sz="2800" b="1">
                <a:solidFill>
                  <a:schemeClr val="tx1"/>
                </a:solidFill>
                <a:ea typeface="楷体_GB2312" charset="-122"/>
              </a:rPr>
              <a:t>输出</a:t>
            </a:r>
          </a:p>
        </p:txBody>
      </p:sp>
      <p:sp>
        <p:nvSpPr>
          <p:cNvPr id="98" name="Text Box 55"/>
          <p:cNvSpPr txBox="1">
            <a:spLocks noChangeArrowheads="1"/>
          </p:cNvSpPr>
          <p:nvPr/>
        </p:nvSpPr>
        <p:spPr bwMode="auto">
          <a:xfrm>
            <a:off x="6172200" y="4927481"/>
            <a:ext cx="2209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schemeClr val="tx1"/>
                </a:solidFill>
                <a:latin typeface="楷体_GB2312" charset="-122"/>
                <a:ea typeface="楷体_GB2312" charset="-122"/>
              </a:rPr>
              <a:t>F-F</a:t>
            </a:r>
            <a:r>
              <a:rPr lang="zh-CN" altLang="en-US" sz="2800" b="1">
                <a:solidFill>
                  <a:schemeClr val="tx1"/>
                </a:solidFill>
                <a:latin typeface="楷体_GB2312" charset="-122"/>
                <a:ea typeface="楷体_GB2312" charset="-122"/>
              </a:rPr>
              <a:t>控制输入</a:t>
            </a:r>
          </a:p>
        </p:txBody>
      </p:sp>
      <p:sp>
        <p:nvSpPr>
          <p:cNvPr id="99" name="Text Box 56"/>
          <p:cNvSpPr txBox="1">
            <a:spLocks noChangeArrowheads="1"/>
          </p:cNvSpPr>
          <p:nvPr/>
        </p:nvSpPr>
        <p:spPr bwMode="auto">
          <a:xfrm>
            <a:off x="228600" y="4913193"/>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schemeClr val="tx1"/>
                </a:solidFill>
                <a:latin typeface="楷体_GB2312" charset="-122"/>
                <a:ea typeface="楷体_GB2312" charset="-122"/>
              </a:rPr>
              <a:t>F-F</a:t>
            </a:r>
            <a:r>
              <a:rPr lang="zh-CN" altLang="en-US" sz="2800" b="1">
                <a:solidFill>
                  <a:schemeClr val="tx1"/>
                </a:solidFill>
                <a:latin typeface="楷体_GB2312" charset="-122"/>
                <a:ea typeface="楷体_GB2312" charset="-122"/>
              </a:rPr>
              <a:t>状态输出</a:t>
            </a:r>
          </a:p>
        </p:txBody>
      </p:sp>
      <p:sp>
        <p:nvSpPr>
          <p:cNvPr id="100" name="Text Box 3"/>
          <p:cNvSpPr txBox="1">
            <a:spLocks noChangeArrowheads="1"/>
          </p:cNvSpPr>
          <p:nvPr/>
        </p:nvSpPr>
        <p:spPr bwMode="auto">
          <a:xfrm>
            <a:off x="8391" y="5657671"/>
            <a:ext cx="9135609" cy="1200329"/>
          </a:xfrm>
          <a:prstGeom prst="rect">
            <a:avLst/>
          </a:prstGeom>
          <a:ln/>
        </p:spPr>
        <p:style>
          <a:lnRef idx="0">
            <a:schemeClr val="accent3"/>
          </a:lnRef>
          <a:fillRef idx="3">
            <a:schemeClr val="accent3"/>
          </a:fillRef>
          <a:effectRef idx="3">
            <a:schemeClr val="accent3"/>
          </a:effectRef>
          <a:fontRef idx="minor">
            <a:schemeClr val="lt1"/>
          </a:fontRef>
        </p:style>
        <p:txBody>
          <a:bodyPr wrap="square">
            <a:spAutoFit/>
          </a:bodyPr>
          <a:lstStyle/>
          <a:p>
            <a:pPr eaLnBrk="1" hangingPunct="1">
              <a:spcBef>
                <a:spcPct val="50000"/>
              </a:spcBef>
            </a:pPr>
            <a:r>
              <a:rPr lang="zh-CN" altLang="en-US" b="1" dirty="0">
                <a:solidFill>
                  <a:schemeClr val="tx1"/>
                </a:solidFill>
                <a:ea typeface="楷体_GB2312" charset="-122"/>
              </a:rPr>
              <a:t>时序电路的结构</a:t>
            </a:r>
            <a:r>
              <a:rPr lang="zh-CN" altLang="en-US" b="1" dirty="0">
                <a:solidFill>
                  <a:schemeClr val="tx1"/>
                </a:solidFill>
              </a:rPr>
              <a:t>：</a:t>
            </a:r>
          </a:p>
          <a:p>
            <a:pPr eaLnBrk="1" hangingPunct="1">
              <a:spcBef>
                <a:spcPct val="50000"/>
              </a:spcBef>
            </a:pPr>
            <a:r>
              <a:rPr lang="en-US" altLang="zh-CN" b="1" dirty="0">
                <a:solidFill>
                  <a:schemeClr val="tx1"/>
                </a:solidFill>
              </a:rPr>
              <a:t>1</a:t>
            </a:r>
            <a:r>
              <a:rPr lang="zh-CN" altLang="en-US" b="1" dirty="0">
                <a:solidFill>
                  <a:schemeClr val="tx1"/>
                </a:solidFill>
              </a:rPr>
              <a:t>）由组合电路和存储电路（触发器）构成。</a:t>
            </a:r>
          </a:p>
          <a:p>
            <a:pPr eaLnBrk="1" hangingPunct="1">
              <a:spcBef>
                <a:spcPct val="50000"/>
              </a:spcBef>
            </a:pPr>
            <a:r>
              <a:rPr lang="en-US" altLang="zh-CN" b="1" dirty="0">
                <a:solidFill>
                  <a:schemeClr val="tx1"/>
                </a:solidFill>
              </a:rPr>
              <a:t>2</a:t>
            </a:r>
            <a:r>
              <a:rPr lang="zh-CN" altLang="en-US" b="1" dirty="0">
                <a:solidFill>
                  <a:schemeClr val="tx1"/>
                </a:solidFill>
              </a:rPr>
              <a:t>）触发器的状态与电路的输入信号共同决定了电路的输出。</a:t>
            </a:r>
          </a:p>
        </p:txBody>
      </p:sp>
    </p:spTree>
    <p:extLst>
      <p:ext uri="{BB962C8B-B14F-4D97-AF65-F5344CB8AC3E}">
        <p14:creationId xmlns:p14="http://schemas.microsoft.com/office/powerpoint/2010/main" val="2602108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4" name="Group 4"/>
          <p:cNvGrpSpPr>
            <a:grpSpLocks/>
          </p:cNvGrpSpPr>
          <p:nvPr/>
        </p:nvGrpSpPr>
        <p:grpSpPr bwMode="auto">
          <a:xfrm>
            <a:off x="18384" y="436562"/>
            <a:ext cx="1137777" cy="401638"/>
            <a:chOff x="240" y="480"/>
            <a:chExt cx="1587" cy="253"/>
          </a:xfrm>
        </p:grpSpPr>
        <p:sp>
          <p:nvSpPr>
            <p:cNvPr id="15"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6</a:t>
              </a:r>
            </a:p>
          </p:txBody>
        </p:sp>
        <p:sp>
          <p:nvSpPr>
            <p:cNvPr id="20"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2"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graphicFrame>
        <p:nvGraphicFramePr>
          <p:cNvPr id="19" name="Object 14"/>
          <p:cNvGraphicFramePr>
            <a:graphicFrameLocks noChangeAspect="1"/>
          </p:cNvGraphicFramePr>
          <p:nvPr>
            <p:extLst>
              <p:ext uri="{D42A27DB-BD31-4B8C-83A1-F6EECF244321}">
                <p14:modId xmlns:p14="http://schemas.microsoft.com/office/powerpoint/2010/main" val="303757960"/>
              </p:ext>
            </p:extLst>
          </p:nvPr>
        </p:nvGraphicFramePr>
        <p:xfrm>
          <a:off x="179388" y="981075"/>
          <a:ext cx="5697699" cy="1756197"/>
        </p:xfrm>
        <a:graphic>
          <a:graphicData uri="http://schemas.openxmlformats.org/presentationml/2006/ole">
            <mc:AlternateContent xmlns:mc="http://schemas.openxmlformats.org/markup-compatibility/2006">
              <mc:Choice xmlns:v="urn:schemas-microsoft-com:vml" Requires="v">
                <p:oleObj spid="_x0000_s245330" name="Visio" r:id="rId3" imgW="5252847" imgH="1573911" progId="Visio.Drawing.11">
                  <p:embed/>
                </p:oleObj>
              </mc:Choice>
              <mc:Fallback>
                <p:oleObj name="Visio" r:id="rId3" imgW="5252847" imgH="157391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981075"/>
                        <a:ext cx="5697699" cy="1756197"/>
                      </a:xfrm>
                      <a:prstGeom prst="rect">
                        <a:avLst/>
                      </a:prstGeom>
                      <a:solidFill>
                        <a:schemeClr val="bg1"/>
                      </a:solidFill>
                      <a:ln>
                        <a:noFill/>
                      </a:ln>
                      <a:effectLst/>
                    </p:spPr>
                  </p:pic>
                </p:oleObj>
              </mc:Fallback>
            </mc:AlternateContent>
          </a:graphicData>
        </a:graphic>
      </p:graphicFrame>
      <p:sp>
        <p:nvSpPr>
          <p:cNvPr id="32" name="Text Box 6"/>
          <p:cNvSpPr txBox="1">
            <a:spLocks noChangeArrowheads="1"/>
          </p:cNvSpPr>
          <p:nvPr/>
        </p:nvSpPr>
        <p:spPr bwMode="auto">
          <a:xfrm>
            <a:off x="18384" y="2723920"/>
            <a:ext cx="42116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解：</a:t>
            </a:r>
          </a:p>
        </p:txBody>
      </p:sp>
      <p:sp>
        <p:nvSpPr>
          <p:cNvPr id="21" name="Rectangle 2"/>
          <p:cNvSpPr txBox="1">
            <a:spLocks noChangeArrowheads="1"/>
          </p:cNvSpPr>
          <p:nvPr/>
        </p:nvSpPr>
        <p:spPr bwMode="auto">
          <a:xfrm>
            <a:off x="296715" y="2991140"/>
            <a:ext cx="9144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a:buFont typeface="Wingdings" pitchFamily="2" charset="2"/>
              <a:buNone/>
            </a:pPr>
            <a:r>
              <a:rPr lang="zh-CN" altLang="en-US" sz="2400" dirty="0">
                <a:latin typeface="Times New Roman" pitchFamily="18" charset="0"/>
              </a:rPr>
              <a:t>（</a:t>
            </a:r>
            <a:r>
              <a:rPr lang="en-US" altLang="zh-CN" sz="2400" dirty="0">
                <a:latin typeface="Times New Roman" pitchFamily="18" charset="0"/>
              </a:rPr>
              <a:t>2</a:t>
            </a:r>
            <a:r>
              <a:rPr lang="zh-CN" altLang="en-US" sz="2400" dirty="0">
                <a:latin typeface="Times New Roman" pitchFamily="18" charset="0"/>
              </a:rPr>
              <a:t>）写出状态转移方程，即为</a:t>
            </a:r>
            <a:r>
              <a:rPr lang="en-US" altLang="zh-CN" sz="2400" dirty="0">
                <a:latin typeface="Times New Roman" pitchFamily="18" charset="0"/>
              </a:rPr>
              <a:t>J-K</a:t>
            </a:r>
            <a:r>
              <a:rPr lang="zh-CN" altLang="en-US" sz="2400" dirty="0">
                <a:latin typeface="Times New Roman" pitchFamily="18" charset="0"/>
              </a:rPr>
              <a:t>触发器的特征方程。</a:t>
            </a:r>
          </a:p>
        </p:txBody>
      </p:sp>
      <p:graphicFrame>
        <p:nvGraphicFramePr>
          <p:cNvPr id="24" name="Object 8"/>
          <p:cNvGraphicFramePr>
            <a:graphicFrameLocks noChangeAspect="1"/>
          </p:cNvGraphicFramePr>
          <p:nvPr>
            <p:extLst>
              <p:ext uri="{D42A27DB-BD31-4B8C-83A1-F6EECF244321}">
                <p14:modId xmlns:p14="http://schemas.microsoft.com/office/powerpoint/2010/main" val="3971782917"/>
              </p:ext>
            </p:extLst>
          </p:nvPr>
        </p:nvGraphicFramePr>
        <p:xfrm>
          <a:off x="746745" y="3383997"/>
          <a:ext cx="2592387" cy="608013"/>
        </p:xfrm>
        <a:graphic>
          <a:graphicData uri="http://schemas.openxmlformats.org/presentationml/2006/ole">
            <mc:AlternateContent xmlns:mc="http://schemas.openxmlformats.org/markup-compatibility/2006">
              <mc:Choice xmlns:v="urn:schemas-microsoft-com:vml" Requires="v">
                <p:oleObj spid="_x0000_s245331" name="公式" r:id="rId5" imgW="1028520" imgH="241200" progId="Equation.3">
                  <p:embed/>
                </p:oleObj>
              </mc:Choice>
              <mc:Fallback>
                <p:oleObj name="公式" r:id="rId5" imgW="102852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45" y="3383997"/>
                        <a:ext cx="2592387"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19"/>
          <p:cNvGraphicFramePr>
            <a:graphicFrameLocks noChangeAspect="1"/>
          </p:cNvGraphicFramePr>
          <p:nvPr>
            <p:extLst>
              <p:ext uri="{D42A27DB-BD31-4B8C-83A1-F6EECF244321}">
                <p14:modId xmlns:p14="http://schemas.microsoft.com/office/powerpoint/2010/main" val="628206209"/>
              </p:ext>
            </p:extLst>
          </p:nvPr>
        </p:nvGraphicFramePr>
        <p:xfrm>
          <a:off x="775898" y="3924033"/>
          <a:ext cx="4105275" cy="719137"/>
        </p:xfrm>
        <a:graphic>
          <a:graphicData uri="http://schemas.openxmlformats.org/presentationml/2006/ole">
            <mc:AlternateContent xmlns:mc="http://schemas.openxmlformats.org/markup-compatibility/2006">
              <mc:Choice xmlns:v="urn:schemas-microsoft-com:vml" Requires="v">
                <p:oleObj spid="_x0000_s245332" name="公式" r:id="rId7" imgW="1739880" imgH="304560" progId="Equation.3">
                  <p:embed/>
                </p:oleObj>
              </mc:Choice>
              <mc:Fallback>
                <p:oleObj name="公式" r:id="rId7" imgW="1739880" imgH="3045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898" y="3924033"/>
                        <a:ext cx="4105275"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20"/>
          <p:cNvGraphicFramePr>
            <a:graphicFrameLocks noChangeAspect="1"/>
          </p:cNvGraphicFramePr>
          <p:nvPr>
            <p:extLst>
              <p:ext uri="{D42A27DB-BD31-4B8C-83A1-F6EECF244321}">
                <p14:modId xmlns:p14="http://schemas.microsoft.com/office/powerpoint/2010/main" val="4244368255"/>
              </p:ext>
            </p:extLst>
          </p:nvPr>
        </p:nvGraphicFramePr>
        <p:xfrm>
          <a:off x="1674812" y="4644081"/>
          <a:ext cx="6173788" cy="598487"/>
        </p:xfrm>
        <a:graphic>
          <a:graphicData uri="http://schemas.openxmlformats.org/presentationml/2006/ole">
            <mc:AlternateContent xmlns:mc="http://schemas.openxmlformats.org/markup-compatibility/2006">
              <mc:Choice xmlns:v="urn:schemas-microsoft-com:vml" Requires="v">
                <p:oleObj spid="_x0000_s245333" name="公式" r:id="rId9" imgW="2616120" imgH="253800" progId="Equation.3">
                  <p:embed/>
                </p:oleObj>
              </mc:Choice>
              <mc:Fallback>
                <p:oleObj name="公式" r:id="rId9" imgW="261612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4812" y="4644081"/>
                        <a:ext cx="6173788" cy="59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21"/>
          <p:cNvGraphicFramePr>
            <a:graphicFrameLocks noChangeAspect="1"/>
          </p:cNvGraphicFramePr>
          <p:nvPr>
            <p:extLst>
              <p:ext uri="{D42A27DB-BD31-4B8C-83A1-F6EECF244321}">
                <p14:modId xmlns:p14="http://schemas.microsoft.com/office/powerpoint/2010/main" val="1244243374"/>
              </p:ext>
            </p:extLst>
          </p:nvPr>
        </p:nvGraphicFramePr>
        <p:xfrm>
          <a:off x="752294" y="5200376"/>
          <a:ext cx="3455987" cy="606425"/>
        </p:xfrm>
        <a:graphic>
          <a:graphicData uri="http://schemas.openxmlformats.org/presentationml/2006/ole">
            <mc:AlternateContent xmlns:mc="http://schemas.openxmlformats.org/markup-compatibility/2006">
              <mc:Choice xmlns:v="urn:schemas-microsoft-com:vml" Requires="v">
                <p:oleObj spid="_x0000_s245334" name="公式" r:id="rId11" imgW="1447560" imgH="253800" progId="Equation.3">
                  <p:embed/>
                </p:oleObj>
              </mc:Choice>
              <mc:Fallback>
                <p:oleObj name="公式" r:id="rId11" imgW="144756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294" y="5200376"/>
                        <a:ext cx="3455987"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22"/>
          <p:cNvGraphicFramePr>
            <a:graphicFrameLocks noChangeAspect="1"/>
          </p:cNvGraphicFramePr>
          <p:nvPr>
            <p:extLst>
              <p:ext uri="{D42A27DB-BD31-4B8C-83A1-F6EECF244321}">
                <p14:modId xmlns:p14="http://schemas.microsoft.com/office/powerpoint/2010/main" val="1812302070"/>
              </p:ext>
            </p:extLst>
          </p:nvPr>
        </p:nvGraphicFramePr>
        <p:xfrm>
          <a:off x="773983" y="5782918"/>
          <a:ext cx="3673475" cy="655637"/>
        </p:xfrm>
        <a:graphic>
          <a:graphicData uri="http://schemas.openxmlformats.org/presentationml/2006/ole">
            <mc:AlternateContent xmlns:mc="http://schemas.openxmlformats.org/markup-compatibility/2006">
              <mc:Choice xmlns:v="urn:schemas-microsoft-com:vml" Requires="v">
                <p:oleObj spid="_x0000_s245335" name="公式" r:id="rId13" imgW="1422360" imgH="253800" progId="Equation.3">
                  <p:embed/>
                </p:oleObj>
              </mc:Choice>
              <mc:Fallback>
                <p:oleObj name="公式" r:id="rId13" imgW="1422360" imgH="253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3983" y="5782918"/>
                        <a:ext cx="3673475"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3355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4" name="Group 4"/>
          <p:cNvGrpSpPr>
            <a:grpSpLocks/>
          </p:cNvGrpSpPr>
          <p:nvPr/>
        </p:nvGrpSpPr>
        <p:grpSpPr bwMode="auto">
          <a:xfrm>
            <a:off x="18384" y="436562"/>
            <a:ext cx="1137777" cy="401638"/>
            <a:chOff x="240" y="480"/>
            <a:chExt cx="1587" cy="253"/>
          </a:xfrm>
        </p:grpSpPr>
        <p:sp>
          <p:nvSpPr>
            <p:cNvPr id="15"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6</a:t>
              </a:r>
            </a:p>
          </p:txBody>
        </p:sp>
        <p:sp>
          <p:nvSpPr>
            <p:cNvPr id="20"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2"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graphicFrame>
        <p:nvGraphicFramePr>
          <p:cNvPr id="19" name="Object 14"/>
          <p:cNvGraphicFramePr>
            <a:graphicFrameLocks noChangeAspect="1"/>
          </p:cNvGraphicFramePr>
          <p:nvPr>
            <p:extLst>
              <p:ext uri="{D42A27DB-BD31-4B8C-83A1-F6EECF244321}">
                <p14:modId xmlns:p14="http://schemas.microsoft.com/office/powerpoint/2010/main" val="979656139"/>
              </p:ext>
            </p:extLst>
          </p:nvPr>
        </p:nvGraphicFramePr>
        <p:xfrm>
          <a:off x="179388" y="981075"/>
          <a:ext cx="5697699" cy="1756197"/>
        </p:xfrm>
        <a:graphic>
          <a:graphicData uri="http://schemas.openxmlformats.org/presentationml/2006/ole">
            <mc:AlternateContent xmlns:mc="http://schemas.openxmlformats.org/markup-compatibility/2006">
              <mc:Choice xmlns:v="urn:schemas-microsoft-com:vml" Requires="v">
                <p:oleObj spid="_x0000_s246056" name="Visio" r:id="rId3" imgW="5252847" imgH="1573911" progId="Visio.Drawing.11">
                  <p:embed/>
                </p:oleObj>
              </mc:Choice>
              <mc:Fallback>
                <p:oleObj name="Visio" r:id="rId3" imgW="5252847" imgH="157391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981075"/>
                        <a:ext cx="5697699" cy="1756197"/>
                      </a:xfrm>
                      <a:prstGeom prst="rect">
                        <a:avLst/>
                      </a:prstGeom>
                      <a:solidFill>
                        <a:schemeClr val="bg1"/>
                      </a:solidFill>
                      <a:ln>
                        <a:noFill/>
                      </a:ln>
                      <a:effectLst/>
                    </p:spPr>
                  </p:pic>
                </p:oleObj>
              </mc:Fallback>
            </mc:AlternateContent>
          </a:graphicData>
        </a:graphic>
      </p:graphicFrame>
      <p:sp>
        <p:nvSpPr>
          <p:cNvPr id="32" name="Text Box 6"/>
          <p:cNvSpPr txBox="1">
            <a:spLocks noChangeArrowheads="1"/>
          </p:cNvSpPr>
          <p:nvPr/>
        </p:nvSpPr>
        <p:spPr bwMode="auto">
          <a:xfrm>
            <a:off x="18384" y="2723920"/>
            <a:ext cx="42116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chemeClr val="tx1"/>
                </a:solidFill>
              </a:rPr>
              <a:t>解：</a:t>
            </a:r>
          </a:p>
        </p:txBody>
      </p:sp>
      <p:sp>
        <p:nvSpPr>
          <p:cNvPr id="16" name="Rectangle 23"/>
          <p:cNvSpPr>
            <a:spLocks noChangeArrowheads="1"/>
          </p:cNvSpPr>
          <p:nvPr/>
        </p:nvSpPr>
        <p:spPr bwMode="auto">
          <a:xfrm>
            <a:off x="702468" y="2933966"/>
            <a:ext cx="6443663"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1"/>
              </a:buClr>
              <a:buFont typeface="Wingdings" pitchFamily="2" charset="2"/>
              <a:buNone/>
            </a:pPr>
            <a:r>
              <a:rPr lang="zh-CN" altLang="en-US" sz="2400" dirty="0">
                <a:solidFill>
                  <a:schemeClr val="tx1"/>
                </a:solidFill>
              </a:rPr>
              <a:t>（</a:t>
            </a:r>
            <a:r>
              <a:rPr lang="en-US" altLang="zh-CN" sz="2400" dirty="0">
                <a:solidFill>
                  <a:schemeClr val="tx1"/>
                </a:solidFill>
              </a:rPr>
              <a:t>3</a:t>
            </a:r>
            <a:r>
              <a:rPr lang="zh-CN" altLang="en-US" sz="2400" dirty="0">
                <a:solidFill>
                  <a:schemeClr val="tx1"/>
                </a:solidFill>
              </a:rPr>
              <a:t>）写出输出方程</a:t>
            </a:r>
          </a:p>
        </p:txBody>
      </p:sp>
      <p:graphicFrame>
        <p:nvGraphicFramePr>
          <p:cNvPr id="17" name="Object 24"/>
          <p:cNvGraphicFramePr>
            <a:graphicFrameLocks noChangeAspect="1"/>
          </p:cNvGraphicFramePr>
          <p:nvPr>
            <p:extLst>
              <p:ext uri="{D42A27DB-BD31-4B8C-83A1-F6EECF244321}">
                <p14:modId xmlns:p14="http://schemas.microsoft.com/office/powerpoint/2010/main" val="3801057355"/>
              </p:ext>
            </p:extLst>
          </p:nvPr>
        </p:nvGraphicFramePr>
        <p:xfrm>
          <a:off x="3924300" y="2890309"/>
          <a:ext cx="1511300" cy="590550"/>
        </p:xfrm>
        <a:graphic>
          <a:graphicData uri="http://schemas.openxmlformats.org/presentationml/2006/ole">
            <mc:AlternateContent xmlns:mc="http://schemas.openxmlformats.org/markup-compatibility/2006">
              <mc:Choice xmlns:v="urn:schemas-microsoft-com:vml" Requires="v">
                <p:oleObj spid="_x0000_s246057" name="公式" r:id="rId5" imgW="583920" imgH="228600" progId="Equation.3">
                  <p:embed/>
                </p:oleObj>
              </mc:Choice>
              <mc:Fallback>
                <p:oleObj name="公式" r:id="rId5" imgW="5839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2890309"/>
                        <a:ext cx="151130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Rectangle 2"/>
          <p:cNvSpPr txBox="1">
            <a:spLocks noChangeArrowheads="1"/>
          </p:cNvSpPr>
          <p:nvPr/>
        </p:nvSpPr>
        <p:spPr bwMode="auto">
          <a:xfrm>
            <a:off x="64404" y="3405375"/>
            <a:ext cx="5579646"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30188" indent="-230188"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mn-lt"/>
                <a:ea typeface="+mn-ea"/>
                <a:cs typeface="+mn-cs"/>
              </a:defRPr>
            </a:lvl1pPr>
            <a:lvl2pPr marL="628650" indent="-231775" algn="l" rtl="0" eaLnBrk="0" fontAlgn="base" hangingPunct="0">
              <a:lnSpc>
                <a:spcPct val="97000"/>
              </a:lnSpc>
              <a:spcBef>
                <a:spcPct val="20000"/>
              </a:spcBef>
              <a:spcAft>
                <a:spcPct val="20000"/>
              </a:spcAft>
              <a:buClr>
                <a:schemeClr val="folHlink"/>
              </a:buClr>
              <a:buFont typeface="Arial" charset="0"/>
              <a:buChar char="-"/>
              <a:defRPr sz="1600" b="1">
                <a:solidFill>
                  <a:schemeClr val="tx1"/>
                </a:solidFill>
                <a:latin typeface="+mn-lt"/>
                <a:ea typeface="+mn-ea"/>
              </a:defRPr>
            </a:lvl2pPr>
            <a:lvl3pPr marL="1025525" indent="-222250" algn="l" rtl="0" eaLnBrk="0" fontAlgn="base" hangingPunct="0">
              <a:lnSpc>
                <a:spcPct val="97000"/>
              </a:lnSpc>
              <a:spcBef>
                <a:spcPct val="20000"/>
              </a:spcBef>
              <a:spcAft>
                <a:spcPct val="20000"/>
              </a:spcAft>
              <a:buClr>
                <a:schemeClr val="folHlink"/>
              </a:buClr>
              <a:buChar char="•"/>
              <a:defRPr sz="1600" b="1">
                <a:solidFill>
                  <a:schemeClr val="tx1"/>
                </a:solidFill>
                <a:latin typeface="Arial" pitchFamily="34" charset="0"/>
                <a:ea typeface="+mn-ea"/>
              </a:defRPr>
            </a:lvl3pPr>
            <a:lvl4pPr marL="1376363" indent="-23177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4pPr>
            <a:lvl5pPr marL="17176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5pPr>
            <a:lvl6pPr marL="21748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6pPr>
            <a:lvl7pPr marL="26320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7pPr>
            <a:lvl8pPr marL="30892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8pPr>
            <a:lvl9pPr marL="3546475" indent="-174625" algn="l" rtl="0" eaLnBrk="0" fontAlgn="base" hangingPunct="0">
              <a:lnSpc>
                <a:spcPct val="97000"/>
              </a:lnSpc>
              <a:spcBef>
                <a:spcPct val="20000"/>
              </a:spcBef>
              <a:spcAft>
                <a:spcPct val="20000"/>
              </a:spcAft>
              <a:buClr>
                <a:schemeClr val="folHlink"/>
              </a:buClr>
              <a:buFont typeface="Wingdings" pitchFamily="2" charset="2"/>
              <a:buChar char="§"/>
              <a:defRPr sz="1600" b="1">
                <a:solidFill>
                  <a:schemeClr val="tx1"/>
                </a:solidFill>
                <a:latin typeface="Arial" pitchFamily="34" charset="0"/>
                <a:ea typeface="+mn-ea"/>
              </a:defRPr>
            </a:lvl9pPr>
          </a:lstStyle>
          <a:p>
            <a:pPr>
              <a:buFont typeface="Wingdings" pitchFamily="2" charset="2"/>
              <a:buNone/>
            </a:pPr>
            <a:r>
              <a:rPr lang="zh-CN" altLang="en-US" sz="2400" dirty="0">
                <a:latin typeface="Times New Roman" pitchFamily="18" charset="0"/>
              </a:rPr>
              <a:t>（</a:t>
            </a:r>
            <a:r>
              <a:rPr lang="en-US" altLang="zh-CN" sz="2400" dirty="0">
                <a:latin typeface="Times New Roman" pitchFamily="18" charset="0"/>
              </a:rPr>
              <a:t>4</a:t>
            </a:r>
            <a:r>
              <a:rPr lang="zh-CN" altLang="en-US" sz="2400" dirty="0">
                <a:latin typeface="Times New Roman" pitchFamily="18" charset="0"/>
              </a:rPr>
              <a:t>）列出转移状态表、画出转移图。</a:t>
            </a:r>
          </a:p>
        </p:txBody>
      </p:sp>
      <p:pic>
        <p:nvPicPr>
          <p:cNvPr id="15053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5629" y="3383791"/>
            <a:ext cx="4167688" cy="349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3009680"/>
              </p:ext>
            </p:extLst>
          </p:nvPr>
        </p:nvGraphicFramePr>
        <p:xfrm>
          <a:off x="702468" y="3826442"/>
          <a:ext cx="3887787" cy="3051175"/>
        </p:xfrm>
        <a:graphic>
          <a:graphicData uri="http://schemas.openxmlformats.org/presentationml/2006/ole">
            <mc:AlternateContent xmlns:mc="http://schemas.openxmlformats.org/markup-compatibility/2006">
              <mc:Choice xmlns:v="urn:schemas-microsoft-com:vml" Requires="v">
                <p:oleObj spid="_x0000_s246058" name="Visio" r:id="rId8" imgW="2347722" imgH="1843659" progId="Visio.Drawing.11">
                  <p:embed/>
                </p:oleObj>
              </mc:Choice>
              <mc:Fallback>
                <p:oleObj name="Visio" r:id="rId8" imgW="2347722" imgH="1843659" progId="Visio.Drawing.11">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468" y="3826442"/>
                        <a:ext cx="3887787" cy="3051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87463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4" name="Group 4"/>
          <p:cNvGrpSpPr>
            <a:grpSpLocks/>
          </p:cNvGrpSpPr>
          <p:nvPr/>
        </p:nvGrpSpPr>
        <p:grpSpPr bwMode="auto">
          <a:xfrm>
            <a:off x="18384" y="436562"/>
            <a:ext cx="1137777" cy="401638"/>
            <a:chOff x="240" y="480"/>
            <a:chExt cx="1587" cy="253"/>
          </a:xfrm>
        </p:grpSpPr>
        <p:sp>
          <p:nvSpPr>
            <p:cNvPr id="15"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7</a:t>
              </a:r>
            </a:p>
          </p:txBody>
        </p:sp>
        <p:sp>
          <p:nvSpPr>
            <p:cNvPr id="20"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2"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sp>
        <p:nvSpPr>
          <p:cNvPr id="21" name="Text Box 4"/>
          <p:cNvSpPr txBox="1">
            <a:spLocks noChangeArrowheads="1"/>
          </p:cNvSpPr>
          <p:nvPr/>
        </p:nvSpPr>
        <p:spPr bwMode="auto">
          <a:xfrm>
            <a:off x="349250" y="2928938"/>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a:solidFill>
                  <a:schemeClr val="tx1"/>
                </a:solidFill>
                <a:latin typeface="Times New Roman" pitchFamily="18" charset="0"/>
              </a:rPr>
              <a:t>解：</a:t>
            </a:r>
          </a:p>
        </p:txBody>
      </p:sp>
      <p:sp>
        <p:nvSpPr>
          <p:cNvPr id="23" name="Text Box 5"/>
          <p:cNvSpPr txBox="1">
            <a:spLocks noChangeArrowheads="1"/>
          </p:cNvSpPr>
          <p:nvPr/>
        </p:nvSpPr>
        <p:spPr bwMode="auto">
          <a:xfrm>
            <a:off x="1219200" y="2971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chemeClr val="tx1"/>
                </a:solidFill>
                <a:latin typeface="华文楷体" pitchFamily="2" charset="-122"/>
              </a:rPr>
              <a:t>1</a:t>
            </a:r>
            <a:r>
              <a:rPr lang="zh-CN" altLang="en-US" sz="2400" b="1">
                <a:solidFill>
                  <a:schemeClr val="tx1"/>
                </a:solidFill>
                <a:latin typeface="华文楷体" pitchFamily="2" charset="-122"/>
              </a:rPr>
              <a:t>）输出方程</a:t>
            </a:r>
          </a:p>
        </p:txBody>
      </p:sp>
      <p:sp>
        <p:nvSpPr>
          <p:cNvPr id="24" name="Text Box 6"/>
          <p:cNvSpPr txBox="1">
            <a:spLocks noChangeArrowheads="1"/>
          </p:cNvSpPr>
          <p:nvPr/>
        </p:nvSpPr>
        <p:spPr bwMode="auto">
          <a:xfrm>
            <a:off x="3429000" y="2971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dirty="0">
                <a:solidFill>
                  <a:schemeClr val="tx1"/>
                </a:solidFill>
                <a:latin typeface="Times New Roman" pitchFamily="18" charset="0"/>
                <a:ea typeface="宋体" charset="-122"/>
              </a:rPr>
              <a:t>Y =  Q</a:t>
            </a:r>
            <a:r>
              <a:rPr lang="en-US" altLang="zh-CN" sz="2400" baseline="-25000" dirty="0">
                <a:solidFill>
                  <a:schemeClr val="tx1"/>
                </a:solidFill>
                <a:latin typeface="Times New Roman" pitchFamily="18" charset="0"/>
                <a:ea typeface="宋体" charset="-122"/>
              </a:rPr>
              <a:t>3</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2</a:t>
            </a:r>
          </a:p>
        </p:txBody>
      </p:sp>
      <p:sp>
        <p:nvSpPr>
          <p:cNvPr id="25" name="Text Box 7"/>
          <p:cNvSpPr txBox="1">
            <a:spLocks noChangeArrowheads="1"/>
          </p:cNvSpPr>
          <p:nvPr/>
        </p:nvSpPr>
        <p:spPr bwMode="auto">
          <a:xfrm>
            <a:off x="1219200" y="396240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chemeClr val="tx1"/>
                </a:solidFill>
                <a:latin typeface="华文楷体" pitchFamily="2" charset="-122"/>
              </a:rPr>
              <a:t>2</a:t>
            </a:r>
            <a:r>
              <a:rPr lang="zh-CN" altLang="en-US" sz="2400" b="1">
                <a:solidFill>
                  <a:schemeClr val="tx1"/>
                </a:solidFill>
                <a:latin typeface="华文楷体" pitchFamily="2" charset="-122"/>
              </a:rPr>
              <a:t>）驱动方程</a:t>
            </a:r>
          </a:p>
        </p:txBody>
      </p:sp>
      <p:sp>
        <p:nvSpPr>
          <p:cNvPr id="26" name="AutoShape 8"/>
          <p:cNvSpPr>
            <a:spLocks/>
          </p:cNvSpPr>
          <p:nvPr/>
        </p:nvSpPr>
        <p:spPr bwMode="auto">
          <a:xfrm>
            <a:off x="3200400" y="3657600"/>
            <a:ext cx="228600" cy="1066800"/>
          </a:xfrm>
          <a:prstGeom prst="leftBrace">
            <a:avLst>
              <a:gd name="adj1" fmla="val 3888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27" name="Text Box 9"/>
          <p:cNvSpPr txBox="1">
            <a:spLocks noChangeArrowheads="1"/>
          </p:cNvSpPr>
          <p:nvPr/>
        </p:nvSpPr>
        <p:spPr bwMode="auto">
          <a:xfrm>
            <a:off x="3581400" y="4419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J</a:t>
            </a:r>
            <a:r>
              <a:rPr lang="en-US" altLang="zh-CN" sz="2400" baseline="-25000">
                <a:solidFill>
                  <a:schemeClr val="tx1"/>
                </a:solidFill>
                <a:latin typeface="Times New Roman" pitchFamily="18" charset="0"/>
                <a:ea typeface="宋体" charset="-122"/>
              </a:rPr>
              <a:t>3 </a:t>
            </a:r>
            <a:r>
              <a:rPr lang="en-US" altLang="zh-CN" sz="2400">
                <a:solidFill>
                  <a:schemeClr val="tx1"/>
                </a:solidFill>
                <a:latin typeface="Times New Roman" pitchFamily="18" charset="0"/>
                <a:ea typeface="宋体" charset="-122"/>
              </a:rPr>
              <a:t>= Q</a:t>
            </a:r>
            <a:r>
              <a:rPr lang="en-US" altLang="zh-CN" sz="2400" baseline="-25000">
                <a:solidFill>
                  <a:schemeClr val="tx1"/>
                </a:solidFill>
                <a:latin typeface="Times New Roman" pitchFamily="18" charset="0"/>
                <a:ea typeface="宋体" charset="-122"/>
              </a:rPr>
              <a:t>2</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1   </a:t>
            </a:r>
            <a:r>
              <a:rPr lang="zh-CN" altLang="en-US" sz="2400">
                <a:solidFill>
                  <a:schemeClr val="tx1"/>
                </a:solidFill>
                <a:latin typeface="Times New Roman" pitchFamily="18" charset="0"/>
                <a:ea typeface="宋体" charset="-122"/>
              </a:rPr>
              <a:t>；</a:t>
            </a:r>
            <a:endParaRPr lang="zh-CN" altLang="en-US" sz="2400" baseline="-25000">
              <a:solidFill>
                <a:schemeClr val="tx1"/>
              </a:solidFill>
              <a:latin typeface="Times New Roman" pitchFamily="18" charset="0"/>
              <a:ea typeface="宋体" charset="-122"/>
            </a:endParaRPr>
          </a:p>
        </p:txBody>
      </p:sp>
      <p:grpSp>
        <p:nvGrpSpPr>
          <p:cNvPr id="28" name="Group 10"/>
          <p:cNvGrpSpPr>
            <a:grpSpLocks/>
          </p:cNvGrpSpPr>
          <p:nvPr/>
        </p:nvGrpSpPr>
        <p:grpSpPr bwMode="auto">
          <a:xfrm>
            <a:off x="3581400" y="3536950"/>
            <a:ext cx="1905000" cy="457200"/>
            <a:chOff x="2256" y="2112"/>
            <a:chExt cx="1200" cy="288"/>
          </a:xfrm>
        </p:grpSpPr>
        <p:sp>
          <p:nvSpPr>
            <p:cNvPr id="29" name="Text Box 11"/>
            <p:cNvSpPr txBox="1">
              <a:spLocks noChangeArrowheads="1"/>
            </p:cNvSpPr>
            <p:nvPr/>
          </p:nvSpPr>
          <p:spPr bwMode="auto">
            <a:xfrm>
              <a:off x="2256" y="2112"/>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J</a:t>
              </a:r>
              <a:r>
                <a:rPr lang="en-US" altLang="zh-CN" sz="2400" baseline="-25000">
                  <a:solidFill>
                    <a:schemeClr val="tx1"/>
                  </a:solidFill>
                  <a:latin typeface="Times New Roman" pitchFamily="18" charset="0"/>
                  <a:ea typeface="宋体" charset="-122"/>
                </a:rPr>
                <a:t>1</a:t>
              </a:r>
              <a:r>
                <a:rPr lang="en-US" altLang="zh-CN" sz="2400">
                  <a:solidFill>
                    <a:schemeClr val="tx1"/>
                  </a:solidFill>
                  <a:latin typeface="Times New Roman" pitchFamily="18" charset="0"/>
                  <a:ea typeface="宋体" charset="-122"/>
                </a:rPr>
                <a:t> = Q</a:t>
              </a:r>
              <a:r>
                <a:rPr lang="en-US" altLang="zh-CN" sz="2400" baseline="-25000">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2</a:t>
              </a:r>
              <a:r>
                <a:rPr lang="en-US" altLang="zh-CN" sz="2400">
                  <a:solidFill>
                    <a:schemeClr val="tx1"/>
                  </a:solidFill>
                  <a:latin typeface="Times New Roman" pitchFamily="18" charset="0"/>
                  <a:ea typeface="宋体" charset="-122"/>
                </a:rPr>
                <a:t>  </a:t>
              </a:r>
              <a:r>
                <a:rPr lang="zh-CN" altLang="en-US" sz="2400">
                  <a:solidFill>
                    <a:schemeClr val="tx1"/>
                  </a:solidFill>
                  <a:latin typeface="Times New Roman" pitchFamily="18" charset="0"/>
                  <a:ea typeface="宋体" charset="-122"/>
                </a:rPr>
                <a:t>；     </a:t>
              </a:r>
            </a:p>
          </p:txBody>
        </p:sp>
        <p:sp>
          <p:nvSpPr>
            <p:cNvPr id="30" name="Line 12"/>
            <p:cNvSpPr>
              <a:spLocks noChangeShapeType="1"/>
            </p:cNvSpPr>
            <p:nvPr/>
          </p:nvSpPr>
          <p:spPr bwMode="auto">
            <a:xfrm>
              <a:off x="2640" y="216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grpSp>
      <p:grpSp>
        <p:nvGrpSpPr>
          <p:cNvPr id="31" name="Group 13"/>
          <p:cNvGrpSpPr>
            <a:grpSpLocks/>
          </p:cNvGrpSpPr>
          <p:nvPr/>
        </p:nvGrpSpPr>
        <p:grpSpPr bwMode="auto">
          <a:xfrm>
            <a:off x="5410200" y="4003675"/>
            <a:ext cx="1752600" cy="457200"/>
            <a:chOff x="2256" y="2448"/>
            <a:chExt cx="1104" cy="288"/>
          </a:xfrm>
        </p:grpSpPr>
        <p:sp>
          <p:nvSpPr>
            <p:cNvPr id="33" name="Text Box 14"/>
            <p:cNvSpPr txBox="1">
              <a:spLocks noChangeArrowheads="1"/>
            </p:cNvSpPr>
            <p:nvPr/>
          </p:nvSpPr>
          <p:spPr bwMode="auto">
            <a:xfrm>
              <a:off x="2256" y="2448"/>
              <a:ext cx="11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 K</a:t>
              </a:r>
              <a:r>
                <a:rPr lang="en-US" altLang="zh-CN" sz="2400" baseline="-25000">
                  <a:solidFill>
                    <a:schemeClr val="tx1"/>
                  </a:solidFill>
                  <a:latin typeface="Times New Roman" pitchFamily="18" charset="0"/>
                  <a:ea typeface="宋体" charset="-122"/>
                </a:rPr>
                <a:t>2</a:t>
              </a:r>
              <a:r>
                <a:rPr lang="en-US" altLang="zh-CN" sz="2400">
                  <a:solidFill>
                    <a:schemeClr val="tx1"/>
                  </a:solidFill>
                  <a:latin typeface="Times New Roman" pitchFamily="18" charset="0"/>
                  <a:ea typeface="宋体" charset="-122"/>
                </a:rPr>
                <a:t> = Q</a:t>
              </a:r>
              <a:r>
                <a:rPr lang="en-US" altLang="zh-CN" sz="2400" baseline="-25000">
                  <a:solidFill>
                    <a:schemeClr val="tx1"/>
                  </a:solidFill>
                  <a:latin typeface="Times New Roman" pitchFamily="18" charset="0"/>
                  <a:ea typeface="宋体" charset="-122"/>
                </a:rPr>
                <a:t>3 </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1</a:t>
              </a:r>
              <a:r>
                <a:rPr lang="en-US" altLang="zh-CN" sz="2400">
                  <a:solidFill>
                    <a:schemeClr val="tx1"/>
                  </a:solidFill>
                  <a:latin typeface="Times New Roman" pitchFamily="18" charset="0"/>
                  <a:ea typeface="宋体" charset="-122"/>
                </a:rPr>
                <a:t> </a:t>
              </a:r>
              <a:endParaRPr lang="en-US" altLang="zh-CN" sz="2400" baseline="-25000">
                <a:solidFill>
                  <a:schemeClr val="tx1"/>
                </a:solidFill>
                <a:latin typeface="Times New Roman" pitchFamily="18" charset="0"/>
                <a:ea typeface="宋体" charset="-122"/>
              </a:endParaRPr>
            </a:p>
          </p:txBody>
        </p:sp>
        <p:sp>
          <p:nvSpPr>
            <p:cNvPr id="34" name="Line 15"/>
            <p:cNvSpPr>
              <a:spLocks noChangeShapeType="1"/>
            </p:cNvSpPr>
            <p:nvPr/>
          </p:nvSpPr>
          <p:spPr bwMode="auto">
            <a:xfrm>
              <a:off x="2770" y="249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35" name="Line 16"/>
            <p:cNvSpPr>
              <a:spLocks noChangeShapeType="1"/>
            </p:cNvSpPr>
            <p:nvPr/>
          </p:nvSpPr>
          <p:spPr bwMode="auto">
            <a:xfrm>
              <a:off x="3010" y="249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36" name="Line 17"/>
            <p:cNvSpPr>
              <a:spLocks noChangeShapeType="1"/>
            </p:cNvSpPr>
            <p:nvPr/>
          </p:nvSpPr>
          <p:spPr bwMode="auto">
            <a:xfrm>
              <a:off x="2722" y="2462"/>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grpSp>
      <p:sp>
        <p:nvSpPr>
          <p:cNvPr id="37" name="Text Box 18"/>
          <p:cNvSpPr txBox="1">
            <a:spLocks noChangeArrowheads="1"/>
          </p:cNvSpPr>
          <p:nvPr/>
        </p:nvSpPr>
        <p:spPr bwMode="auto">
          <a:xfrm>
            <a:off x="381000" y="5486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chemeClr val="tx1"/>
                </a:solidFill>
                <a:latin typeface="华文楷体" pitchFamily="2" charset="-122"/>
              </a:rPr>
              <a:t>3) </a:t>
            </a:r>
            <a:r>
              <a:rPr lang="zh-CN" altLang="en-US" sz="2400" b="1">
                <a:solidFill>
                  <a:schemeClr val="tx1"/>
                </a:solidFill>
                <a:latin typeface="华文楷体" pitchFamily="2" charset="-122"/>
              </a:rPr>
              <a:t>状态方程</a:t>
            </a:r>
          </a:p>
        </p:txBody>
      </p:sp>
      <p:sp>
        <p:nvSpPr>
          <p:cNvPr id="38" name="AutoShape 19"/>
          <p:cNvSpPr>
            <a:spLocks/>
          </p:cNvSpPr>
          <p:nvPr/>
        </p:nvSpPr>
        <p:spPr bwMode="auto">
          <a:xfrm>
            <a:off x="2057400" y="5181600"/>
            <a:ext cx="228600" cy="1066800"/>
          </a:xfrm>
          <a:prstGeom prst="leftBrace">
            <a:avLst>
              <a:gd name="adj1" fmla="val 3888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nvGrpSpPr>
          <p:cNvPr id="39" name="Group 20"/>
          <p:cNvGrpSpPr>
            <a:grpSpLocks/>
          </p:cNvGrpSpPr>
          <p:nvPr/>
        </p:nvGrpSpPr>
        <p:grpSpPr bwMode="auto">
          <a:xfrm>
            <a:off x="4799011" y="4951418"/>
            <a:ext cx="1435099" cy="461963"/>
            <a:chOff x="3893" y="3311"/>
            <a:chExt cx="904" cy="291"/>
          </a:xfrm>
        </p:grpSpPr>
        <p:sp>
          <p:nvSpPr>
            <p:cNvPr id="40" name="Line 21"/>
            <p:cNvSpPr>
              <a:spLocks noChangeShapeType="1"/>
            </p:cNvSpPr>
            <p:nvPr/>
          </p:nvSpPr>
          <p:spPr bwMode="auto">
            <a:xfrm>
              <a:off x="4066" y="336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41" name="Line 22"/>
            <p:cNvSpPr>
              <a:spLocks noChangeShapeType="1"/>
            </p:cNvSpPr>
            <p:nvPr/>
          </p:nvSpPr>
          <p:spPr bwMode="auto">
            <a:xfrm>
              <a:off x="4498" y="336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42" name="Text Box 23"/>
            <p:cNvSpPr txBox="1">
              <a:spLocks noChangeArrowheads="1"/>
            </p:cNvSpPr>
            <p:nvPr/>
          </p:nvSpPr>
          <p:spPr bwMode="auto">
            <a:xfrm>
              <a:off x="3893" y="3311"/>
              <a:ext cx="90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2 </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1</a:t>
              </a:r>
            </a:p>
          </p:txBody>
        </p:sp>
      </p:grpSp>
      <p:grpSp>
        <p:nvGrpSpPr>
          <p:cNvPr id="43" name="Group 24"/>
          <p:cNvGrpSpPr>
            <a:grpSpLocks/>
          </p:cNvGrpSpPr>
          <p:nvPr/>
        </p:nvGrpSpPr>
        <p:grpSpPr bwMode="auto">
          <a:xfrm>
            <a:off x="4625908" y="5484819"/>
            <a:ext cx="2317751" cy="461963"/>
            <a:chOff x="4237" y="3599"/>
            <a:chExt cx="1460" cy="291"/>
          </a:xfrm>
        </p:grpSpPr>
        <p:sp>
          <p:nvSpPr>
            <p:cNvPr id="44" name="Line 25"/>
            <p:cNvSpPr>
              <a:spLocks noChangeShapeType="1"/>
            </p:cNvSpPr>
            <p:nvPr/>
          </p:nvSpPr>
          <p:spPr bwMode="auto">
            <a:xfrm>
              <a:off x="4512" y="364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45" name="Line 26"/>
            <p:cNvSpPr>
              <a:spLocks noChangeShapeType="1"/>
            </p:cNvSpPr>
            <p:nvPr/>
          </p:nvSpPr>
          <p:spPr bwMode="auto">
            <a:xfrm>
              <a:off x="5020" y="364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46" name="Line 27"/>
            <p:cNvSpPr>
              <a:spLocks noChangeShapeType="1"/>
            </p:cNvSpPr>
            <p:nvPr/>
          </p:nvSpPr>
          <p:spPr bwMode="auto">
            <a:xfrm>
              <a:off x="5424" y="364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47" name="Text Box 28"/>
            <p:cNvSpPr txBox="1">
              <a:spLocks noChangeArrowheads="1"/>
            </p:cNvSpPr>
            <p:nvPr/>
          </p:nvSpPr>
          <p:spPr bwMode="auto">
            <a:xfrm>
              <a:off x="4237" y="3599"/>
              <a:ext cx="146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solidFill>
                    <a:schemeClr val="tx1"/>
                  </a:solidFill>
                  <a:latin typeface="Times New Roman" pitchFamily="18" charset="0"/>
                  <a:ea typeface="宋体" charset="-122"/>
                </a:rPr>
                <a:t> =Q</a:t>
              </a:r>
              <a:r>
                <a:rPr lang="en-US" altLang="zh-CN" sz="2400" baseline="-25000" dirty="0">
                  <a:solidFill>
                    <a:schemeClr val="tx1"/>
                  </a:solidFill>
                  <a:latin typeface="Times New Roman" pitchFamily="18" charset="0"/>
                  <a:ea typeface="宋体" charset="-122"/>
                </a:rPr>
                <a:t>2</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1</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3</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2</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1</a:t>
              </a:r>
            </a:p>
          </p:txBody>
        </p:sp>
      </p:grpSp>
      <p:grpSp>
        <p:nvGrpSpPr>
          <p:cNvPr id="48" name="Group 29"/>
          <p:cNvGrpSpPr>
            <a:grpSpLocks/>
          </p:cNvGrpSpPr>
          <p:nvPr/>
        </p:nvGrpSpPr>
        <p:grpSpPr bwMode="auto">
          <a:xfrm>
            <a:off x="4795837" y="6018219"/>
            <a:ext cx="2241549" cy="461963"/>
            <a:chOff x="3021" y="3839"/>
            <a:chExt cx="1412" cy="291"/>
          </a:xfrm>
        </p:grpSpPr>
        <p:sp>
          <p:nvSpPr>
            <p:cNvPr id="49" name="Line 30"/>
            <p:cNvSpPr>
              <a:spLocks noChangeShapeType="1"/>
            </p:cNvSpPr>
            <p:nvPr/>
          </p:nvSpPr>
          <p:spPr bwMode="auto">
            <a:xfrm>
              <a:off x="3204" y="388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50" name="Line 31"/>
            <p:cNvSpPr>
              <a:spLocks noChangeShapeType="1"/>
            </p:cNvSpPr>
            <p:nvPr/>
          </p:nvSpPr>
          <p:spPr bwMode="auto">
            <a:xfrm>
              <a:off x="4116" y="388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51" name="Text Box 32"/>
            <p:cNvSpPr txBox="1">
              <a:spLocks noChangeArrowheads="1"/>
            </p:cNvSpPr>
            <p:nvPr/>
          </p:nvSpPr>
          <p:spPr bwMode="auto">
            <a:xfrm>
              <a:off x="3021" y="3839"/>
              <a:ext cx="1412"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3</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2</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1</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3</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2</a:t>
              </a:r>
            </a:p>
          </p:txBody>
        </p:sp>
      </p:grpSp>
      <p:grpSp>
        <p:nvGrpSpPr>
          <p:cNvPr id="52" name="Group 33"/>
          <p:cNvGrpSpPr>
            <a:grpSpLocks/>
          </p:cNvGrpSpPr>
          <p:nvPr/>
        </p:nvGrpSpPr>
        <p:grpSpPr bwMode="auto">
          <a:xfrm>
            <a:off x="2362200" y="4953000"/>
            <a:ext cx="2743200" cy="457200"/>
            <a:chOff x="2208" y="3216"/>
            <a:chExt cx="1728" cy="288"/>
          </a:xfrm>
        </p:grpSpPr>
        <p:sp>
          <p:nvSpPr>
            <p:cNvPr id="53" name="Text Box 34"/>
            <p:cNvSpPr txBox="1">
              <a:spLocks noChangeArrowheads="1"/>
            </p:cNvSpPr>
            <p:nvPr/>
          </p:nvSpPr>
          <p:spPr bwMode="auto">
            <a:xfrm>
              <a:off x="2208" y="3216"/>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1</a:t>
              </a:r>
              <a:r>
                <a:rPr lang="en-US" altLang="zh-CN" sz="2400" baseline="30000">
                  <a:solidFill>
                    <a:schemeClr val="tx1"/>
                  </a:solidFill>
                  <a:latin typeface="Times New Roman" pitchFamily="18" charset="0"/>
                  <a:ea typeface="宋体" charset="-122"/>
                </a:rPr>
                <a:t>n+1</a:t>
              </a:r>
              <a:r>
                <a:rPr lang="en-US" altLang="zh-CN" sz="2400">
                  <a:solidFill>
                    <a:schemeClr val="tx1"/>
                  </a:solidFill>
                  <a:latin typeface="Times New Roman" pitchFamily="18" charset="0"/>
                  <a:ea typeface="宋体" charset="-122"/>
                </a:rPr>
                <a:t> = J</a:t>
              </a:r>
              <a:r>
                <a:rPr lang="en-US" altLang="zh-CN" sz="2400" baseline="-25000">
                  <a:solidFill>
                    <a:schemeClr val="tx1"/>
                  </a:solidFill>
                  <a:latin typeface="Times New Roman" pitchFamily="18" charset="0"/>
                  <a:ea typeface="宋体" charset="-122"/>
                </a:rPr>
                <a:t>1</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1</a:t>
              </a:r>
              <a:r>
                <a:rPr lang="en-US" altLang="zh-CN" sz="2400">
                  <a:solidFill>
                    <a:schemeClr val="tx1"/>
                  </a:solidFill>
                  <a:latin typeface="Times New Roman" pitchFamily="18" charset="0"/>
                  <a:ea typeface="宋体" charset="-122"/>
                </a:rPr>
                <a:t>+K</a:t>
              </a:r>
              <a:r>
                <a:rPr lang="en-US" altLang="zh-CN" sz="2400" baseline="-25000">
                  <a:solidFill>
                    <a:schemeClr val="tx1"/>
                  </a:solidFill>
                  <a:latin typeface="Times New Roman" pitchFamily="18" charset="0"/>
                  <a:ea typeface="宋体" charset="-122"/>
                </a:rPr>
                <a:t>1</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1</a:t>
              </a:r>
            </a:p>
          </p:txBody>
        </p:sp>
        <p:sp>
          <p:nvSpPr>
            <p:cNvPr id="54" name="Line 35"/>
            <p:cNvSpPr>
              <a:spLocks noChangeShapeType="1"/>
            </p:cNvSpPr>
            <p:nvPr/>
          </p:nvSpPr>
          <p:spPr bwMode="auto">
            <a:xfrm>
              <a:off x="3004" y="32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55" name="Line 36"/>
            <p:cNvSpPr>
              <a:spLocks noChangeShapeType="1"/>
            </p:cNvSpPr>
            <p:nvPr/>
          </p:nvSpPr>
          <p:spPr bwMode="auto">
            <a:xfrm>
              <a:off x="3298" y="32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grpSp>
      <p:grpSp>
        <p:nvGrpSpPr>
          <p:cNvPr id="56" name="Group 37"/>
          <p:cNvGrpSpPr>
            <a:grpSpLocks/>
          </p:cNvGrpSpPr>
          <p:nvPr/>
        </p:nvGrpSpPr>
        <p:grpSpPr bwMode="auto">
          <a:xfrm>
            <a:off x="2362200" y="5486400"/>
            <a:ext cx="2743200" cy="457200"/>
            <a:chOff x="2208" y="3216"/>
            <a:chExt cx="1728" cy="288"/>
          </a:xfrm>
        </p:grpSpPr>
        <p:sp>
          <p:nvSpPr>
            <p:cNvPr id="57" name="Text Box 38"/>
            <p:cNvSpPr txBox="1">
              <a:spLocks noChangeArrowheads="1"/>
            </p:cNvSpPr>
            <p:nvPr/>
          </p:nvSpPr>
          <p:spPr bwMode="auto">
            <a:xfrm>
              <a:off x="2208" y="3216"/>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2</a:t>
              </a:r>
              <a:r>
                <a:rPr lang="en-US" altLang="zh-CN" sz="2400" baseline="30000">
                  <a:solidFill>
                    <a:schemeClr val="tx1"/>
                  </a:solidFill>
                  <a:latin typeface="Times New Roman" pitchFamily="18" charset="0"/>
                  <a:ea typeface="宋体" charset="-122"/>
                </a:rPr>
                <a:t>n+1</a:t>
              </a:r>
              <a:r>
                <a:rPr lang="en-US" altLang="zh-CN" sz="2400">
                  <a:solidFill>
                    <a:schemeClr val="tx1"/>
                  </a:solidFill>
                  <a:latin typeface="Times New Roman" pitchFamily="18" charset="0"/>
                  <a:ea typeface="宋体" charset="-122"/>
                </a:rPr>
                <a:t> = J</a:t>
              </a:r>
              <a:r>
                <a:rPr lang="en-US" altLang="zh-CN" sz="2400" baseline="-25000">
                  <a:solidFill>
                    <a:schemeClr val="tx1"/>
                  </a:solidFill>
                  <a:latin typeface="Times New Roman" pitchFamily="18" charset="0"/>
                  <a:ea typeface="宋体" charset="-122"/>
                </a:rPr>
                <a:t>2</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2</a:t>
              </a:r>
              <a:r>
                <a:rPr lang="en-US" altLang="zh-CN" sz="2400">
                  <a:solidFill>
                    <a:schemeClr val="tx1"/>
                  </a:solidFill>
                  <a:latin typeface="Times New Roman" pitchFamily="18" charset="0"/>
                  <a:ea typeface="宋体" charset="-122"/>
                </a:rPr>
                <a:t>+K</a:t>
              </a:r>
              <a:r>
                <a:rPr lang="en-US" altLang="zh-CN" sz="2400" baseline="-25000">
                  <a:solidFill>
                    <a:schemeClr val="tx1"/>
                  </a:solidFill>
                  <a:latin typeface="Times New Roman" pitchFamily="18" charset="0"/>
                  <a:ea typeface="宋体" charset="-122"/>
                </a:rPr>
                <a:t>2</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2</a:t>
              </a:r>
            </a:p>
          </p:txBody>
        </p:sp>
        <p:sp>
          <p:nvSpPr>
            <p:cNvPr id="58" name="Line 39"/>
            <p:cNvSpPr>
              <a:spLocks noChangeShapeType="1"/>
            </p:cNvSpPr>
            <p:nvPr/>
          </p:nvSpPr>
          <p:spPr bwMode="auto">
            <a:xfrm>
              <a:off x="3004" y="32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59" name="Line 40"/>
            <p:cNvSpPr>
              <a:spLocks noChangeShapeType="1"/>
            </p:cNvSpPr>
            <p:nvPr/>
          </p:nvSpPr>
          <p:spPr bwMode="auto">
            <a:xfrm>
              <a:off x="3298" y="32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grpSp>
      <p:grpSp>
        <p:nvGrpSpPr>
          <p:cNvPr id="60" name="Group 41"/>
          <p:cNvGrpSpPr>
            <a:grpSpLocks/>
          </p:cNvGrpSpPr>
          <p:nvPr/>
        </p:nvGrpSpPr>
        <p:grpSpPr bwMode="auto">
          <a:xfrm>
            <a:off x="2290950" y="6019800"/>
            <a:ext cx="2743200" cy="457200"/>
            <a:chOff x="2208" y="3216"/>
            <a:chExt cx="1728" cy="288"/>
          </a:xfrm>
        </p:grpSpPr>
        <p:sp>
          <p:nvSpPr>
            <p:cNvPr id="61" name="Text Box 42"/>
            <p:cNvSpPr txBox="1">
              <a:spLocks noChangeArrowheads="1"/>
            </p:cNvSpPr>
            <p:nvPr/>
          </p:nvSpPr>
          <p:spPr bwMode="auto">
            <a:xfrm>
              <a:off x="2208" y="3216"/>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3</a:t>
              </a:r>
              <a:r>
                <a:rPr lang="en-US" altLang="zh-CN" sz="2400" baseline="30000">
                  <a:solidFill>
                    <a:schemeClr val="tx1"/>
                  </a:solidFill>
                  <a:latin typeface="Times New Roman" pitchFamily="18" charset="0"/>
                  <a:ea typeface="宋体" charset="-122"/>
                </a:rPr>
                <a:t>n+1</a:t>
              </a:r>
              <a:r>
                <a:rPr lang="en-US" altLang="zh-CN" sz="2400">
                  <a:solidFill>
                    <a:schemeClr val="tx1"/>
                  </a:solidFill>
                  <a:latin typeface="Times New Roman" pitchFamily="18" charset="0"/>
                  <a:ea typeface="宋体" charset="-122"/>
                </a:rPr>
                <a:t> = J</a:t>
              </a:r>
              <a:r>
                <a:rPr lang="en-US" altLang="zh-CN" sz="2400" baseline="-25000">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+K</a:t>
              </a:r>
              <a:r>
                <a:rPr lang="en-US" altLang="zh-CN" sz="2400" baseline="-25000">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3</a:t>
              </a:r>
            </a:p>
          </p:txBody>
        </p:sp>
        <p:sp>
          <p:nvSpPr>
            <p:cNvPr id="62" name="Line 43"/>
            <p:cNvSpPr>
              <a:spLocks noChangeShapeType="1"/>
            </p:cNvSpPr>
            <p:nvPr/>
          </p:nvSpPr>
          <p:spPr bwMode="auto">
            <a:xfrm>
              <a:off x="3081" y="32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63" name="Line 44"/>
            <p:cNvSpPr>
              <a:spLocks noChangeShapeType="1"/>
            </p:cNvSpPr>
            <p:nvPr/>
          </p:nvSpPr>
          <p:spPr bwMode="auto">
            <a:xfrm>
              <a:off x="3396" y="32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grpSp>
      <p:sp>
        <p:nvSpPr>
          <p:cNvPr id="64" name="Text Box 45"/>
          <p:cNvSpPr txBox="1">
            <a:spLocks noChangeArrowheads="1"/>
          </p:cNvSpPr>
          <p:nvPr/>
        </p:nvSpPr>
        <p:spPr bwMode="auto">
          <a:xfrm>
            <a:off x="5410200" y="3579168"/>
            <a:ext cx="108555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Times New Roman" pitchFamily="18" charset="0"/>
                <a:ea typeface="宋体" charset="-122"/>
              </a:rPr>
              <a:t> K</a:t>
            </a:r>
            <a:r>
              <a:rPr lang="en-US" altLang="zh-CN" sz="2400" baseline="-25000">
                <a:solidFill>
                  <a:schemeClr val="tx1"/>
                </a:solidFill>
                <a:latin typeface="Times New Roman" pitchFamily="18" charset="0"/>
                <a:ea typeface="宋体" charset="-122"/>
              </a:rPr>
              <a:t>1</a:t>
            </a:r>
            <a:r>
              <a:rPr lang="en-US" altLang="zh-CN" sz="2400">
                <a:solidFill>
                  <a:schemeClr val="tx1"/>
                </a:solidFill>
                <a:latin typeface="Times New Roman" pitchFamily="18" charset="0"/>
                <a:ea typeface="宋体" charset="-122"/>
              </a:rPr>
              <a:t> = 1</a:t>
            </a:r>
          </a:p>
        </p:txBody>
      </p:sp>
      <p:sp>
        <p:nvSpPr>
          <p:cNvPr id="65" name="Text Box 46"/>
          <p:cNvSpPr txBox="1">
            <a:spLocks noChangeArrowheads="1"/>
          </p:cNvSpPr>
          <p:nvPr/>
        </p:nvSpPr>
        <p:spPr bwMode="auto">
          <a:xfrm>
            <a:off x="3584575" y="3960168"/>
            <a:ext cx="17283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Times New Roman" pitchFamily="18" charset="0"/>
                <a:ea typeface="宋体" charset="-122"/>
              </a:rPr>
              <a:t>J</a:t>
            </a:r>
            <a:r>
              <a:rPr lang="en-US" altLang="zh-CN" sz="2400" baseline="-25000">
                <a:solidFill>
                  <a:schemeClr val="tx1"/>
                </a:solidFill>
                <a:latin typeface="Times New Roman" pitchFamily="18" charset="0"/>
                <a:ea typeface="宋体" charset="-122"/>
              </a:rPr>
              <a:t>2</a:t>
            </a:r>
            <a:r>
              <a:rPr lang="en-US" altLang="zh-CN" sz="2400">
                <a:solidFill>
                  <a:schemeClr val="tx1"/>
                </a:solidFill>
                <a:latin typeface="Times New Roman" pitchFamily="18" charset="0"/>
                <a:ea typeface="宋体" charset="-122"/>
              </a:rPr>
              <a:t> = Q</a:t>
            </a:r>
            <a:r>
              <a:rPr lang="en-US" altLang="zh-CN" sz="2400" baseline="-25000">
                <a:solidFill>
                  <a:schemeClr val="tx1"/>
                </a:solidFill>
                <a:latin typeface="Times New Roman" pitchFamily="18" charset="0"/>
                <a:ea typeface="宋体" charset="-122"/>
              </a:rPr>
              <a:t>1      </a:t>
            </a:r>
            <a:r>
              <a:rPr lang="zh-CN" altLang="en-US" sz="2400">
                <a:solidFill>
                  <a:schemeClr val="tx1"/>
                </a:solidFill>
                <a:latin typeface="Times New Roman" pitchFamily="18" charset="0"/>
                <a:ea typeface="宋体" charset="-122"/>
              </a:rPr>
              <a:t>；</a:t>
            </a:r>
            <a:endParaRPr lang="zh-CN" altLang="en-US" sz="2400" baseline="-25000">
              <a:solidFill>
                <a:schemeClr val="tx1"/>
              </a:solidFill>
              <a:latin typeface="Times New Roman" pitchFamily="18" charset="0"/>
              <a:ea typeface="宋体" charset="-122"/>
            </a:endParaRPr>
          </a:p>
        </p:txBody>
      </p:sp>
      <p:sp>
        <p:nvSpPr>
          <p:cNvPr id="66" name="Text Box 47"/>
          <p:cNvSpPr txBox="1">
            <a:spLocks noChangeArrowheads="1"/>
          </p:cNvSpPr>
          <p:nvPr/>
        </p:nvSpPr>
        <p:spPr bwMode="auto">
          <a:xfrm>
            <a:off x="5486400" y="4417368"/>
            <a:ext cx="119616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Times New Roman" pitchFamily="18" charset="0"/>
                <a:ea typeface="宋体" charset="-122"/>
              </a:rPr>
              <a:t>K</a:t>
            </a:r>
            <a:r>
              <a:rPr lang="en-US" altLang="zh-CN" sz="2400" baseline="-25000">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 = Q</a:t>
            </a:r>
            <a:r>
              <a:rPr lang="en-US" altLang="zh-CN" sz="2400" baseline="-25000">
                <a:solidFill>
                  <a:schemeClr val="tx1"/>
                </a:solidFill>
                <a:latin typeface="Times New Roman" pitchFamily="18" charset="0"/>
                <a:ea typeface="宋体" charset="-122"/>
              </a:rPr>
              <a:t>2</a:t>
            </a:r>
          </a:p>
        </p:txBody>
      </p:sp>
      <p:grpSp>
        <p:nvGrpSpPr>
          <p:cNvPr id="67" name="Group 48"/>
          <p:cNvGrpSpPr>
            <a:grpSpLocks/>
          </p:cNvGrpSpPr>
          <p:nvPr/>
        </p:nvGrpSpPr>
        <p:grpSpPr bwMode="auto">
          <a:xfrm>
            <a:off x="6110291" y="4951418"/>
            <a:ext cx="2279649" cy="461963"/>
            <a:chOff x="3849" y="3119"/>
            <a:chExt cx="1436" cy="291"/>
          </a:xfrm>
        </p:grpSpPr>
        <p:sp>
          <p:nvSpPr>
            <p:cNvPr id="68" name="Text Box 49"/>
            <p:cNvSpPr txBox="1">
              <a:spLocks noChangeArrowheads="1"/>
            </p:cNvSpPr>
            <p:nvPr/>
          </p:nvSpPr>
          <p:spPr bwMode="auto">
            <a:xfrm>
              <a:off x="3849" y="3119"/>
              <a:ext cx="143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solidFill>
                    <a:schemeClr val="tx1"/>
                  </a:solidFill>
                  <a:latin typeface="Times New Roman" pitchFamily="18" charset="0"/>
                  <a:ea typeface="宋体" charset="-122"/>
                </a:rPr>
                <a:t>=</a:t>
              </a:r>
              <a:r>
                <a:rPr lang="zh-CN" altLang="en-US" sz="2400" dirty="0">
                  <a:solidFill>
                    <a:schemeClr val="tx1"/>
                  </a:solidFill>
                  <a:latin typeface="宋体" charset="-122"/>
                  <a:ea typeface="宋体" charset="-122"/>
                </a:rPr>
                <a:t>（</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3</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2 </a:t>
              </a:r>
              <a:r>
                <a:rPr lang="zh-CN" altLang="en-US" sz="2400" dirty="0">
                  <a:solidFill>
                    <a:schemeClr val="tx1"/>
                  </a:solidFill>
                  <a:latin typeface="Times New Roman" pitchFamily="18" charset="0"/>
                  <a:ea typeface="宋体" charset="-122"/>
                </a:rPr>
                <a:t>）</a:t>
              </a:r>
              <a:r>
                <a:rPr lang="zh-CN" altLang="en-US" sz="2400" baseline="-25000" dirty="0">
                  <a:solidFill>
                    <a:schemeClr val="tx1"/>
                  </a:solidFill>
                  <a:latin typeface="Times New Roman" pitchFamily="18" charset="0"/>
                  <a:ea typeface="宋体" charset="-122"/>
                </a:rPr>
                <a:t> </a:t>
              </a:r>
              <a:r>
                <a:rPr lang="en-US" altLang="zh-CN" sz="2400" dirty="0">
                  <a:solidFill>
                    <a:schemeClr val="tx1"/>
                  </a:solidFill>
                  <a:latin typeface="Times New Roman" pitchFamily="18" charset="0"/>
                  <a:ea typeface="宋体" charset="-122"/>
                </a:rPr>
                <a:t>Q</a:t>
              </a:r>
              <a:r>
                <a:rPr lang="en-US" altLang="zh-CN" sz="2400" baseline="-25000" dirty="0">
                  <a:solidFill>
                    <a:schemeClr val="tx1"/>
                  </a:solidFill>
                  <a:latin typeface="Times New Roman" pitchFamily="18" charset="0"/>
                  <a:ea typeface="宋体" charset="-122"/>
                </a:rPr>
                <a:t>1</a:t>
              </a:r>
            </a:p>
          </p:txBody>
        </p:sp>
        <p:sp>
          <p:nvSpPr>
            <p:cNvPr id="69" name="Line 50"/>
            <p:cNvSpPr>
              <a:spLocks noChangeShapeType="1"/>
            </p:cNvSpPr>
            <p:nvPr/>
          </p:nvSpPr>
          <p:spPr bwMode="auto">
            <a:xfrm>
              <a:off x="4258" y="316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70" name="Line 51"/>
            <p:cNvSpPr>
              <a:spLocks noChangeShapeType="1"/>
            </p:cNvSpPr>
            <p:nvPr/>
          </p:nvSpPr>
          <p:spPr bwMode="auto">
            <a:xfrm>
              <a:off x="4554" y="316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71" name="Line 52"/>
            <p:cNvSpPr>
              <a:spLocks noChangeShapeType="1"/>
            </p:cNvSpPr>
            <p:nvPr/>
          </p:nvSpPr>
          <p:spPr bwMode="auto">
            <a:xfrm>
              <a:off x="5006" y="316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sp>
        <p:nvSpPr>
          <p:cNvPr id="74" name="Text Box 55"/>
          <p:cNvSpPr txBox="1">
            <a:spLocks noChangeArrowheads="1"/>
          </p:cNvSpPr>
          <p:nvPr/>
        </p:nvSpPr>
        <p:spPr bwMode="auto">
          <a:xfrm>
            <a:off x="6137275" y="1032818"/>
            <a:ext cx="45717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Q</a:t>
            </a:r>
            <a:r>
              <a:rPr lang="en-US" altLang="zh-CN">
                <a:solidFill>
                  <a:schemeClr val="tx1"/>
                </a:solidFill>
                <a:latin typeface="宋体" charset="-122"/>
                <a:ea typeface="宋体" charset="-122"/>
              </a:rPr>
              <a:t>3</a:t>
            </a:r>
            <a:endParaRPr lang="en-US" altLang="zh-CN" sz="2400">
              <a:solidFill>
                <a:schemeClr val="tx1"/>
              </a:solidFill>
              <a:latin typeface="宋体" charset="-122"/>
              <a:ea typeface="宋体" charset="-122"/>
            </a:endParaRPr>
          </a:p>
        </p:txBody>
      </p:sp>
      <p:sp>
        <p:nvSpPr>
          <p:cNvPr id="75" name="Text Box 56"/>
          <p:cNvSpPr txBox="1">
            <a:spLocks noChangeArrowheads="1"/>
          </p:cNvSpPr>
          <p:nvPr/>
        </p:nvSpPr>
        <p:spPr bwMode="auto">
          <a:xfrm>
            <a:off x="4603750" y="1032818"/>
            <a:ext cx="45717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Q</a:t>
            </a:r>
            <a:r>
              <a:rPr lang="en-US" altLang="zh-CN">
                <a:solidFill>
                  <a:schemeClr val="tx1"/>
                </a:solidFill>
                <a:latin typeface="宋体" charset="-122"/>
                <a:ea typeface="宋体" charset="-122"/>
              </a:rPr>
              <a:t>2</a:t>
            </a:r>
            <a:endParaRPr lang="en-US" altLang="zh-CN" sz="2400">
              <a:solidFill>
                <a:schemeClr val="tx1"/>
              </a:solidFill>
              <a:latin typeface="宋体" charset="-122"/>
              <a:ea typeface="宋体" charset="-122"/>
            </a:endParaRPr>
          </a:p>
        </p:txBody>
      </p:sp>
      <p:sp>
        <p:nvSpPr>
          <p:cNvPr id="76" name="Text Box 57"/>
          <p:cNvSpPr txBox="1">
            <a:spLocks noChangeArrowheads="1"/>
          </p:cNvSpPr>
          <p:nvPr/>
        </p:nvSpPr>
        <p:spPr bwMode="auto">
          <a:xfrm>
            <a:off x="2882900" y="1010593"/>
            <a:ext cx="45717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Q</a:t>
            </a:r>
            <a:r>
              <a:rPr lang="en-US" altLang="zh-CN">
                <a:solidFill>
                  <a:schemeClr val="tx1"/>
                </a:solidFill>
                <a:latin typeface="宋体" charset="-122"/>
                <a:ea typeface="宋体" charset="-122"/>
              </a:rPr>
              <a:t>1</a:t>
            </a:r>
            <a:endParaRPr lang="en-US" altLang="zh-CN" sz="2400">
              <a:solidFill>
                <a:schemeClr val="tx1"/>
              </a:solidFill>
              <a:latin typeface="宋体" charset="-122"/>
              <a:ea typeface="宋体" charset="-122"/>
            </a:endParaRPr>
          </a:p>
        </p:txBody>
      </p:sp>
      <p:sp>
        <p:nvSpPr>
          <p:cNvPr id="77" name="Text Box 59"/>
          <p:cNvSpPr txBox="1">
            <a:spLocks noChangeArrowheads="1"/>
          </p:cNvSpPr>
          <p:nvPr/>
        </p:nvSpPr>
        <p:spPr bwMode="auto">
          <a:xfrm>
            <a:off x="1339850" y="2328218"/>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CP</a:t>
            </a:r>
          </a:p>
        </p:txBody>
      </p:sp>
      <p:grpSp>
        <p:nvGrpSpPr>
          <p:cNvPr id="78" name="Group 60"/>
          <p:cNvGrpSpPr>
            <a:grpSpLocks/>
          </p:cNvGrpSpPr>
          <p:nvPr/>
        </p:nvGrpSpPr>
        <p:grpSpPr bwMode="auto">
          <a:xfrm>
            <a:off x="1403350" y="1052513"/>
            <a:ext cx="6597650" cy="1916112"/>
            <a:chOff x="890" y="569"/>
            <a:chExt cx="4156" cy="1207"/>
          </a:xfrm>
        </p:grpSpPr>
        <p:sp>
          <p:nvSpPr>
            <p:cNvPr id="79" name="Rectangle 61"/>
            <p:cNvSpPr>
              <a:spLocks noChangeArrowheads="1"/>
            </p:cNvSpPr>
            <p:nvPr/>
          </p:nvSpPr>
          <p:spPr bwMode="auto">
            <a:xfrm>
              <a:off x="1468" y="754"/>
              <a:ext cx="363" cy="7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80" name="Oval 62"/>
            <p:cNvSpPr>
              <a:spLocks noChangeArrowheads="1"/>
            </p:cNvSpPr>
            <p:nvPr/>
          </p:nvSpPr>
          <p:spPr bwMode="auto">
            <a:xfrm>
              <a:off x="1830" y="1316"/>
              <a:ext cx="48" cy="48"/>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81" name="Line 63"/>
            <p:cNvSpPr>
              <a:spLocks noChangeShapeType="1"/>
            </p:cNvSpPr>
            <p:nvPr/>
          </p:nvSpPr>
          <p:spPr bwMode="auto">
            <a:xfrm flipH="1">
              <a:off x="1275" y="898"/>
              <a:ext cx="1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82" name="Line 64"/>
            <p:cNvSpPr>
              <a:spLocks noChangeShapeType="1"/>
            </p:cNvSpPr>
            <p:nvPr/>
          </p:nvSpPr>
          <p:spPr bwMode="auto">
            <a:xfrm flipH="1">
              <a:off x="1360" y="1372"/>
              <a:ext cx="1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83" name="Line 65"/>
            <p:cNvSpPr>
              <a:spLocks noChangeShapeType="1"/>
            </p:cNvSpPr>
            <p:nvPr/>
          </p:nvSpPr>
          <p:spPr bwMode="auto">
            <a:xfrm>
              <a:off x="1839" y="898"/>
              <a:ext cx="71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84" name="Line 66"/>
            <p:cNvSpPr>
              <a:spLocks noChangeShapeType="1"/>
            </p:cNvSpPr>
            <p:nvPr/>
          </p:nvSpPr>
          <p:spPr bwMode="auto">
            <a:xfrm>
              <a:off x="1878" y="1343"/>
              <a:ext cx="1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85" name="Text Box 67"/>
            <p:cNvSpPr txBox="1">
              <a:spLocks noChangeArrowheads="1"/>
            </p:cNvSpPr>
            <p:nvPr/>
          </p:nvSpPr>
          <p:spPr bwMode="auto">
            <a:xfrm>
              <a:off x="1441" y="711"/>
              <a:ext cx="21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solidFill>
                    <a:schemeClr val="tx1"/>
                  </a:solidFill>
                  <a:latin typeface="宋体" charset="-122"/>
                  <a:ea typeface="宋体" charset="-122"/>
                </a:rPr>
                <a:t>J</a:t>
              </a:r>
            </a:p>
          </p:txBody>
        </p:sp>
        <p:sp>
          <p:nvSpPr>
            <p:cNvPr id="86" name="Text Box 68"/>
            <p:cNvSpPr txBox="1">
              <a:spLocks noChangeArrowheads="1"/>
            </p:cNvSpPr>
            <p:nvPr/>
          </p:nvSpPr>
          <p:spPr bwMode="auto">
            <a:xfrm>
              <a:off x="1441" y="1219"/>
              <a:ext cx="21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solidFill>
                    <a:schemeClr val="tx1"/>
                  </a:solidFill>
                  <a:latin typeface="宋体" charset="-122"/>
                  <a:ea typeface="宋体" charset="-122"/>
                </a:rPr>
                <a:t>K</a:t>
              </a:r>
            </a:p>
          </p:txBody>
        </p:sp>
        <p:sp>
          <p:nvSpPr>
            <p:cNvPr id="87" name="Line 69"/>
            <p:cNvSpPr>
              <a:spLocks noChangeShapeType="1"/>
            </p:cNvSpPr>
            <p:nvPr/>
          </p:nvSpPr>
          <p:spPr bwMode="auto">
            <a:xfrm flipH="1">
              <a:off x="1248" y="1130"/>
              <a:ext cx="1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88" name="Oval 70"/>
            <p:cNvSpPr>
              <a:spLocks noChangeArrowheads="1"/>
            </p:cNvSpPr>
            <p:nvPr/>
          </p:nvSpPr>
          <p:spPr bwMode="auto">
            <a:xfrm>
              <a:off x="1413" y="1110"/>
              <a:ext cx="48" cy="48"/>
            </a:xfrm>
            <a:prstGeom prst="ellipse">
              <a:avLst/>
            </a:prstGeom>
            <a:solidFill>
              <a:srgbClr val="4AEED7"/>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89" name="Rectangle 71"/>
            <p:cNvSpPr>
              <a:spLocks noChangeArrowheads="1"/>
            </p:cNvSpPr>
            <p:nvPr/>
          </p:nvSpPr>
          <p:spPr bwMode="auto">
            <a:xfrm>
              <a:off x="2558" y="756"/>
              <a:ext cx="363" cy="7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90" name="Oval 72"/>
            <p:cNvSpPr>
              <a:spLocks noChangeArrowheads="1"/>
            </p:cNvSpPr>
            <p:nvPr/>
          </p:nvSpPr>
          <p:spPr bwMode="auto">
            <a:xfrm>
              <a:off x="2920" y="1318"/>
              <a:ext cx="48" cy="48"/>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91" name="Line 73"/>
            <p:cNvSpPr>
              <a:spLocks noChangeShapeType="1"/>
            </p:cNvSpPr>
            <p:nvPr/>
          </p:nvSpPr>
          <p:spPr bwMode="auto">
            <a:xfrm flipH="1">
              <a:off x="2262" y="1374"/>
              <a:ext cx="2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92" name="Line 74"/>
            <p:cNvSpPr>
              <a:spLocks noChangeShapeType="1"/>
            </p:cNvSpPr>
            <p:nvPr/>
          </p:nvSpPr>
          <p:spPr bwMode="auto">
            <a:xfrm>
              <a:off x="2921" y="900"/>
              <a:ext cx="60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93" name="Line 75"/>
            <p:cNvSpPr>
              <a:spLocks noChangeShapeType="1"/>
            </p:cNvSpPr>
            <p:nvPr/>
          </p:nvSpPr>
          <p:spPr bwMode="auto">
            <a:xfrm>
              <a:off x="2968" y="1338"/>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94" name="Text Box 76"/>
            <p:cNvSpPr txBox="1">
              <a:spLocks noChangeArrowheads="1"/>
            </p:cNvSpPr>
            <p:nvPr/>
          </p:nvSpPr>
          <p:spPr bwMode="auto">
            <a:xfrm>
              <a:off x="2531" y="713"/>
              <a:ext cx="21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solidFill>
                    <a:schemeClr val="tx1"/>
                  </a:solidFill>
                  <a:latin typeface="宋体" charset="-122"/>
                  <a:ea typeface="宋体" charset="-122"/>
                </a:rPr>
                <a:t>J</a:t>
              </a:r>
            </a:p>
          </p:txBody>
        </p:sp>
        <p:sp>
          <p:nvSpPr>
            <p:cNvPr id="95" name="Text Box 77"/>
            <p:cNvSpPr txBox="1">
              <a:spLocks noChangeArrowheads="1"/>
            </p:cNvSpPr>
            <p:nvPr/>
          </p:nvSpPr>
          <p:spPr bwMode="auto">
            <a:xfrm>
              <a:off x="2531" y="1221"/>
              <a:ext cx="21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solidFill>
                    <a:schemeClr val="tx1"/>
                  </a:solidFill>
                  <a:latin typeface="宋体" charset="-122"/>
                  <a:ea typeface="宋体" charset="-122"/>
                </a:rPr>
                <a:t>K</a:t>
              </a:r>
            </a:p>
          </p:txBody>
        </p:sp>
        <p:sp>
          <p:nvSpPr>
            <p:cNvPr id="96" name="Line 78"/>
            <p:cNvSpPr>
              <a:spLocks noChangeShapeType="1"/>
            </p:cNvSpPr>
            <p:nvPr/>
          </p:nvSpPr>
          <p:spPr bwMode="auto">
            <a:xfrm flipH="1">
              <a:off x="2352" y="1132"/>
              <a:ext cx="1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97" name="Oval 79"/>
            <p:cNvSpPr>
              <a:spLocks noChangeArrowheads="1"/>
            </p:cNvSpPr>
            <p:nvPr/>
          </p:nvSpPr>
          <p:spPr bwMode="auto">
            <a:xfrm>
              <a:off x="2503" y="1112"/>
              <a:ext cx="48" cy="48"/>
            </a:xfrm>
            <a:prstGeom prst="ellipse">
              <a:avLst/>
            </a:prstGeom>
            <a:solidFill>
              <a:srgbClr val="4AEED7"/>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98" name="Rectangle 80"/>
            <p:cNvSpPr>
              <a:spLocks noChangeArrowheads="1"/>
            </p:cNvSpPr>
            <p:nvPr/>
          </p:nvSpPr>
          <p:spPr bwMode="auto">
            <a:xfrm>
              <a:off x="3518" y="756"/>
              <a:ext cx="363" cy="7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99" name="Oval 81"/>
            <p:cNvSpPr>
              <a:spLocks noChangeArrowheads="1"/>
            </p:cNvSpPr>
            <p:nvPr/>
          </p:nvSpPr>
          <p:spPr bwMode="auto">
            <a:xfrm>
              <a:off x="3880" y="1318"/>
              <a:ext cx="48" cy="48"/>
            </a:xfrm>
            <a:prstGeom prst="ellipse">
              <a:avLst/>
            </a:prstGeom>
            <a:solidFill>
              <a:srgbClr val="FFFF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00" name="Line 82"/>
            <p:cNvSpPr>
              <a:spLocks noChangeShapeType="1"/>
            </p:cNvSpPr>
            <p:nvPr/>
          </p:nvSpPr>
          <p:spPr bwMode="auto">
            <a:xfrm flipH="1">
              <a:off x="3351" y="1374"/>
              <a:ext cx="1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01" name="Line 83"/>
            <p:cNvSpPr>
              <a:spLocks noChangeShapeType="1"/>
            </p:cNvSpPr>
            <p:nvPr/>
          </p:nvSpPr>
          <p:spPr bwMode="auto">
            <a:xfrm>
              <a:off x="3894" y="900"/>
              <a:ext cx="28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02" name="Line 84"/>
            <p:cNvSpPr>
              <a:spLocks noChangeShapeType="1"/>
            </p:cNvSpPr>
            <p:nvPr/>
          </p:nvSpPr>
          <p:spPr bwMode="auto">
            <a:xfrm>
              <a:off x="3928" y="1338"/>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03" name="Text Box 85"/>
            <p:cNvSpPr txBox="1">
              <a:spLocks noChangeArrowheads="1"/>
            </p:cNvSpPr>
            <p:nvPr/>
          </p:nvSpPr>
          <p:spPr bwMode="auto">
            <a:xfrm>
              <a:off x="3491" y="713"/>
              <a:ext cx="21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solidFill>
                    <a:schemeClr val="tx1"/>
                  </a:solidFill>
                  <a:latin typeface="宋体" charset="-122"/>
                  <a:ea typeface="宋体" charset="-122"/>
                </a:rPr>
                <a:t>J</a:t>
              </a:r>
            </a:p>
          </p:txBody>
        </p:sp>
        <p:sp>
          <p:nvSpPr>
            <p:cNvPr id="104" name="Text Box 86"/>
            <p:cNvSpPr txBox="1">
              <a:spLocks noChangeArrowheads="1"/>
            </p:cNvSpPr>
            <p:nvPr/>
          </p:nvSpPr>
          <p:spPr bwMode="auto">
            <a:xfrm>
              <a:off x="3491" y="1221"/>
              <a:ext cx="21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solidFill>
                    <a:schemeClr val="tx1"/>
                  </a:solidFill>
                  <a:latin typeface="宋体" charset="-122"/>
                  <a:ea typeface="宋体" charset="-122"/>
                </a:rPr>
                <a:t>K</a:t>
              </a:r>
            </a:p>
          </p:txBody>
        </p:sp>
        <p:sp>
          <p:nvSpPr>
            <p:cNvPr id="105" name="Line 87"/>
            <p:cNvSpPr>
              <a:spLocks noChangeShapeType="1"/>
            </p:cNvSpPr>
            <p:nvPr/>
          </p:nvSpPr>
          <p:spPr bwMode="auto">
            <a:xfrm flipH="1">
              <a:off x="3270" y="1132"/>
              <a:ext cx="2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06" name="Oval 88"/>
            <p:cNvSpPr>
              <a:spLocks noChangeArrowheads="1"/>
            </p:cNvSpPr>
            <p:nvPr/>
          </p:nvSpPr>
          <p:spPr bwMode="auto">
            <a:xfrm>
              <a:off x="3463" y="1112"/>
              <a:ext cx="48" cy="48"/>
            </a:xfrm>
            <a:prstGeom prst="ellipse">
              <a:avLst/>
            </a:prstGeom>
            <a:solidFill>
              <a:srgbClr val="4AEED7"/>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nvGrpSpPr>
            <p:cNvPr id="107" name="Group 89"/>
            <p:cNvGrpSpPr>
              <a:grpSpLocks/>
            </p:cNvGrpSpPr>
            <p:nvPr/>
          </p:nvGrpSpPr>
          <p:grpSpPr bwMode="auto">
            <a:xfrm>
              <a:off x="4162" y="595"/>
              <a:ext cx="215" cy="337"/>
              <a:chOff x="5015" y="479"/>
              <a:chExt cx="265" cy="337"/>
            </a:xfrm>
          </p:grpSpPr>
          <p:sp>
            <p:nvSpPr>
              <p:cNvPr id="158" name="Rectangle 90"/>
              <p:cNvSpPr>
                <a:spLocks noChangeArrowheads="1"/>
              </p:cNvSpPr>
              <p:nvPr/>
            </p:nvSpPr>
            <p:spPr bwMode="auto">
              <a:xfrm>
                <a:off x="5040" y="528"/>
                <a:ext cx="192"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59" name="Text Box 91"/>
              <p:cNvSpPr txBox="1">
                <a:spLocks noChangeArrowheads="1"/>
              </p:cNvSpPr>
              <p:nvPr/>
            </p:nvSpPr>
            <p:spPr bwMode="auto">
              <a:xfrm>
                <a:off x="5015" y="479"/>
                <a:ext cx="26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&amp;</a:t>
                </a:r>
              </a:p>
            </p:txBody>
          </p:sp>
          <p:sp>
            <p:nvSpPr>
              <p:cNvPr id="160" name="Oval 92"/>
              <p:cNvSpPr>
                <a:spLocks noChangeArrowheads="1"/>
              </p:cNvSpPr>
              <p:nvPr/>
            </p:nvSpPr>
            <p:spPr bwMode="auto">
              <a:xfrm>
                <a:off x="5232" y="624"/>
                <a:ext cx="48" cy="48"/>
              </a:xfrm>
              <a:prstGeom prst="ellipse">
                <a:avLst/>
              </a:pr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grpSp>
          <p:nvGrpSpPr>
            <p:cNvPr id="108" name="Group 93"/>
            <p:cNvGrpSpPr>
              <a:grpSpLocks/>
            </p:cNvGrpSpPr>
            <p:nvPr/>
          </p:nvGrpSpPr>
          <p:grpSpPr bwMode="auto">
            <a:xfrm>
              <a:off x="4634" y="589"/>
              <a:ext cx="218" cy="337"/>
              <a:chOff x="4777" y="1535"/>
              <a:chExt cx="267" cy="337"/>
            </a:xfrm>
          </p:grpSpPr>
          <p:sp>
            <p:nvSpPr>
              <p:cNvPr id="155" name="Rectangle 94"/>
              <p:cNvSpPr>
                <a:spLocks noChangeArrowheads="1"/>
              </p:cNvSpPr>
              <p:nvPr/>
            </p:nvSpPr>
            <p:spPr bwMode="auto">
              <a:xfrm>
                <a:off x="4800" y="1584"/>
                <a:ext cx="192"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56" name="Text Box 95"/>
              <p:cNvSpPr txBox="1">
                <a:spLocks noChangeArrowheads="1"/>
              </p:cNvSpPr>
              <p:nvPr/>
            </p:nvSpPr>
            <p:spPr bwMode="auto">
              <a:xfrm>
                <a:off x="4777" y="1535"/>
                <a:ext cx="262"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1</a:t>
                </a:r>
              </a:p>
            </p:txBody>
          </p:sp>
          <p:sp>
            <p:nvSpPr>
              <p:cNvPr id="157" name="Oval 96"/>
              <p:cNvSpPr>
                <a:spLocks noChangeArrowheads="1"/>
              </p:cNvSpPr>
              <p:nvPr/>
            </p:nvSpPr>
            <p:spPr bwMode="auto">
              <a:xfrm>
                <a:off x="4992" y="1694"/>
                <a:ext cx="52" cy="52"/>
              </a:xfrm>
              <a:prstGeom prst="ellipse">
                <a:avLst/>
              </a:pr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sp>
          <p:nvSpPr>
            <p:cNvPr id="109" name="Line 97"/>
            <p:cNvSpPr>
              <a:spLocks noChangeShapeType="1"/>
            </p:cNvSpPr>
            <p:nvPr/>
          </p:nvSpPr>
          <p:spPr bwMode="auto">
            <a:xfrm>
              <a:off x="3366" y="686"/>
              <a:ext cx="818" cy="0"/>
            </a:xfrm>
            <a:prstGeom prst="line">
              <a:avLst/>
            </a:prstGeom>
            <a:noFill/>
            <a:ln w="28575">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10" name="Line 98"/>
            <p:cNvSpPr>
              <a:spLocks noChangeShapeType="1"/>
            </p:cNvSpPr>
            <p:nvPr/>
          </p:nvSpPr>
          <p:spPr bwMode="auto">
            <a:xfrm>
              <a:off x="3360" y="686"/>
              <a:ext cx="0" cy="698"/>
            </a:xfrm>
            <a:prstGeom prst="line">
              <a:avLst/>
            </a:prstGeom>
            <a:noFill/>
            <a:ln w="28575">
              <a:solidFill>
                <a:srgbClr val="99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11" name="Line 99"/>
            <p:cNvSpPr>
              <a:spLocks noChangeShapeType="1"/>
            </p:cNvSpPr>
            <p:nvPr/>
          </p:nvSpPr>
          <p:spPr bwMode="auto">
            <a:xfrm flipH="1">
              <a:off x="3270" y="1132"/>
              <a:ext cx="0" cy="63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12" name="Line 100"/>
            <p:cNvSpPr>
              <a:spLocks noChangeShapeType="1"/>
            </p:cNvSpPr>
            <p:nvPr/>
          </p:nvSpPr>
          <p:spPr bwMode="auto">
            <a:xfrm>
              <a:off x="1974" y="1646"/>
              <a:ext cx="2099"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13" name="Line 101"/>
            <p:cNvSpPr>
              <a:spLocks noChangeShapeType="1"/>
            </p:cNvSpPr>
            <p:nvPr/>
          </p:nvSpPr>
          <p:spPr bwMode="auto">
            <a:xfrm>
              <a:off x="890" y="1756"/>
              <a:ext cx="2385"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nvGrpSpPr>
            <p:cNvPr id="114" name="Group 102"/>
            <p:cNvGrpSpPr>
              <a:grpSpLocks/>
            </p:cNvGrpSpPr>
            <p:nvPr/>
          </p:nvGrpSpPr>
          <p:grpSpPr bwMode="auto">
            <a:xfrm>
              <a:off x="2050" y="1213"/>
              <a:ext cx="215" cy="337"/>
              <a:chOff x="5015" y="479"/>
              <a:chExt cx="265" cy="337"/>
            </a:xfrm>
          </p:grpSpPr>
          <p:sp>
            <p:nvSpPr>
              <p:cNvPr id="152" name="Rectangle 103"/>
              <p:cNvSpPr>
                <a:spLocks noChangeArrowheads="1"/>
              </p:cNvSpPr>
              <p:nvPr/>
            </p:nvSpPr>
            <p:spPr bwMode="auto">
              <a:xfrm>
                <a:off x="5040" y="528"/>
                <a:ext cx="192" cy="2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53" name="Text Box 104"/>
              <p:cNvSpPr txBox="1">
                <a:spLocks noChangeArrowheads="1"/>
              </p:cNvSpPr>
              <p:nvPr/>
            </p:nvSpPr>
            <p:spPr bwMode="auto">
              <a:xfrm>
                <a:off x="5015" y="479"/>
                <a:ext cx="26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&amp;</a:t>
                </a:r>
              </a:p>
            </p:txBody>
          </p:sp>
          <p:sp>
            <p:nvSpPr>
              <p:cNvPr id="154" name="Oval 105"/>
              <p:cNvSpPr>
                <a:spLocks noChangeArrowheads="1"/>
              </p:cNvSpPr>
              <p:nvPr/>
            </p:nvSpPr>
            <p:spPr bwMode="auto">
              <a:xfrm>
                <a:off x="5232" y="624"/>
                <a:ext cx="48" cy="48"/>
              </a:xfrm>
              <a:prstGeom prst="ellipse">
                <a:avLst/>
              </a:pr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sp>
          <p:nvSpPr>
            <p:cNvPr id="115" name="Line 106"/>
            <p:cNvSpPr>
              <a:spLocks noChangeShapeType="1"/>
            </p:cNvSpPr>
            <p:nvPr/>
          </p:nvSpPr>
          <p:spPr bwMode="auto">
            <a:xfrm flipH="1">
              <a:off x="2358" y="1132"/>
              <a:ext cx="0" cy="63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16" name="Line 107"/>
            <p:cNvSpPr>
              <a:spLocks noChangeShapeType="1"/>
            </p:cNvSpPr>
            <p:nvPr/>
          </p:nvSpPr>
          <p:spPr bwMode="auto">
            <a:xfrm flipH="1">
              <a:off x="1255" y="1132"/>
              <a:ext cx="0" cy="63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17" name="Line 108"/>
            <p:cNvSpPr>
              <a:spLocks noChangeShapeType="1"/>
            </p:cNvSpPr>
            <p:nvPr/>
          </p:nvSpPr>
          <p:spPr bwMode="auto">
            <a:xfrm>
              <a:off x="4066" y="1337"/>
              <a:ext cx="0" cy="31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18" name="Line 109"/>
            <p:cNvSpPr>
              <a:spLocks noChangeShapeType="1"/>
            </p:cNvSpPr>
            <p:nvPr/>
          </p:nvSpPr>
          <p:spPr bwMode="auto">
            <a:xfrm>
              <a:off x="3222" y="816"/>
              <a:ext cx="288"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19" name="Line 110"/>
            <p:cNvSpPr>
              <a:spLocks noChangeShapeType="1"/>
            </p:cNvSpPr>
            <p:nvPr/>
          </p:nvSpPr>
          <p:spPr bwMode="auto">
            <a:xfrm flipV="1">
              <a:off x="3222" y="672"/>
              <a:ext cx="0" cy="14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20" name="Line 111"/>
            <p:cNvSpPr>
              <a:spLocks noChangeShapeType="1"/>
            </p:cNvSpPr>
            <p:nvPr/>
          </p:nvSpPr>
          <p:spPr bwMode="auto">
            <a:xfrm>
              <a:off x="2365" y="679"/>
              <a:ext cx="86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21" name="Line 112"/>
            <p:cNvSpPr>
              <a:spLocks noChangeShapeType="1"/>
            </p:cNvSpPr>
            <p:nvPr/>
          </p:nvSpPr>
          <p:spPr bwMode="auto">
            <a:xfrm>
              <a:off x="2365" y="686"/>
              <a:ext cx="0" cy="21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22" name="Line 113"/>
            <p:cNvSpPr>
              <a:spLocks noChangeShapeType="1"/>
            </p:cNvSpPr>
            <p:nvPr/>
          </p:nvSpPr>
          <p:spPr bwMode="auto">
            <a:xfrm>
              <a:off x="1974" y="1454"/>
              <a:ext cx="9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23" name="Line 114"/>
            <p:cNvSpPr>
              <a:spLocks noChangeShapeType="1"/>
            </p:cNvSpPr>
            <p:nvPr/>
          </p:nvSpPr>
          <p:spPr bwMode="auto">
            <a:xfrm>
              <a:off x="1974" y="1454"/>
              <a:ext cx="0" cy="19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24" name="Line 115"/>
            <p:cNvSpPr>
              <a:spLocks noChangeShapeType="1"/>
            </p:cNvSpPr>
            <p:nvPr/>
          </p:nvSpPr>
          <p:spPr bwMode="auto">
            <a:xfrm>
              <a:off x="4374" y="782"/>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25" name="Line 116"/>
            <p:cNvSpPr>
              <a:spLocks noChangeShapeType="1"/>
            </p:cNvSpPr>
            <p:nvPr/>
          </p:nvSpPr>
          <p:spPr bwMode="auto">
            <a:xfrm>
              <a:off x="1291" y="570"/>
              <a:ext cx="3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26" name="Line 117"/>
            <p:cNvSpPr>
              <a:spLocks noChangeShapeType="1"/>
            </p:cNvSpPr>
            <p:nvPr/>
          </p:nvSpPr>
          <p:spPr bwMode="auto">
            <a:xfrm>
              <a:off x="4518" y="570"/>
              <a:ext cx="0" cy="2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27" name="Line 118"/>
            <p:cNvSpPr>
              <a:spLocks noChangeShapeType="1"/>
            </p:cNvSpPr>
            <p:nvPr/>
          </p:nvSpPr>
          <p:spPr bwMode="auto">
            <a:xfrm>
              <a:off x="1282" y="569"/>
              <a:ext cx="0" cy="33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28" name="Line 119"/>
            <p:cNvSpPr>
              <a:spLocks noChangeShapeType="1"/>
            </p:cNvSpPr>
            <p:nvPr/>
          </p:nvSpPr>
          <p:spPr bwMode="auto">
            <a:xfrm>
              <a:off x="4854" y="782"/>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nvGrpSpPr>
            <p:cNvPr id="129" name="Group 120"/>
            <p:cNvGrpSpPr>
              <a:grpSpLocks/>
            </p:cNvGrpSpPr>
            <p:nvPr/>
          </p:nvGrpSpPr>
          <p:grpSpPr bwMode="auto">
            <a:xfrm>
              <a:off x="3875" y="1069"/>
              <a:ext cx="288" cy="291"/>
              <a:chOff x="3581" y="911"/>
              <a:chExt cx="288" cy="291"/>
            </a:xfrm>
          </p:grpSpPr>
          <p:sp>
            <p:nvSpPr>
              <p:cNvPr id="150" name="Text Box 121"/>
              <p:cNvSpPr txBox="1">
                <a:spLocks noChangeArrowheads="1"/>
              </p:cNvSpPr>
              <p:nvPr/>
            </p:nvSpPr>
            <p:spPr bwMode="auto">
              <a:xfrm>
                <a:off x="3581" y="911"/>
                <a:ext cx="28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Q</a:t>
                </a:r>
                <a:r>
                  <a:rPr lang="en-US" altLang="zh-CN">
                    <a:solidFill>
                      <a:schemeClr val="tx1"/>
                    </a:solidFill>
                    <a:latin typeface="宋体" charset="-122"/>
                    <a:ea typeface="宋体" charset="-122"/>
                  </a:rPr>
                  <a:t>3</a:t>
                </a:r>
                <a:endParaRPr lang="en-US" altLang="zh-CN" sz="2400">
                  <a:solidFill>
                    <a:schemeClr val="tx1"/>
                  </a:solidFill>
                  <a:latin typeface="宋体" charset="-122"/>
                  <a:ea typeface="宋体" charset="-122"/>
                </a:endParaRPr>
              </a:p>
            </p:txBody>
          </p:sp>
          <p:sp>
            <p:nvSpPr>
              <p:cNvPr id="151" name="Line 122"/>
              <p:cNvSpPr>
                <a:spLocks noChangeShapeType="1"/>
              </p:cNvSpPr>
              <p:nvPr/>
            </p:nvSpPr>
            <p:spPr bwMode="auto">
              <a:xfrm>
                <a:off x="3634" y="994"/>
                <a:ext cx="12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grpSp>
          <p:nvGrpSpPr>
            <p:cNvPr id="130" name="Group 123"/>
            <p:cNvGrpSpPr>
              <a:grpSpLocks/>
            </p:cNvGrpSpPr>
            <p:nvPr/>
          </p:nvGrpSpPr>
          <p:grpSpPr bwMode="auto">
            <a:xfrm>
              <a:off x="2935" y="1069"/>
              <a:ext cx="288" cy="291"/>
              <a:chOff x="3581" y="911"/>
              <a:chExt cx="288" cy="291"/>
            </a:xfrm>
          </p:grpSpPr>
          <p:sp>
            <p:nvSpPr>
              <p:cNvPr id="148" name="Text Box 124"/>
              <p:cNvSpPr txBox="1">
                <a:spLocks noChangeArrowheads="1"/>
              </p:cNvSpPr>
              <p:nvPr/>
            </p:nvSpPr>
            <p:spPr bwMode="auto">
              <a:xfrm>
                <a:off x="3581" y="911"/>
                <a:ext cx="28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Q</a:t>
                </a:r>
                <a:r>
                  <a:rPr lang="en-US" altLang="zh-CN">
                    <a:solidFill>
                      <a:schemeClr val="tx1"/>
                    </a:solidFill>
                    <a:latin typeface="宋体" charset="-122"/>
                    <a:ea typeface="宋体" charset="-122"/>
                  </a:rPr>
                  <a:t>2</a:t>
                </a:r>
                <a:endParaRPr lang="en-US" altLang="zh-CN" sz="2400">
                  <a:solidFill>
                    <a:schemeClr val="tx1"/>
                  </a:solidFill>
                  <a:latin typeface="宋体" charset="-122"/>
                  <a:ea typeface="宋体" charset="-122"/>
                </a:endParaRPr>
              </a:p>
            </p:txBody>
          </p:sp>
          <p:sp>
            <p:nvSpPr>
              <p:cNvPr id="149" name="Line 125"/>
              <p:cNvSpPr>
                <a:spLocks noChangeShapeType="1"/>
              </p:cNvSpPr>
              <p:nvPr/>
            </p:nvSpPr>
            <p:spPr bwMode="auto">
              <a:xfrm>
                <a:off x="3634" y="994"/>
                <a:ext cx="12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grpSp>
          <p:nvGrpSpPr>
            <p:cNvPr id="131" name="Group 126"/>
            <p:cNvGrpSpPr>
              <a:grpSpLocks/>
            </p:cNvGrpSpPr>
            <p:nvPr/>
          </p:nvGrpSpPr>
          <p:grpSpPr bwMode="auto">
            <a:xfrm>
              <a:off x="1835" y="1083"/>
              <a:ext cx="288" cy="291"/>
              <a:chOff x="3581" y="911"/>
              <a:chExt cx="288" cy="291"/>
            </a:xfrm>
          </p:grpSpPr>
          <p:sp>
            <p:nvSpPr>
              <p:cNvPr id="146" name="Text Box 127"/>
              <p:cNvSpPr txBox="1">
                <a:spLocks noChangeArrowheads="1"/>
              </p:cNvSpPr>
              <p:nvPr/>
            </p:nvSpPr>
            <p:spPr bwMode="auto">
              <a:xfrm>
                <a:off x="3581" y="911"/>
                <a:ext cx="28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Q</a:t>
                </a:r>
                <a:r>
                  <a:rPr lang="en-US" altLang="zh-CN">
                    <a:solidFill>
                      <a:schemeClr val="tx1"/>
                    </a:solidFill>
                    <a:latin typeface="宋体" charset="-122"/>
                    <a:ea typeface="宋体" charset="-122"/>
                  </a:rPr>
                  <a:t>1</a:t>
                </a:r>
                <a:endParaRPr lang="en-US" altLang="zh-CN" sz="2400">
                  <a:solidFill>
                    <a:schemeClr val="tx1"/>
                  </a:solidFill>
                  <a:latin typeface="宋体" charset="-122"/>
                  <a:ea typeface="宋体" charset="-122"/>
                </a:endParaRPr>
              </a:p>
            </p:txBody>
          </p:sp>
          <p:sp>
            <p:nvSpPr>
              <p:cNvPr id="147" name="Line 128"/>
              <p:cNvSpPr>
                <a:spLocks noChangeShapeType="1"/>
              </p:cNvSpPr>
              <p:nvPr/>
            </p:nvSpPr>
            <p:spPr bwMode="auto">
              <a:xfrm>
                <a:off x="3634" y="994"/>
                <a:ext cx="12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sp>
          <p:nvSpPr>
            <p:cNvPr id="132" name="Oval 129"/>
            <p:cNvSpPr>
              <a:spLocks noChangeArrowheads="1"/>
            </p:cNvSpPr>
            <p:nvPr/>
          </p:nvSpPr>
          <p:spPr bwMode="auto">
            <a:xfrm>
              <a:off x="1226" y="1728"/>
              <a:ext cx="48" cy="4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33" name="Oval 130"/>
            <p:cNvSpPr>
              <a:spLocks noChangeArrowheads="1"/>
            </p:cNvSpPr>
            <p:nvPr/>
          </p:nvSpPr>
          <p:spPr bwMode="auto">
            <a:xfrm>
              <a:off x="2338" y="1728"/>
              <a:ext cx="48" cy="4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34" name="Oval 131"/>
            <p:cNvSpPr>
              <a:spLocks noChangeArrowheads="1"/>
            </p:cNvSpPr>
            <p:nvPr/>
          </p:nvSpPr>
          <p:spPr bwMode="auto">
            <a:xfrm>
              <a:off x="2344" y="864"/>
              <a:ext cx="48" cy="4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35" name="Oval 132"/>
            <p:cNvSpPr>
              <a:spLocks noChangeArrowheads="1"/>
            </p:cNvSpPr>
            <p:nvPr/>
          </p:nvSpPr>
          <p:spPr bwMode="auto">
            <a:xfrm>
              <a:off x="3332" y="878"/>
              <a:ext cx="48" cy="4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36" name="Oval 133"/>
            <p:cNvSpPr>
              <a:spLocks noChangeArrowheads="1"/>
            </p:cNvSpPr>
            <p:nvPr/>
          </p:nvSpPr>
          <p:spPr bwMode="auto">
            <a:xfrm>
              <a:off x="4484" y="754"/>
              <a:ext cx="48" cy="48"/>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37" name="Text Box 134"/>
            <p:cNvSpPr txBox="1">
              <a:spLocks noChangeArrowheads="1"/>
            </p:cNvSpPr>
            <p:nvPr/>
          </p:nvSpPr>
          <p:spPr bwMode="auto">
            <a:xfrm>
              <a:off x="3570" y="986"/>
              <a:ext cx="28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000" dirty="0">
                  <a:solidFill>
                    <a:schemeClr val="tx1"/>
                  </a:solidFill>
                  <a:latin typeface="宋体" charset="-122"/>
                  <a:ea typeface="宋体" charset="-122"/>
                </a:rPr>
                <a:t>CP</a:t>
              </a:r>
            </a:p>
          </p:txBody>
        </p:sp>
        <p:sp>
          <p:nvSpPr>
            <p:cNvPr id="138" name="Line 135"/>
            <p:cNvSpPr>
              <a:spLocks noChangeShapeType="1"/>
            </p:cNvSpPr>
            <p:nvPr/>
          </p:nvSpPr>
          <p:spPr bwMode="auto">
            <a:xfrm>
              <a:off x="3529" y="1063"/>
              <a:ext cx="73" cy="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39" name="Line 136"/>
            <p:cNvSpPr>
              <a:spLocks noChangeShapeType="1"/>
            </p:cNvSpPr>
            <p:nvPr/>
          </p:nvSpPr>
          <p:spPr bwMode="auto">
            <a:xfrm flipV="1">
              <a:off x="3517" y="1119"/>
              <a:ext cx="73" cy="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40" name="Text Box 137"/>
            <p:cNvSpPr txBox="1">
              <a:spLocks noChangeArrowheads="1"/>
            </p:cNvSpPr>
            <p:nvPr/>
          </p:nvSpPr>
          <p:spPr bwMode="auto">
            <a:xfrm>
              <a:off x="2615" y="997"/>
              <a:ext cx="28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000" dirty="0">
                  <a:solidFill>
                    <a:schemeClr val="tx1"/>
                  </a:solidFill>
                  <a:latin typeface="宋体" charset="-122"/>
                  <a:ea typeface="宋体" charset="-122"/>
                </a:rPr>
                <a:t>CP</a:t>
              </a:r>
            </a:p>
          </p:txBody>
        </p:sp>
        <p:sp>
          <p:nvSpPr>
            <p:cNvPr id="141" name="Line 138"/>
            <p:cNvSpPr>
              <a:spLocks noChangeShapeType="1"/>
            </p:cNvSpPr>
            <p:nvPr/>
          </p:nvSpPr>
          <p:spPr bwMode="auto">
            <a:xfrm>
              <a:off x="2568" y="1074"/>
              <a:ext cx="73" cy="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42" name="Line 139"/>
            <p:cNvSpPr>
              <a:spLocks noChangeShapeType="1"/>
            </p:cNvSpPr>
            <p:nvPr/>
          </p:nvSpPr>
          <p:spPr bwMode="auto">
            <a:xfrm flipV="1">
              <a:off x="2562" y="1136"/>
              <a:ext cx="73" cy="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43" name="Text Box 140"/>
            <p:cNvSpPr txBox="1">
              <a:spLocks noChangeArrowheads="1"/>
            </p:cNvSpPr>
            <p:nvPr/>
          </p:nvSpPr>
          <p:spPr bwMode="auto">
            <a:xfrm>
              <a:off x="1520" y="1007"/>
              <a:ext cx="28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000" dirty="0">
                  <a:solidFill>
                    <a:schemeClr val="tx1"/>
                  </a:solidFill>
                  <a:latin typeface="宋体" charset="-122"/>
                  <a:ea typeface="宋体" charset="-122"/>
                </a:rPr>
                <a:t>CP</a:t>
              </a:r>
            </a:p>
          </p:txBody>
        </p:sp>
        <p:sp>
          <p:nvSpPr>
            <p:cNvPr id="144" name="Line 141"/>
            <p:cNvSpPr>
              <a:spLocks noChangeShapeType="1"/>
            </p:cNvSpPr>
            <p:nvPr/>
          </p:nvSpPr>
          <p:spPr bwMode="auto">
            <a:xfrm>
              <a:off x="1473" y="1084"/>
              <a:ext cx="73" cy="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45" name="Line 142"/>
            <p:cNvSpPr>
              <a:spLocks noChangeShapeType="1"/>
            </p:cNvSpPr>
            <p:nvPr/>
          </p:nvSpPr>
          <p:spPr bwMode="auto">
            <a:xfrm flipV="1">
              <a:off x="1467" y="1146"/>
              <a:ext cx="73" cy="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sp>
        <p:nvSpPr>
          <p:cNvPr id="2" name="矩形 1"/>
          <p:cNvSpPr/>
          <p:nvPr/>
        </p:nvSpPr>
        <p:spPr>
          <a:xfrm>
            <a:off x="7999939" y="1164709"/>
            <a:ext cx="351378" cy="369332"/>
          </a:xfrm>
          <a:prstGeom prst="rect">
            <a:avLst/>
          </a:prstGeom>
        </p:spPr>
        <p:txBody>
          <a:bodyPr wrap="none">
            <a:spAutoFit/>
          </a:bodyPr>
          <a:lstStyle/>
          <a:p>
            <a:r>
              <a:rPr lang="en-US" altLang="zh-CN" dirty="0">
                <a:solidFill>
                  <a:schemeClr val="tx1"/>
                </a:solidFill>
                <a:latin typeface="Times New Roman" pitchFamily="18" charset="0"/>
                <a:ea typeface="宋体" charset="-122"/>
              </a:rPr>
              <a:t>Y</a:t>
            </a:r>
            <a:endParaRPr lang="zh-CN" altLang="en-US" dirty="0"/>
          </a:p>
        </p:txBody>
      </p:sp>
      <p:sp>
        <p:nvSpPr>
          <p:cNvPr id="161" name="Text Box 68"/>
          <p:cNvSpPr txBox="1">
            <a:spLocks noChangeArrowheads="1"/>
          </p:cNvSpPr>
          <p:nvPr/>
        </p:nvSpPr>
        <p:spPr bwMode="auto">
          <a:xfrm>
            <a:off x="1874837" y="2059806"/>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solidFill>
                  <a:schemeClr val="tx1"/>
                </a:solidFill>
                <a:latin typeface="宋体" charset="-122"/>
                <a:ea typeface="宋体" charset="-122"/>
              </a:rPr>
              <a:t>1</a:t>
            </a:r>
          </a:p>
        </p:txBody>
      </p:sp>
    </p:spTree>
    <p:extLst>
      <p:ext uri="{BB962C8B-B14F-4D97-AF65-F5344CB8AC3E}">
        <p14:creationId xmlns:p14="http://schemas.microsoft.com/office/powerpoint/2010/main" val="156055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animBg="1"/>
      <p:bldP spid="27" grpId="0"/>
      <p:bldP spid="37" grpId="0"/>
      <p:bldP spid="38" grpId="0" animBg="1"/>
      <p:bldP spid="64" grpId="0"/>
      <p:bldP spid="65" grpId="0"/>
      <p:bldP spid="6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4" name="Group 4"/>
          <p:cNvGrpSpPr>
            <a:grpSpLocks/>
          </p:cNvGrpSpPr>
          <p:nvPr/>
        </p:nvGrpSpPr>
        <p:grpSpPr bwMode="auto">
          <a:xfrm>
            <a:off x="18384" y="436562"/>
            <a:ext cx="1137777" cy="401638"/>
            <a:chOff x="240" y="480"/>
            <a:chExt cx="1587" cy="253"/>
          </a:xfrm>
        </p:grpSpPr>
        <p:sp>
          <p:nvSpPr>
            <p:cNvPr id="15"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7</a:t>
              </a:r>
            </a:p>
          </p:txBody>
        </p:sp>
        <p:sp>
          <p:nvSpPr>
            <p:cNvPr id="20"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2"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sp>
        <p:nvSpPr>
          <p:cNvPr id="162" name="Text Box 2"/>
          <p:cNvSpPr txBox="1">
            <a:spLocks noChangeArrowheads="1"/>
          </p:cNvSpPr>
          <p:nvPr/>
        </p:nvSpPr>
        <p:spPr bwMode="auto">
          <a:xfrm>
            <a:off x="204788" y="988219"/>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dirty="0">
                <a:solidFill>
                  <a:schemeClr val="tx1"/>
                </a:solidFill>
                <a:latin typeface="华文楷体" pitchFamily="2" charset="-122"/>
              </a:rPr>
              <a:t>4</a:t>
            </a:r>
            <a:r>
              <a:rPr lang="zh-CN" altLang="en-US" sz="2400" b="1" dirty="0">
                <a:solidFill>
                  <a:schemeClr val="tx1"/>
                </a:solidFill>
                <a:latin typeface="华文楷体" pitchFamily="2" charset="-122"/>
              </a:rPr>
              <a:t>）状态转换表</a:t>
            </a:r>
          </a:p>
        </p:txBody>
      </p:sp>
      <p:sp>
        <p:nvSpPr>
          <p:cNvPr id="163" name="Line 3"/>
          <p:cNvSpPr>
            <a:spLocks noChangeShapeType="1"/>
          </p:cNvSpPr>
          <p:nvPr/>
        </p:nvSpPr>
        <p:spPr bwMode="auto">
          <a:xfrm>
            <a:off x="428625" y="2043906"/>
            <a:ext cx="4876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64" name="Line 4"/>
          <p:cNvSpPr>
            <a:spLocks noChangeShapeType="1"/>
          </p:cNvSpPr>
          <p:nvPr/>
        </p:nvSpPr>
        <p:spPr bwMode="auto">
          <a:xfrm>
            <a:off x="2028825" y="1510506"/>
            <a:ext cx="0" cy="525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65" name="Line 5"/>
          <p:cNvSpPr>
            <a:spLocks noChangeShapeType="1"/>
          </p:cNvSpPr>
          <p:nvPr/>
        </p:nvSpPr>
        <p:spPr bwMode="auto">
          <a:xfrm>
            <a:off x="4543425" y="1510506"/>
            <a:ext cx="0" cy="5257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66" name="Text Box 6"/>
          <p:cNvSpPr txBox="1">
            <a:spLocks noChangeArrowheads="1"/>
          </p:cNvSpPr>
          <p:nvPr/>
        </p:nvSpPr>
        <p:spPr bwMode="auto">
          <a:xfrm>
            <a:off x="352425" y="1554956"/>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chemeClr val="tx1"/>
                </a:solidFill>
                <a:latin typeface="华文楷体" pitchFamily="2" charset="-122"/>
              </a:rPr>
              <a:t>CP</a:t>
            </a:r>
            <a:r>
              <a:rPr lang="zh-CN" altLang="en-US" sz="2400" b="1">
                <a:solidFill>
                  <a:schemeClr val="tx1"/>
                </a:solidFill>
                <a:latin typeface="华文楷体" pitchFamily="2" charset="-122"/>
              </a:rPr>
              <a:t>的顺序</a:t>
            </a:r>
          </a:p>
        </p:txBody>
      </p:sp>
      <p:sp>
        <p:nvSpPr>
          <p:cNvPr id="167" name="Text Box 7"/>
          <p:cNvSpPr txBox="1">
            <a:spLocks noChangeArrowheads="1"/>
          </p:cNvSpPr>
          <p:nvPr/>
        </p:nvSpPr>
        <p:spPr bwMode="auto">
          <a:xfrm>
            <a:off x="2181225" y="1510506"/>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chemeClr val="tx1"/>
                </a:solidFill>
                <a:latin typeface="华文楷体" pitchFamily="2" charset="-122"/>
              </a:rPr>
              <a:t>Q3    Q2     Q1</a:t>
            </a:r>
          </a:p>
        </p:txBody>
      </p:sp>
      <p:sp>
        <p:nvSpPr>
          <p:cNvPr id="168" name="Text Box 8"/>
          <p:cNvSpPr txBox="1">
            <a:spLocks noChangeArrowheads="1"/>
          </p:cNvSpPr>
          <p:nvPr/>
        </p:nvSpPr>
        <p:spPr bwMode="auto">
          <a:xfrm>
            <a:off x="4772025" y="1510506"/>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chemeClr val="tx1"/>
                </a:solidFill>
                <a:latin typeface="华文楷体" pitchFamily="2" charset="-122"/>
              </a:rPr>
              <a:t>Y</a:t>
            </a:r>
          </a:p>
        </p:txBody>
      </p:sp>
      <p:sp>
        <p:nvSpPr>
          <p:cNvPr id="169" name="Text Box 9"/>
          <p:cNvSpPr txBox="1">
            <a:spLocks noChangeArrowheads="1"/>
          </p:cNvSpPr>
          <p:nvPr/>
        </p:nvSpPr>
        <p:spPr bwMode="auto">
          <a:xfrm>
            <a:off x="279400" y="2124869"/>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dirty="0">
                <a:solidFill>
                  <a:schemeClr val="tx1"/>
                </a:solidFill>
                <a:latin typeface="华文楷体" pitchFamily="2" charset="-122"/>
              </a:rPr>
              <a:t>  </a:t>
            </a:r>
            <a:r>
              <a:rPr lang="zh-CN" altLang="en-US" sz="2400" b="1" dirty="0">
                <a:solidFill>
                  <a:schemeClr val="tx1"/>
                </a:solidFill>
                <a:latin typeface="华文楷体" pitchFamily="2" charset="-122"/>
              </a:rPr>
              <a:t>设</a:t>
            </a:r>
            <a:r>
              <a:rPr lang="zh-CN" altLang="en-US" sz="2400" b="1" dirty="0">
                <a:solidFill>
                  <a:schemeClr val="tx1"/>
                </a:solidFill>
                <a:latin typeface="宋体" charset="-122"/>
                <a:ea typeface="宋体" charset="-122"/>
              </a:rPr>
              <a:t>： </a:t>
            </a:r>
            <a:r>
              <a:rPr lang="en-US" altLang="zh-CN" sz="2400" b="1" dirty="0">
                <a:solidFill>
                  <a:schemeClr val="tx1"/>
                </a:solidFill>
                <a:latin typeface="宋体" charset="-122"/>
                <a:ea typeface="宋体" charset="-122"/>
              </a:rPr>
              <a:t>0      0    0    0</a:t>
            </a:r>
            <a:r>
              <a:rPr lang="en-US" altLang="zh-CN" sz="2400" dirty="0">
                <a:solidFill>
                  <a:schemeClr val="tx1"/>
                </a:solidFill>
                <a:latin typeface="宋体" charset="-122"/>
                <a:ea typeface="宋体" charset="-122"/>
              </a:rPr>
              <a:t>    </a:t>
            </a:r>
          </a:p>
        </p:txBody>
      </p:sp>
      <p:sp>
        <p:nvSpPr>
          <p:cNvPr id="170" name="Line 10"/>
          <p:cNvSpPr>
            <a:spLocks noChangeShapeType="1"/>
          </p:cNvSpPr>
          <p:nvPr/>
        </p:nvSpPr>
        <p:spPr bwMode="auto">
          <a:xfrm>
            <a:off x="425450" y="5777706"/>
            <a:ext cx="4876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71" name="Text Box 11"/>
          <p:cNvSpPr txBox="1">
            <a:spLocks noChangeArrowheads="1"/>
          </p:cNvSpPr>
          <p:nvPr/>
        </p:nvSpPr>
        <p:spPr bwMode="auto">
          <a:xfrm>
            <a:off x="581025" y="5853906"/>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1">
                <a:solidFill>
                  <a:schemeClr val="tx1"/>
                </a:solidFill>
                <a:latin typeface="华文楷体" pitchFamily="2" charset="-122"/>
              </a:rPr>
              <a:t>设：</a:t>
            </a:r>
            <a:r>
              <a:rPr lang="en-US" altLang="zh-CN" sz="2400" b="1">
                <a:solidFill>
                  <a:schemeClr val="tx1"/>
                </a:solidFill>
                <a:latin typeface="华文楷体" pitchFamily="2" charset="-122"/>
              </a:rPr>
              <a:t>0            1        1        1       </a:t>
            </a:r>
          </a:p>
        </p:txBody>
      </p:sp>
      <p:sp>
        <p:nvSpPr>
          <p:cNvPr id="172" name="Text Box 12"/>
          <p:cNvSpPr txBox="1">
            <a:spLocks noChangeArrowheads="1"/>
          </p:cNvSpPr>
          <p:nvPr/>
        </p:nvSpPr>
        <p:spPr bwMode="auto">
          <a:xfrm>
            <a:off x="603250" y="6311106"/>
            <a:ext cx="416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1">
                <a:solidFill>
                  <a:schemeClr val="tx1"/>
                </a:solidFill>
                <a:latin typeface="华文楷体" pitchFamily="2" charset="-122"/>
              </a:rPr>
              <a:t>则：</a:t>
            </a:r>
            <a:r>
              <a:rPr lang="en-US" altLang="zh-CN" sz="2400" b="1">
                <a:solidFill>
                  <a:schemeClr val="tx1"/>
                </a:solidFill>
                <a:latin typeface="华文楷体" pitchFamily="2" charset="-122"/>
              </a:rPr>
              <a:t>1            0        0        0</a:t>
            </a:r>
          </a:p>
        </p:txBody>
      </p:sp>
      <p:sp>
        <p:nvSpPr>
          <p:cNvPr id="173" name="Line 13"/>
          <p:cNvSpPr>
            <a:spLocks noChangeShapeType="1"/>
          </p:cNvSpPr>
          <p:nvPr/>
        </p:nvSpPr>
        <p:spPr bwMode="auto">
          <a:xfrm>
            <a:off x="4314825" y="2272506"/>
            <a:ext cx="0" cy="3276600"/>
          </a:xfrm>
          <a:prstGeom prst="line">
            <a:avLst/>
          </a:prstGeom>
          <a:noFill/>
          <a:ln w="9525" cap="rnd">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74" name="Line 14"/>
          <p:cNvSpPr>
            <a:spLocks noChangeShapeType="1"/>
          </p:cNvSpPr>
          <p:nvPr/>
        </p:nvSpPr>
        <p:spPr bwMode="auto">
          <a:xfrm>
            <a:off x="4076700" y="6538119"/>
            <a:ext cx="241300" cy="1587"/>
          </a:xfrm>
          <a:prstGeom prst="line">
            <a:avLst/>
          </a:prstGeom>
          <a:noFill/>
          <a:ln w="9525" cap="rnd">
            <a:solidFill>
              <a:srgbClr val="CC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75" name="Line 15"/>
          <p:cNvSpPr>
            <a:spLocks noChangeShapeType="1"/>
          </p:cNvSpPr>
          <p:nvPr/>
        </p:nvSpPr>
        <p:spPr bwMode="auto">
          <a:xfrm flipH="1">
            <a:off x="4054475" y="2272506"/>
            <a:ext cx="228600" cy="0"/>
          </a:xfrm>
          <a:prstGeom prst="line">
            <a:avLst/>
          </a:prstGeom>
          <a:noFill/>
          <a:ln w="95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76" name="Text Box 35"/>
          <p:cNvSpPr txBox="1">
            <a:spLocks noChangeArrowheads="1"/>
          </p:cNvSpPr>
          <p:nvPr/>
        </p:nvSpPr>
        <p:spPr bwMode="auto">
          <a:xfrm>
            <a:off x="403225" y="2498874"/>
            <a:ext cx="88036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 </a:t>
            </a:r>
            <a:r>
              <a:rPr lang="zh-CN" altLang="en-US" sz="2400" b="1">
                <a:solidFill>
                  <a:schemeClr val="tx1"/>
                </a:solidFill>
                <a:latin typeface="华文楷体" pitchFamily="2" charset="-122"/>
              </a:rPr>
              <a:t>则：</a:t>
            </a:r>
          </a:p>
        </p:txBody>
      </p:sp>
      <p:sp>
        <p:nvSpPr>
          <p:cNvPr id="177" name="Text Box 36"/>
          <p:cNvSpPr txBox="1">
            <a:spLocks noChangeArrowheads="1"/>
          </p:cNvSpPr>
          <p:nvPr/>
        </p:nvSpPr>
        <p:spPr bwMode="auto">
          <a:xfrm>
            <a:off x="1192213" y="2501106"/>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1</a:t>
            </a:r>
          </a:p>
        </p:txBody>
      </p:sp>
      <p:sp>
        <p:nvSpPr>
          <p:cNvPr id="178" name="Text Box 37"/>
          <p:cNvSpPr txBox="1">
            <a:spLocks noChangeArrowheads="1"/>
          </p:cNvSpPr>
          <p:nvPr/>
        </p:nvSpPr>
        <p:spPr bwMode="auto">
          <a:xfrm>
            <a:off x="2246313" y="25106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179" name="Text Box 38"/>
          <p:cNvSpPr txBox="1">
            <a:spLocks noChangeArrowheads="1"/>
          </p:cNvSpPr>
          <p:nvPr/>
        </p:nvSpPr>
        <p:spPr bwMode="auto">
          <a:xfrm>
            <a:off x="3030538" y="25233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180" name="Text Box 39"/>
          <p:cNvSpPr txBox="1">
            <a:spLocks noChangeArrowheads="1"/>
          </p:cNvSpPr>
          <p:nvPr/>
        </p:nvSpPr>
        <p:spPr bwMode="auto">
          <a:xfrm>
            <a:off x="3783013" y="2501106"/>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1</a:t>
            </a:r>
          </a:p>
        </p:txBody>
      </p:sp>
      <p:sp>
        <p:nvSpPr>
          <p:cNvPr id="181" name="Text Box 40"/>
          <p:cNvSpPr txBox="1">
            <a:spLocks noChangeArrowheads="1"/>
          </p:cNvSpPr>
          <p:nvPr/>
        </p:nvSpPr>
        <p:spPr bwMode="auto">
          <a:xfrm>
            <a:off x="1185863" y="29805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2</a:t>
            </a:r>
          </a:p>
        </p:txBody>
      </p:sp>
      <p:sp>
        <p:nvSpPr>
          <p:cNvPr id="182" name="Text Box 41"/>
          <p:cNvSpPr txBox="1">
            <a:spLocks noChangeArrowheads="1"/>
          </p:cNvSpPr>
          <p:nvPr/>
        </p:nvSpPr>
        <p:spPr bwMode="auto">
          <a:xfrm>
            <a:off x="2246313" y="29805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183" name="Text Box 42"/>
          <p:cNvSpPr txBox="1">
            <a:spLocks noChangeArrowheads="1"/>
          </p:cNvSpPr>
          <p:nvPr/>
        </p:nvSpPr>
        <p:spPr bwMode="auto">
          <a:xfrm>
            <a:off x="3030538" y="29805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1</a:t>
            </a:r>
          </a:p>
        </p:txBody>
      </p:sp>
      <p:sp>
        <p:nvSpPr>
          <p:cNvPr id="184" name="Text Box 43"/>
          <p:cNvSpPr txBox="1">
            <a:spLocks noChangeArrowheads="1"/>
          </p:cNvSpPr>
          <p:nvPr/>
        </p:nvSpPr>
        <p:spPr bwMode="auto">
          <a:xfrm>
            <a:off x="3779838" y="29805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185" name="Text Box 44"/>
          <p:cNvSpPr txBox="1">
            <a:spLocks noChangeArrowheads="1"/>
          </p:cNvSpPr>
          <p:nvPr/>
        </p:nvSpPr>
        <p:spPr bwMode="auto">
          <a:xfrm>
            <a:off x="1192213" y="346948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3</a:t>
            </a:r>
          </a:p>
        </p:txBody>
      </p:sp>
      <p:sp>
        <p:nvSpPr>
          <p:cNvPr id="186" name="Text Box 45"/>
          <p:cNvSpPr txBox="1">
            <a:spLocks noChangeArrowheads="1"/>
          </p:cNvSpPr>
          <p:nvPr/>
        </p:nvSpPr>
        <p:spPr bwMode="auto">
          <a:xfrm>
            <a:off x="2246313" y="346948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187" name="Text Box 46"/>
          <p:cNvSpPr txBox="1">
            <a:spLocks noChangeArrowheads="1"/>
          </p:cNvSpPr>
          <p:nvPr/>
        </p:nvSpPr>
        <p:spPr bwMode="auto">
          <a:xfrm>
            <a:off x="3030538" y="346948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1</a:t>
            </a:r>
          </a:p>
        </p:txBody>
      </p:sp>
      <p:sp>
        <p:nvSpPr>
          <p:cNvPr id="188" name="Text Box 47"/>
          <p:cNvSpPr txBox="1">
            <a:spLocks noChangeArrowheads="1"/>
          </p:cNvSpPr>
          <p:nvPr/>
        </p:nvSpPr>
        <p:spPr bwMode="auto">
          <a:xfrm>
            <a:off x="3779838" y="346948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1</a:t>
            </a:r>
          </a:p>
        </p:txBody>
      </p:sp>
      <p:sp>
        <p:nvSpPr>
          <p:cNvPr id="189" name="Text Box 48"/>
          <p:cNvSpPr txBox="1">
            <a:spLocks noChangeArrowheads="1"/>
          </p:cNvSpPr>
          <p:nvPr/>
        </p:nvSpPr>
        <p:spPr bwMode="auto">
          <a:xfrm>
            <a:off x="1195388" y="38949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4</a:t>
            </a:r>
          </a:p>
        </p:txBody>
      </p:sp>
      <p:sp>
        <p:nvSpPr>
          <p:cNvPr id="190" name="Text Box 49"/>
          <p:cNvSpPr txBox="1">
            <a:spLocks noChangeArrowheads="1"/>
          </p:cNvSpPr>
          <p:nvPr/>
        </p:nvSpPr>
        <p:spPr bwMode="auto">
          <a:xfrm>
            <a:off x="2246313" y="38949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1</a:t>
            </a:r>
          </a:p>
        </p:txBody>
      </p:sp>
      <p:sp>
        <p:nvSpPr>
          <p:cNvPr id="191" name="Text Box 50"/>
          <p:cNvSpPr txBox="1">
            <a:spLocks noChangeArrowheads="1"/>
          </p:cNvSpPr>
          <p:nvPr/>
        </p:nvSpPr>
        <p:spPr bwMode="auto">
          <a:xfrm>
            <a:off x="3024188" y="3917156"/>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192" name="Text Box 51"/>
          <p:cNvSpPr txBox="1">
            <a:spLocks noChangeArrowheads="1"/>
          </p:cNvSpPr>
          <p:nvPr/>
        </p:nvSpPr>
        <p:spPr bwMode="auto">
          <a:xfrm>
            <a:off x="3795713" y="3917156"/>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193" name="Text Box 52"/>
          <p:cNvSpPr txBox="1">
            <a:spLocks noChangeArrowheads="1"/>
          </p:cNvSpPr>
          <p:nvPr/>
        </p:nvSpPr>
        <p:spPr bwMode="auto">
          <a:xfrm>
            <a:off x="1192213" y="43521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5</a:t>
            </a:r>
          </a:p>
        </p:txBody>
      </p:sp>
      <p:sp>
        <p:nvSpPr>
          <p:cNvPr id="194" name="Text Box 53"/>
          <p:cNvSpPr txBox="1">
            <a:spLocks noChangeArrowheads="1"/>
          </p:cNvSpPr>
          <p:nvPr/>
        </p:nvSpPr>
        <p:spPr bwMode="auto">
          <a:xfrm>
            <a:off x="2236788" y="43521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1</a:t>
            </a:r>
          </a:p>
        </p:txBody>
      </p:sp>
      <p:sp>
        <p:nvSpPr>
          <p:cNvPr id="195" name="Text Box 54"/>
          <p:cNvSpPr txBox="1">
            <a:spLocks noChangeArrowheads="1"/>
          </p:cNvSpPr>
          <p:nvPr/>
        </p:nvSpPr>
        <p:spPr bwMode="auto">
          <a:xfrm>
            <a:off x="3024188" y="43521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196" name="Text Box 55"/>
          <p:cNvSpPr txBox="1">
            <a:spLocks noChangeArrowheads="1"/>
          </p:cNvSpPr>
          <p:nvPr/>
        </p:nvSpPr>
        <p:spPr bwMode="auto">
          <a:xfrm>
            <a:off x="3779838" y="43521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1</a:t>
            </a:r>
          </a:p>
        </p:txBody>
      </p:sp>
      <p:sp>
        <p:nvSpPr>
          <p:cNvPr id="197" name="Text Box 56"/>
          <p:cNvSpPr txBox="1">
            <a:spLocks noChangeArrowheads="1"/>
          </p:cNvSpPr>
          <p:nvPr/>
        </p:nvSpPr>
        <p:spPr bwMode="auto">
          <a:xfrm>
            <a:off x="1195388" y="48093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6</a:t>
            </a:r>
          </a:p>
        </p:txBody>
      </p:sp>
      <p:sp>
        <p:nvSpPr>
          <p:cNvPr id="198" name="Text Box 57"/>
          <p:cNvSpPr txBox="1">
            <a:spLocks noChangeArrowheads="1"/>
          </p:cNvSpPr>
          <p:nvPr/>
        </p:nvSpPr>
        <p:spPr bwMode="auto">
          <a:xfrm>
            <a:off x="2252663" y="48093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1</a:t>
            </a:r>
          </a:p>
        </p:txBody>
      </p:sp>
      <p:sp>
        <p:nvSpPr>
          <p:cNvPr id="199" name="Text Box 58"/>
          <p:cNvSpPr txBox="1">
            <a:spLocks noChangeArrowheads="1"/>
          </p:cNvSpPr>
          <p:nvPr/>
        </p:nvSpPr>
        <p:spPr bwMode="auto">
          <a:xfrm>
            <a:off x="3024188" y="4799806"/>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1</a:t>
            </a:r>
          </a:p>
        </p:txBody>
      </p:sp>
      <p:sp>
        <p:nvSpPr>
          <p:cNvPr id="200" name="Text Box 59"/>
          <p:cNvSpPr txBox="1">
            <a:spLocks noChangeArrowheads="1"/>
          </p:cNvSpPr>
          <p:nvPr/>
        </p:nvSpPr>
        <p:spPr bwMode="auto">
          <a:xfrm>
            <a:off x="3779838" y="4831556"/>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201" name="Text Box 60"/>
          <p:cNvSpPr txBox="1">
            <a:spLocks noChangeArrowheads="1"/>
          </p:cNvSpPr>
          <p:nvPr/>
        </p:nvSpPr>
        <p:spPr bwMode="auto">
          <a:xfrm>
            <a:off x="4824413" y="2043906"/>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202" name="Text Box 61"/>
          <p:cNvSpPr txBox="1">
            <a:spLocks noChangeArrowheads="1"/>
          </p:cNvSpPr>
          <p:nvPr/>
        </p:nvSpPr>
        <p:spPr bwMode="auto">
          <a:xfrm>
            <a:off x="4824413" y="25106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203" name="Text Box 62"/>
          <p:cNvSpPr txBox="1">
            <a:spLocks noChangeArrowheads="1"/>
          </p:cNvSpPr>
          <p:nvPr/>
        </p:nvSpPr>
        <p:spPr bwMode="auto">
          <a:xfrm>
            <a:off x="4821238" y="29805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204" name="Text Box 63"/>
          <p:cNvSpPr txBox="1">
            <a:spLocks noChangeArrowheads="1"/>
          </p:cNvSpPr>
          <p:nvPr/>
        </p:nvSpPr>
        <p:spPr bwMode="auto">
          <a:xfrm>
            <a:off x="4821238" y="3459956"/>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205" name="Text Box 64"/>
          <p:cNvSpPr txBox="1">
            <a:spLocks noChangeArrowheads="1"/>
          </p:cNvSpPr>
          <p:nvPr/>
        </p:nvSpPr>
        <p:spPr bwMode="auto">
          <a:xfrm>
            <a:off x="4821238" y="3904456"/>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206" name="Text Box 65"/>
          <p:cNvSpPr txBox="1">
            <a:spLocks noChangeArrowheads="1"/>
          </p:cNvSpPr>
          <p:nvPr/>
        </p:nvSpPr>
        <p:spPr bwMode="auto">
          <a:xfrm>
            <a:off x="4821238" y="43521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207" name="Text Box 66"/>
          <p:cNvSpPr txBox="1">
            <a:spLocks noChangeArrowheads="1"/>
          </p:cNvSpPr>
          <p:nvPr/>
        </p:nvSpPr>
        <p:spPr bwMode="auto">
          <a:xfrm>
            <a:off x="4799013" y="48093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1</a:t>
            </a:r>
          </a:p>
        </p:txBody>
      </p:sp>
      <p:sp>
        <p:nvSpPr>
          <p:cNvPr id="208" name="Text Box 68"/>
          <p:cNvSpPr txBox="1">
            <a:spLocks noChangeArrowheads="1"/>
          </p:cNvSpPr>
          <p:nvPr/>
        </p:nvSpPr>
        <p:spPr bwMode="auto">
          <a:xfrm>
            <a:off x="1179513" y="529828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7</a:t>
            </a:r>
          </a:p>
        </p:txBody>
      </p:sp>
      <p:sp>
        <p:nvSpPr>
          <p:cNvPr id="209" name="Text Box 69"/>
          <p:cNvSpPr txBox="1">
            <a:spLocks noChangeArrowheads="1"/>
          </p:cNvSpPr>
          <p:nvPr/>
        </p:nvSpPr>
        <p:spPr bwMode="auto">
          <a:xfrm>
            <a:off x="2246313" y="52665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210" name="Text Box 70"/>
          <p:cNvSpPr txBox="1">
            <a:spLocks noChangeArrowheads="1"/>
          </p:cNvSpPr>
          <p:nvPr/>
        </p:nvSpPr>
        <p:spPr bwMode="auto">
          <a:xfrm>
            <a:off x="3030538" y="52665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211" name="Text Box 71"/>
          <p:cNvSpPr txBox="1">
            <a:spLocks noChangeArrowheads="1"/>
          </p:cNvSpPr>
          <p:nvPr/>
        </p:nvSpPr>
        <p:spPr bwMode="auto">
          <a:xfrm>
            <a:off x="3814763" y="52665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212" name="Text Box 72"/>
          <p:cNvSpPr txBox="1">
            <a:spLocks noChangeArrowheads="1"/>
          </p:cNvSpPr>
          <p:nvPr/>
        </p:nvSpPr>
        <p:spPr bwMode="auto">
          <a:xfrm>
            <a:off x="4814888" y="5266531"/>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solidFill>
                  <a:schemeClr val="tx1"/>
                </a:solidFill>
                <a:latin typeface="华文楷体" pitchFamily="2" charset="-122"/>
              </a:rPr>
              <a:t>0</a:t>
            </a:r>
          </a:p>
        </p:txBody>
      </p:sp>
      <p:sp>
        <p:nvSpPr>
          <p:cNvPr id="213" name="Line 73"/>
          <p:cNvSpPr>
            <a:spLocks noChangeShapeType="1"/>
          </p:cNvSpPr>
          <p:nvPr/>
        </p:nvSpPr>
        <p:spPr bwMode="auto">
          <a:xfrm>
            <a:off x="4010025" y="5526881"/>
            <a:ext cx="304800" cy="0"/>
          </a:xfrm>
          <a:prstGeom prst="line">
            <a:avLst/>
          </a:prstGeom>
          <a:noFill/>
          <a:ln w="9525" cap="rnd">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14" name="Line 74"/>
          <p:cNvSpPr>
            <a:spLocks noChangeShapeType="1"/>
          </p:cNvSpPr>
          <p:nvPr/>
        </p:nvSpPr>
        <p:spPr bwMode="auto">
          <a:xfrm>
            <a:off x="4314825" y="2272506"/>
            <a:ext cx="0" cy="4267200"/>
          </a:xfrm>
          <a:prstGeom prst="line">
            <a:avLst/>
          </a:prstGeom>
          <a:noFill/>
          <a:ln w="9525" cap="rnd">
            <a:solidFill>
              <a:srgbClr val="CC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15" name="Line 75"/>
          <p:cNvSpPr>
            <a:spLocks noChangeShapeType="1"/>
          </p:cNvSpPr>
          <p:nvPr/>
        </p:nvSpPr>
        <p:spPr bwMode="auto">
          <a:xfrm flipH="1">
            <a:off x="4054475" y="2272506"/>
            <a:ext cx="228600" cy="0"/>
          </a:xfrm>
          <a:prstGeom prst="line">
            <a:avLst/>
          </a:prstGeom>
          <a:noFill/>
          <a:ln w="9525">
            <a:solidFill>
              <a:srgbClr val="CC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16" name="Text Box 76"/>
          <p:cNvSpPr txBox="1">
            <a:spLocks noChangeArrowheads="1"/>
          </p:cNvSpPr>
          <p:nvPr/>
        </p:nvSpPr>
        <p:spPr bwMode="auto">
          <a:xfrm>
            <a:off x="5614988" y="1360254"/>
            <a:ext cx="111280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dirty="0">
                <a:solidFill>
                  <a:schemeClr val="tx1"/>
                </a:solidFill>
                <a:latin typeface="华文楷体" pitchFamily="2" charset="-122"/>
              </a:rPr>
              <a:t>已知：</a:t>
            </a:r>
          </a:p>
        </p:txBody>
      </p:sp>
      <p:sp>
        <p:nvSpPr>
          <p:cNvPr id="217" name="Line 79"/>
          <p:cNvSpPr>
            <a:spLocks noChangeShapeType="1"/>
          </p:cNvSpPr>
          <p:nvPr/>
        </p:nvSpPr>
        <p:spPr bwMode="auto">
          <a:xfrm>
            <a:off x="430213" y="1493044"/>
            <a:ext cx="48244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solidFill>
                <a:schemeClr val="tx1"/>
              </a:solidFill>
            </a:endParaRPr>
          </a:p>
        </p:txBody>
      </p:sp>
      <p:sp>
        <p:nvSpPr>
          <p:cNvPr id="218" name="Line 80"/>
          <p:cNvSpPr>
            <a:spLocks noChangeShapeType="1"/>
          </p:cNvSpPr>
          <p:nvPr/>
        </p:nvSpPr>
        <p:spPr bwMode="auto">
          <a:xfrm>
            <a:off x="392113" y="6788944"/>
            <a:ext cx="48958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solidFill>
                <a:schemeClr val="tx1"/>
              </a:solidFill>
            </a:endParaRPr>
          </a:p>
        </p:txBody>
      </p:sp>
      <p:sp>
        <p:nvSpPr>
          <p:cNvPr id="219" name="Line 81"/>
          <p:cNvSpPr>
            <a:spLocks noChangeShapeType="1"/>
          </p:cNvSpPr>
          <p:nvPr/>
        </p:nvSpPr>
        <p:spPr bwMode="auto">
          <a:xfrm>
            <a:off x="406400" y="1483519"/>
            <a:ext cx="0" cy="5329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solidFill>
                <a:schemeClr val="tx1"/>
              </a:solidFill>
            </a:endParaRPr>
          </a:p>
        </p:txBody>
      </p:sp>
      <p:sp>
        <p:nvSpPr>
          <p:cNvPr id="220" name="Line 82"/>
          <p:cNvSpPr>
            <a:spLocks noChangeShapeType="1"/>
          </p:cNvSpPr>
          <p:nvPr/>
        </p:nvSpPr>
        <p:spPr bwMode="auto">
          <a:xfrm>
            <a:off x="5280025" y="1508919"/>
            <a:ext cx="0" cy="52562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endParaRPr lang="zh-CN" altLang="en-US">
              <a:solidFill>
                <a:schemeClr val="tx1"/>
              </a:solidFill>
            </a:endParaRPr>
          </a:p>
        </p:txBody>
      </p:sp>
      <p:grpSp>
        <p:nvGrpSpPr>
          <p:cNvPr id="221" name="Group 16"/>
          <p:cNvGrpSpPr>
            <a:grpSpLocks/>
          </p:cNvGrpSpPr>
          <p:nvPr/>
        </p:nvGrpSpPr>
        <p:grpSpPr bwMode="auto">
          <a:xfrm>
            <a:off x="5791201" y="1827213"/>
            <a:ext cx="2989263" cy="2135188"/>
            <a:chOff x="3648" y="1295"/>
            <a:chExt cx="1883" cy="1345"/>
          </a:xfrm>
        </p:grpSpPr>
        <p:sp>
          <p:nvSpPr>
            <p:cNvPr id="222" name="Text Box 17"/>
            <p:cNvSpPr txBox="1">
              <a:spLocks noChangeArrowheads="1"/>
            </p:cNvSpPr>
            <p:nvPr/>
          </p:nvSpPr>
          <p:spPr bwMode="auto">
            <a:xfrm>
              <a:off x="3648" y="1967"/>
              <a:ext cx="54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1</a:t>
              </a:r>
              <a:r>
                <a:rPr lang="en-US" altLang="zh-CN" sz="2400" baseline="30000">
                  <a:solidFill>
                    <a:schemeClr val="tx1"/>
                  </a:solidFill>
                  <a:latin typeface="Times New Roman" pitchFamily="18" charset="0"/>
                  <a:ea typeface="宋体" charset="-122"/>
                </a:rPr>
                <a:t>n+1</a:t>
              </a:r>
            </a:p>
          </p:txBody>
        </p:sp>
        <p:sp>
          <p:nvSpPr>
            <p:cNvPr id="223" name="Text Box 18"/>
            <p:cNvSpPr txBox="1">
              <a:spLocks noChangeArrowheads="1"/>
            </p:cNvSpPr>
            <p:nvPr/>
          </p:nvSpPr>
          <p:spPr bwMode="auto">
            <a:xfrm>
              <a:off x="3648" y="1631"/>
              <a:ext cx="54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2</a:t>
              </a:r>
              <a:r>
                <a:rPr lang="en-US" altLang="zh-CN" sz="2400" baseline="30000">
                  <a:solidFill>
                    <a:schemeClr val="tx1"/>
                  </a:solidFill>
                  <a:latin typeface="Times New Roman" pitchFamily="18" charset="0"/>
                  <a:ea typeface="宋体" charset="-122"/>
                </a:rPr>
                <a:t>n+1</a:t>
              </a:r>
            </a:p>
          </p:txBody>
        </p:sp>
        <p:sp>
          <p:nvSpPr>
            <p:cNvPr id="224" name="Text Box 19"/>
            <p:cNvSpPr txBox="1">
              <a:spLocks noChangeArrowheads="1"/>
            </p:cNvSpPr>
            <p:nvPr/>
          </p:nvSpPr>
          <p:spPr bwMode="auto">
            <a:xfrm>
              <a:off x="3648" y="1295"/>
              <a:ext cx="54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3</a:t>
              </a:r>
              <a:r>
                <a:rPr lang="en-US" altLang="zh-CN" sz="2400" baseline="30000">
                  <a:solidFill>
                    <a:schemeClr val="tx1"/>
                  </a:solidFill>
                  <a:latin typeface="Times New Roman" pitchFamily="18" charset="0"/>
                  <a:ea typeface="宋体" charset="-122"/>
                </a:rPr>
                <a:t>n+1</a:t>
              </a:r>
            </a:p>
          </p:txBody>
        </p:sp>
        <p:grpSp>
          <p:nvGrpSpPr>
            <p:cNvPr id="225" name="Group 20"/>
            <p:cNvGrpSpPr>
              <a:grpSpLocks/>
            </p:cNvGrpSpPr>
            <p:nvPr/>
          </p:nvGrpSpPr>
          <p:grpSpPr bwMode="auto">
            <a:xfrm>
              <a:off x="4032" y="1631"/>
              <a:ext cx="1460" cy="291"/>
              <a:chOff x="4314" y="3599"/>
              <a:chExt cx="1460" cy="291"/>
            </a:xfrm>
          </p:grpSpPr>
          <p:sp>
            <p:nvSpPr>
              <p:cNvPr id="236" name="Line 21"/>
              <p:cNvSpPr>
                <a:spLocks noChangeShapeType="1"/>
              </p:cNvSpPr>
              <p:nvPr/>
            </p:nvSpPr>
            <p:spPr bwMode="auto">
              <a:xfrm>
                <a:off x="4512" y="364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37" name="Line 22"/>
              <p:cNvSpPr>
                <a:spLocks noChangeShapeType="1"/>
              </p:cNvSpPr>
              <p:nvPr/>
            </p:nvSpPr>
            <p:spPr bwMode="auto">
              <a:xfrm>
                <a:off x="5020" y="364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38" name="Line 23"/>
              <p:cNvSpPr>
                <a:spLocks noChangeShapeType="1"/>
              </p:cNvSpPr>
              <p:nvPr/>
            </p:nvSpPr>
            <p:spPr bwMode="auto">
              <a:xfrm>
                <a:off x="5424" y="364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39" name="Text Box 24"/>
              <p:cNvSpPr txBox="1">
                <a:spLocks noChangeArrowheads="1"/>
              </p:cNvSpPr>
              <p:nvPr/>
            </p:nvSpPr>
            <p:spPr bwMode="auto">
              <a:xfrm>
                <a:off x="4314" y="3599"/>
                <a:ext cx="146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Times New Roman" pitchFamily="18" charset="0"/>
                    <a:ea typeface="宋体" charset="-122"/>
                  </a:rPr>
                  <a:t> =Q</a:t>
                </a:r>
                <a:r>
                  <a:rPr lang="en-US" altLang="zh-CN" sz="2400" baseline="-25000">
                    <a:solidFill>
                      <a:schemeClr val="tx1"/>
                    </a:solidFill>
                    <a:latin typeface="Times New Roman" pitchFamily="18" charset="0"/>
                    <a:ea typeface="宋体" charset="-122"/>
                  </a:rPr>
                  <a:t>2</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1</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2</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1</a:t>
                </a:r>
              </a:p>
            </p:txBody>
          </p:sp>
        </p:grpSp>
        <p:grpSp>
          <p:nvGrpSpPr>
            <p:cNvPr id="226" name="Group 25"/>
            <p:cNvGrpSpPr>
              <a:grpSpLocks/>
            </p:cNvGrpSpPr>
            <p:nvPr/>
          </p:nvGrpSpPr>
          <p:grpSpPr bwMode="auto">
            <a:xfrm>
              <a:off x="4080" y="1295"/>
              <a:ext cx="1412" cy="291"/>
              <a:chOff x="3021" y="3839"/>
              <a:chExt cx="1412" cy="291"/>
            </a:xfrm>
          </p:grpSpPr>
          <p:sp>
            <p:nvSpPr>
              <p:cNvPr id="233" name="Line 26"/>
              <p:cNvSpPr>
                <a:spLocks noChangeShapeType="1"/>
              </p:cNvSpPr>
              <p:nvPr/>
            </p:nvSpPr>
            <p:spPr bwMode="auto">
              <a:xfrm>
                <a:off x="3204" y="388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34" name="Line 27"/>
              <p:cNvSpPr>
                <a:spLocks noChangeShapeType="1"/>
              </p:cNvSpPr>
              <p:nvPr/>
            </p:nvSpPr>
            <p:spPr bwMode="auto">
              <a:xfrm>
                <a:off x="4116" y="388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35" name="Text Box 28"/>
              <p:cNvSpPr txBox="1">
                <a:spLocks noChangeArrowheads="1"/>
              </p:cNvSpPr>
              <p:nvPr/>
            </p:nvSpPr>
            <p:spPr bwMode="auto">
              <a:xfrm>
                <a:off x="3021" y="3839"/>
                <a:ext cx="1412"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2</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1</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2</a:t>
                </a:r>
              </a:p>
            </p:txBody>
          </p:sp>
        </p:grpSp>
        <p:grpSp>
          <p:nvGrpSpPr>
            <p:cNvPr id="227" name="Group 29"/>
            <p:cNvGrpSpPr>
              <a:grpSpLocks/>
            </p:cNvGrpSpPr>
            <p:nvPr/>
          </p:nvGrpSpPr>
          <p:grpSpPr bwMode="auto">
            <a:xfrm>
              <a:off x="4095" y="1967"/>
              <a:ext cx="1436" cy="291"/>
              <a:chOff x="3901" y="3119"/>
              <a:chExt cx="1436" cy="291"/>
            </a:xfrm>
          </p:grpSpPr>
          <p:sp>
            <p:nvSpPr>
              <p:cNvPr id="229" name="Text Box 30"/>
              <p:cNvSpPr txBox="1">
                <a:spLocks noChangeArrowheads="1"/>
              </p:cNvSpPr>
              <p:nvPr/>
            </p:nvSpPr>
            <p:spPr bwMode="auto">
              <a:xfrm>
                <a:off x="3901" y="3119"/>
                <a:ext cx="143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Times New Roman" pitchFamily="18" charset="0"/>
                    <a:ea typeface="宋体" charset="-122"/>
                  </a:rPr>
                  <a:t>=</a:t>
                </a:r>
                <a:r>
                  <a:rPr lang="zh-CN" altLang="en-US" sz="2400">
                    <a:solidFill>
                      <a:schemeClr val="tx1"/>
                    </a:solidFill>
                    <a:latin typeface="宋体" charset="-122"/>
                    <a:ea typeface="宋体" charset="-122"/>
                  </a:rPr>
                  <a:t>（</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2 </a:t>
                </a:r>
                <a:r>
                  <a:rPr lang="zh-CN" altLang="en-US" sz="2400">
                    <a:solidFill>
                      <a:schemeClr val="tx1"/>
                    </a:solidFill>
                    <a:latin typeface="Times New Roman" pitchFamily="18" charset="0"/>
                    <a:ea typeface="宋体" charset="-122"/>
                  </a:rPr>
                  <a:t>）</a:t>
                </a:r>
                <a:r>
                  <a:rPr lang="zh-CN" altLang="en-US" sz="2400" baseline="-25000">
                    <a:solidFill>
                      <a:schemeClr val="tx1"/>
                    </a:solidFill>
                    <a:latin typeface="Times New Roman" pitchFamily="18" charset="0"/>
                    <a:ea typeface="宋体" charset="-122"/>
                  </a:rPr>
                  <a:t> </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1</a:t>
                </a:r>
              </a:p>
            </p:txBody>
          </p:sp>
          <p:sp>
            <p:nvSpPr>
              <p:cNvPr id="230" name="Line 31"/>
              <p:cNvSpPr>
                <a:spLocks noChangeShapeType="1"/>
              </p:cNvSpPr>
              <p:nvPr/>
            </p:nvSpPr>
            <p:spPr bwMode="auto">
              <a:xfrm>
                <a:off x="4258" y="316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231" name="Line 32"/>
              <p:cNvSpPr>
                <a:spLocks noChangeShapeType="1"/>
              </p:cNvSpPr>
              <p:nvPr/>
            </p:nvSpPr>
            <p:spPr bwMode="auto">
              <a:xfrm>
                <a:off x="4554" y="316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232" name="Line 33"/>
              <p:cNvSpPr>
                <a:spLocks noChangeShapeType="1"/>
              </p:cNvSpPr>
              <p:nvPr/>
            </p:nvSpPr>
            <p:spPr bwMode="auto">
              <a:xfrm>
                <a:off x="5006" y="316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sp>
          <p:nvSpPr>
            <p:cNvPr id="228" name="Text Box 34"/>
            <p:cNvSpPr txBox="1">
              <a:spLocks noChangeArrowheads="1"/>
            </p:cNvSpPr>
            <p:nvPr/>
          </p:nvSpPr>
          <p:spPr bwMode="auto">
            <a:xfrm>
              <a:off x="3936" y="2352"/>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Y =  Q</a:t>
              </a:r>
              <a:r>
                <a:rPr lang="en-US" altLang="zh-CN" sz="2400" baseline="-25000">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Q</a:t>
              </a:r>
              <a:r>
                <a:rPr lang="en-US" altLang="zh-CN" sz="2400" baseline="-25000">
                  <a:solidFill>
                    <a:schemeClr val="tx1"/>
                  </a:solidFill>
                  <a:latin typeface="Times New Roman" pitchFamily="18" charset="0"/>
                  <a:ea typeface="宋体" charset="-122"/>
                </a:rPr>
                <a:t>2</a:t>
              </a:r>
            </a:p>
          </p:txBody>
        </p:sp>
      </p:grpSp>
    </p:spTree>
    <p:extLst>
      <p:ext uri="{BB962C8B-B14F-4D97-AF65-F5344CB8AC3E}">
        <p14:creationId xmlns:p14="http://schemas.microsoft.com/office/powerpoint/2010/main" val="316681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标题 1"/>
          <p:cNvSpPr>
            <a:spLocks noGrp="1"/>
          </p:cNvSpPr>
          <p:nvPr>
            <p:ph type="title"/>
          </p:nvPr>
        </p:nvSpPr>
        <p:spPr>
          <a:xfrm>
            <a:off x="0" y="6309193"/>
            <a:ext cx="9144000" cy="548808"/>
          </a:xfrm>
        </p:spPr>
        <p:style>
          <a:lnRef idx="0">
            <a:schemeClr val="accent3"/>
          </a:lnRef>
          <a:fillRef idx="3">
            <a:schemeClr val="accent3"/>
          </a:fillRef>
          <a:effectRef idx="3">
            <a:schemeClr val="accent3"/>
          </a:effectRef>
          <a:fontRef idx="minor">
            <a:schemeClr val="lt1"/>
          </a:fontRef>
        </p:style>
        <p:txBody>
          <a:bodyPr/>
          <a:lstStyle/>
          <a:p>
            <a:endParaRPr lang="zh-CN" altLang="en-US" dirty="0"/>
          </a:p>
        </p:txBody>
      </p:sp>
      <p:sp>
        <p:nvSpPr>
          <p:cNvPr id="5"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第二节 触发器（</a:t>
            </a:r>
            <a:r>
              <a:rPr lang="en-US" altLang="zh-CN" dirty="0"/>
              <a:t>Flip-flop</a:t>
            </a:r>
            <a:r>
              <a:rPr lang="zh-CN" altLang="en-US" dirty="0"/>
              <a:t>）</a:t>
            </a:r>
          </a:p>
        </p:txBody>
      </p:sp>
      <p:grpSp>
        <p:nvGrpSpPr>
          <p:cNvPr id="14" name="Group 4"/>
          <p:cNvGrpSpPr>
            <a:grpSpLocks/>
          </p:cNvGrpSpPr>
          <p:nvPr/>
        </p:nvGrpSpPr>
        <p:grpSpPr bwMode="auto">
          <a:xfrm>
            <a:off x="18384" y="436562"/>
            <a:ext cx="1137777" cy="401638"/>
            <a:chOff x="240" y="480"/>
            <a:chExt cx="1587" cy="253"/>
          </a:xfrm>
        </p:grpSpPr>
        <p:sp>
          <p:nvSpPr>
            <p:cNvPr id="15" name="Text Box 5"/>
            <p:cNvSpPr txBox="1">
              <a:spLocks noChangeArrowheads="1"/>
            </p:cNvSpPr>
            <p:nvPr/>
          </p:nvSpPr>
          <p:spPr bwMode="auto">
            <a:xfrm>
              <a:off x="240" y="480"/>
              <a:ext cx="1203" cy="25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chemeClr val="bg1"/>
                  </a:solidFill>
                </a:rPr>
                <a:t>练习</a:t>
              </a:r>
              <a:r>
                <a:rPr kumimoji="1" lang="en-US" altLang="zh-CN" sz="2000" dirty="0">
                  <a:solidFill>
                    <a:schemeClr val="bg1"/>
                  </a:solidFill>
                </a:rPr>
                <a:t>7</a:t>
              </a:r>
            </a:p>
          </p:txBody>
        </p:sp>
        <p:sp>
          <p:nvSpPr>
            <p:cNvPr id="20" name="Line 6"/>
            <p:cNvSpPr>
              <a:spLocks noChangeShapeType="1"/>
            </p:cNvSpPr>
            <p:nvPr/>
          </p:nvSpPr>
          <p:spPr bwMode="auto">
            <a:xfrm>
              <a:off x="1443" y="608"/>
              <a:ext cx="384" cy="0"/>
            </a:xfrm>
            <a:prstGeom prst="line">
              <a:avLst/>
            </a:prstGeom>
            <a:ln>
              <a:headEnd/>
              <a:tailEnd/>
            </a:ln>
            <a:extLst/>
          </p:spPr>
          <p:style>
            <a:lnRef idx="1">
              <a:schemeClr val="accent6"/>
            </a:lnRef>
            <a:fillRef idx="3">
              <a:schemeClr val="accent6"/>
            </a:fillRef>
            <a:effectRef idx="2">
              <a:schemeClr val="accent6"/>
            </a:effectRef>
            <a:fontRef idx="minor">
              <a:schemeClr val="lt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solidFill>
                  <a:schemeClr val="bg1"/>
                </a:solidFill>
              </a:endParaRPr>
            </a:p>
          </p:txBody>
        </p:sp>
      </p:grpSp>
      <p:sp>
        <p:nvSpPr>
          <p:cNvPr id="22" name="Rectangle 6"/>
          <p:cNvSpPr>
            <a:spLocks noChangeArrowheads="1"/>
          </p:cNvSpPr>
          <p:nvPr/>
        </p:nvSpPr>
        <p:spPr bwMode="auto">
          <a:xfrm>
            <a:off x="881754" y="404813"/>
            <a:ext cx="5561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accent1"/>
              </a:buClr>
              <a:buFont typeface="Wingdings" pitchFamily="2" charset="2"/>
              <a:buNone/>
            </a:pPr>
            <a:r>
              <a:rPr lang="en-US" altLang="zh-CN" sz="2400" dirty="0">
                <a:solidFill>
                  <a:schemeClr val="tx1"/>
                </a:solidFill>
              </a:rPr>
              <a:t>  </a:t>
            </a:r>
            <a:r>
              <a:rPr lang="zh-CN" altLang="en-US" sz="2400" dirty="0">
                <a:solidFill>
                  <a:schemeClr val="tx1"/>
                </a:solidFill>
              </a:rPr>
              <a:t>分析图示电路的逻辑功能</a:t>
            </a:r>
          </a:p>
        </p:txBody>
      </p:sp>
      <p:sp>
        <p:nvSpPr>
          <p:cNvPr id="85" name="Line 2"/>
          <p:cNvSpPr>
            <a:spLocks noChangeShapeType="1"/>
          </p:cNvSpPr>
          <p:nvPr/>
        </p:nvSpPr>
        <p:spPr bwMode="auto">
          <a:xfrm>
            <a:off x="1295400" y="3720935"/>
            <a:ext cx="0" cy="2819400"/>
          </a:xfrm>
          <a:prstGeom prst="line">
            <a:avLst/>
          </a:prstGeom>
          <a:noFill/>
          <a:ln w="28575" cap="rnd">
            <a:solidFill>
              <a:srgbClr val="9900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86" name="Line 3"/>
          <p:cNvSpPr>
            <a:spLocks noChangeShapeType="1"/>
          </p:cNvSpPr>
          <p:nvPr/>
        </p:nvSpPr>
        <p:spPr bwMode="auto">
          <a:xfrm>
            <a:off x="1752600" y="3720935"/>
            <a:ext cx="0" cy="2819400"/>
          </a:xfrm>
          <a:prstGeom prst="line">
            <a:avLst/>
          </a:prstGeom>
          <a:noFill/>
          <a:ln w="28575" cap="rnd">
            <a:solidFill>
              <a:srgbClr val="9900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87" name="Line 4"/>
          <p:cNvSpPr>
            <a:spLocks noChangeShapeType="1"/>
          </p:cNvSpPr>
          <p:nvPr/>
        </p:nvSpPr>
        <p:spPr bwMode="auto">
          <a:xfrm>
            <a:off x="2209800" y="3644735"/>
            <a:ext cx="0" cy="2819400"/>
          </a:xfrm>
          <a:prstGeom prst="line">
            <a:avLst/>
          </a:prstGeom>
          <a:noFill/>
          <a:ln w="28575" cap="rnd">
            <a:solidFill>
              <a:srgbClr val="9900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88" name="Line 5"/>
          <p:cNvSpPr>
            <a:spLocks noChangeShapeType="1"/>
          </p:cNvSpPr>
          <p:nvPr/>
        </p:nvSpPr>
        <p:spPr bwMode="auto">
          <a:xfrm>
            <a:off x="2667000" y="3644735"/>
            <a:ext cx="0" cy="2819400"/>
          </a:xfrm>
          <a:prstGeom prst="line">
            <a:avLst/>
          </a:prstGeom>
          <a:noFill/>
          <a:ln w="28575" cap="rnd">
            <a:solidFill>
              <a:srgbClr val="9900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89" name="Line 6"/>
          <p:cNvSpPr>
            <a:spLocks noChangeShapeType="1"/>
          </p:cNvSpPr>
          <p:nvPr/>
        </p:nvSpPr>
        <p:spPr bwMode="auto">
          <a:xfrm>
            <a:off x="3124200" y="3720935"/>
            <a:ext cx="0" cy="2895600"/>
          </a:xfrm>
          <a:prstGeom prst="line">
            <a:avLst/>
          </a:prstGeom>
          <a:noFill/>
          <a:ln w="28575" cap="rnd">
            <a:solidFill>
              <a:srgbClr val="9900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90" name="Line 7"/>
          <p:cNvSpPr>
            <a:spLocks noChangeShapeType="1"/>
          </p:cNvSpPr>
          <p:nvPr/>
        </p:nvSpPr>
        <p:spPr bwMode="auto">
          <a:xfrm>
            <a:off x="3581400" y="3720935"/>
            <a:ext cx="0" cy="2819400"/>
          </a:xfrm>
          <a:prstGeom prst="line">
            <a:avLst/>
          </a:prstGeom>
          <a:noFill/>
          <a:ln w="28575" cap="rnd">
            <a:solidFill>
              <a:srgbClr val="9900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91" name="Line 8"/>
          <p:cNvSpPr>
            <a:spLocks noChangeShapeType="1"/>
          </p:cNvSpPr>
          <p:nvPr/>
        </p:nvSpPr>
        <p:spPr bwMode="auto">
          <a:xfrm>
            <a:off x="4038600" y="3644735"/>
            <a:ext cx="0" cy="2971800"/>
          </a:xfrm>
          <a:prstGeom prst="line">
            <a:avLst/>
          </a:prstGeom>
          <a:noFill/>
          <a:ln w="28575" cap="rnd">
            <a:solidFill>
              <a:srgbClr val="9900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92" name="Text Box 9"/>
          <p:cNvSpPr txBox="1">
            <a:spLocks noChangeArrowheads="1"/>
          </p:cNvSpPr>
          <p:nvPr/>
        </p:nvSpPr>
        <p:spPr bwMode="auto">
          <a:xfrm>
            <a:off x="323850" y="768185"/>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chemeClr val="tx1"/>
                </a:solidFill>
                <a:latin typeface="华文楷体" pitchFamily="2" charset="-122"/>
              </a:rPr>
              <a:t>5</a:t>
            </a:r>
            <a:r>
              <a:rPr lang="zh-CN" altLang="en-US" sz="2400" b="1">
                <a:solidFill>
                  <a:schemeClr val="tx1"/>
                </a:solidFill>
                <a:latin typeface="华文楷体" pitchFamily="2" charset="-122"/>
              </a:rPr>
              <a:t>）状态转换图</a:t>
            </a:r>
          </a:p>
        </p:txBody>
      </p:sp>
      <p:sp>
        <p:nvSpPr>
          <p:cNvPr id="93" name="Line 10"/>
          <p:cNvSpPr>
            <a:spLocks noChangeShapeType="1"/>
          </p:cNvSpPr>
          <p:nvPr/>
        </p:nvSpPr>
        <p:spPr bwMode="auto">
          <a:xfrm>
            <a:off x="4394200" y="1315873"/>
            <a:ext cx="685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94" name="Line 11"/>
          <p:cNvSpPr>
            <a:spLocks noChangeShapeType="1"/>
          </p:cNvSpPr>
          <p:nvPr/>
        </p:nvSpPr>
        <p:spPr bwMode="auto">
          <a:xfrm flipV="1">
            <a:off x="5765800" y="1315873"/>
            <a:ext cx="685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95" name="Line 12"/>
          <p:cNvSpPr>
            <a:spLocks noChangeShapeType="1"/>
          </p:cNvSpPr>
          <p:nvPr/>
        </p:nvSpPr>
        <p:spPr bwMode="auto">
          <a:xfrm>
            <a:off x="7137400" y="1315873"/>
            <a:ext cx="685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96" name="Line 13"/>
          <p:cNvSpPr>
            <a:spLocks noChangeShapeType="1"/>
          </p:cNvSpPr>
          <p:nvPr/>
        </p:nvSpPr>
        <p:spPr bwMode="auto">
          <a:xfrm flipH="1">
            <a:off x="7680325" y="1719098"/>
            <a:ext cx="38100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97" name="Line 14"/>
          <p:cNvSpPr>
            <a:spLocks noChangeShapeType="1"/>
          </p:cNvSpPr>
          <p:nvPr/>
        </p:nvSpPr>
        <p:spPr bwMode="auto">
          <a:xfrm flipH="1">
            <a:off x="6375400" y="2611273"/>
            <a:ext cx="762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98" name="Line 15"/>
          <p:cNvSpPr>
            <a:spLocks noChangeShapeType="1"/>
          </p:cNvSpPr>
          <p:nvPr/>
        </p:nvSpPr>
        <p:spPr bwMode="auto">
          <a:xfrm flipH="1">
            <a:off x="4927600" y="2611273"/>
            <a:ext cx="762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99" name="Line 16"/>
          <p:cNvSpPr>
            <a:spLocks noChangeShapeType="1"/>
          </p:cNvSpPr>
          <p:nvPr/>
        </p:nvSpPr>
        <p:spPr bwMode="auto">
          <a:xfrm flipV="1">
            <a:off x="3228975" y="1652423"/>
            <a:ext cx="60960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00" name="Line 17"/>
          <p:cNvSpPr>
            <a:spLocks noChangeShapeType="1"/>
          </p:cNvSpPr>
          <p:nvPr/>
        </p:nvSpPr>
        <p:spPr bwMode="auto">
          <a:xfrm flipH="1" flipV="1">
            <a:off x="4013200" y="1696873"/>
            <a:ext cx="45720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grpSp>
        <p:nvGrpSpPr>
          <p:cNvPr id="101" name="Group 18"/>
          <p:cNvGrpSpPr>
            <a:grpSpLocks/>
          </p:cNvGrpSpPr>
          <p:nvPr/>
        </p:nvGrpSpPr>
        <p:grpSpPr bwMode="auto">
          <a:xfrm>
            <a:off x="3632200" y="1011073"/>
            <a:ext cx="762000" cy="685800"/>
            <a:chOff x="1680" y="144"/>
            <a:chExt cx="480" cy="432"/>
          </a:xfrm>
        </p:grpSpPr>
        <p:sp>
          <p:nvSpPr>
            <p:cNvPr id="102" name="Oval 19"/>
            <p:cNvSpPr>
              <a:spLocks noChangeArrowheads="1"/>
            </p:cNvSpPr>
            <p:nvPr/>
          </p:nvSpPr>
          <p:spPr bwMode="auto">
            <a:xfrm>
              <a:off x="1680" y="144"/>
              <a:ext cx="432" cy="432"/>
            </a:xfrm>
            <a:prstGeom prst="ellipse">
              <a:avLst/>
            </a:prstGeom>
            <a:solidFill>
              <a:srgbClr val="CC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400">
                <a:solidFill>
                  <a:schemeClr val="tx1"/>
                </a:solidFill>
                <a:latin typeface="Times New Roman" pitchFamily="18" charset="0"/>
                <a:ea typeface="宋体" charset="-122"/>
              </a:endParaRPr>
            </a:p>
          </p:txBody>
        </p:sp>
        <p:sp>
          <p:nvSpPr>
            <p:cNvPr id="103" name="Text Box 20"/>
            <p:cNvSpPr txBox="1">
              <a:spLocks noChangeArrowheads="1"/>
            </p:cNvSpPr>
            <p:nvPr/>
          </p:nvSpPr>
          <p:spPr bwMode="auto">
            <a:xfrm>
              <a:off x="1680" y="240"/>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000</a:t>
              </a:r>
            </a:p>
          </p:txBody>
        </p:sp>
      </p:grpSp>
      <p:grpSp>
        <p:nvGrpSpPr>
          <p:cNvPr id="104" name="Group 21"/>
          <p:cNvGrpSpPr>
            <a:grpSpLocks/>
          </p:cNvGrpSpPr>
          <p:nvPr/>
        </p:nvGrpSpPr>
        <p:grpSpPr bwMode="auto">
          <a:xfrm>
            <a:off x="5080000" y="957098"/>
            <a:ext cx="685800" cy="685800"/>
            <a:chOff x="2592" y="96"/>
            <a:chExt cx="432" cy="480"/>
          </a:xfrm>
        </p:grpSpPr>
        <p:sp>
          <p:nvSpPr>
            <p:cNvPr id="105" name="Oval 22"/>
            <p:cNvSpPr>
              <a:spLocks noChangeArrowheads="1"/>
            </p:cNvSpPr>
            <p:nvPr/>
          </p:nvSpPr>
          <p:spPr bwMode="auto">
            <a:xfrm>
              <a:off x="2592" y="96"/>
              <a:ext cx="432" cy="480"/>
            </a:xfrm>
            <a:prstGeom prst="ellipse">
              <a:avLst/>
            </a:prstGeom>
            <a:solidFill>
              <a:srgbClr val="9999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06" name="Text Box 23"/>
            <p:cNvSpPr txBox="1">
              <a:spLocks noChangeArrowheads="1"/>
            </p:cNvSpPr>
            <p:nvPr/>
          </p:nvSpPr>
          <p:spPr bwMode="auto">
            <a:xfrm>
              <a:off x="2592" y="192"/>
              <a:ext cx="432"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001</a:t>
              </a:r>
            </a:p>
          </p:txBody>
        </p:sp>
      </p:grpSp>
      <p:grpSp>
        <p:nvGrpSpPr>
          <p:cNvPr id="107" name="Group 24"/>
          <p:cNvGrpSpPr>
            <a:grpSpLocks/>
          </p:cNvGrpSpPr>
          <p:nvPr/>
        </p:nvGrpSpPr>
        <p:grpSpPr bwMode="auto">
          <a:xfrm>
            <a:off x="6451600" y="1011073"/>
            <a:ext cx="914400" cy="685800"/>
            <a:chOff x="3456" y="144"/>
            <a:chExt cx="576" cy="432"/>
          </a:xfrm>
        </p:grpSpPr>
        <p:sp>
          <p:nvSpPr>
            <p:cNvPr id="108" name="Oval 25"/>
            <p:cNvSpPr>
              <a:spLocks noChangeArrowheads="1"/>
            </p:cNvSpPr>
            <p:nvPr/>
          </p:nvSpPr>
          <p:spPr bwMode="auto">
            <a:xfrm>
              <a:off x="3456" y="144"/>
              <a:ext cx="432" cy="432"/>
            </a:xfrm>
            <a:prstGeom prst="ellipse">
              <a:avLst/>
            </a:prstGeom>
            <a:solidFill>
              <a:srgbClr val="CC99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09" name="Text Box 26"/>
            <p:cNvSpPr txBox="1">
              <a:spLocks noChangeArrowheads="1"/>
            </p:cNvSpPr>
            <p:nvPr/>
          </p:nvSpPr>
          <p:spPr bwMode="auto">
            <a:xfrm>
              <a:off x="3456" y="19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010</a:t>
              </a:r>
            </a:p>
          </p:txBody>
        </p:sp>
      </p:grpSp>
      <p:grpSp>
        <p:nvGrpSpPr>
          <p:cNvPr id="110" name="Group 27"/>
          <p:cNvGrpSpPr>
            <a:grpSpLocks/>
          </p:cNvGrpSpPr>
          <p:nvPr/>
        </p:nvGrpSpPr>
        <p:grpSpPr bwMode="auto">
          <a:xfrm>
            <a:off x="7823200" y="1011073"/>
            <a:ext cx="762000" cy="685800"/>
            <a:chOff x="4320" y="144"/>
            <a:chExt cx="480" cy="432"/>
          </a:xfrm>
        </p:grpSpPr>
        <p:sp>
          <p:nvSpPr>
            <p:cNvPr id="111" name="Oval 28"/>
            <p:cNvSpPr>
              <a:spLocks noChangeArrowheads="1"/>
            </p:cNvSpPr>
            <p:nvPr/>
          </p:nvSpPr>
          <p:spPr bwMode="auto">
            <a:xfrm>
              <a:off x="4320" y="144"/>
              <a:ext cx="432" cy="432"/>
            </a:xfrm>
            <a:prstGeom prst="ellipse">
              <a:avLst/>
            </a:prstGeom>
            <a:solidFill>
              <a:srgbClr val="CC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12" name="Text Box 29"/>
            <p:cNvSpPr txBox="1">
              <a:spLocks noChangeArrowheads="1"/>
            </p:cNvSpPr>
            <p:nvPr/>
          </p:nvSpPr>
          <p:spPr bwMode="auto">
            <a:xfrm>
              <a:off x="4320" y="19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011</a:t>
              </a:r>
            </a:p>
          </p:txBody>
        </p:sp>
      </p:grpSp>
      <p:grpSp>
        <p:nvGrpSpPr>
          <p:cNvPr id="113" name="Group 30"/>
          <p:cNvGrpSpPr>
            <a:grpSpLocks/>
          </p:cNvGrpSpPr>
          <p:nvPr/>
        </p:nvGrpSpPr>
        <p:grpSpPr bwMode="auto">
          <a:xfrm>
            <a:off x="7213600" y="2306473"/>
            <a:ext cx="685800" cy="685800"/>
            <a:chOff x="3936" y="960"/>
            <a:chExt cx="432" cy="432"/>
          </a:xfrm>
        </p:grpSpPr>
        <p:sp>
          <p:nvSpPr>
            <p:cNvPr id="114" name="Oval 31"/>
            <p:cNvSpPr>
              <a:spLocks noChangeArrowheads="1"/>
            </p:cNvSpPr>
            <p:nvPr/>
          </p:nvSpPr>
          <p:spPr bwMode="auto">
            <a:xfrm>
              <a:off x="3936" y="960"/>
              <a:ext cx="432" cy="432"/>
            </a:xfrm>
            <a:prstGeom prst="ellipse">
              <a:avLst/>
            </a:prstGeom>
            <a:solidFill>
              <a:srgbClr val="CCFF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15" name="Text Box 32"/>
            <p:cNvSpPr txBox="1">
              <a:spLocks noChangeArrowheads="1"/>
            </p:cNvSpPr>
            <p:nvPr/>
          </p:nvSpPr>
          <p:spPr bwMode="auto">
            <a:xfrm>
              <a:off x="3936" y="100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100</a:t>
              </a:r>
            </a:p>
          </p:txBody>
        </p:sp>
      </p:grpSp>
      <p:grpSp>
        <p:nvGrpSpPr>
          <p:cNvPr id="116" name="Group 33"/>
          <p:cNvGrpSpPr>
            <a:grpSpLocks/>
          </p:cNvGrpSpPr>
          <p:nvPr/>
        </p:nvGrpSpPr>
        <p:grpSpPr bwMode="auto">
          <a:xfrm>
            <a:off x="5689600" y="2230273"/>
            <a:ext cx="685800" cy="685800"/>
            <a:chOff x="2976" y="912"/>
            <a:chExt cx="432" cy="432"/>
          </a:xfrm>
        </p:grpSpPr>
        <p:sp>
          <p:nvSpPr>
            <p:cNvPr id="117" name="Oval 34"/>
            <p:cNvSpPr>
              <a:spLocks noChangeArrowheads="1"/>
            </p:cNvSpPr>
            <p:nvPr/>
          </p:nvSpPr>
          <p:spPr bwMode="auto">
            <a:xfrm>
              <a:off x="2976" y="912"/>
              <a:ext cx="432" cy="432"/>
            </a:xfrm>
            <a:prstGeom prst="ellipse">
              <a:avLst/>
            </a:prstGeom>
            <a:solidFill>
              <a:srgbClr val="00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18" name="Text Box 35"/>
            <p:cNvSpPr txBox="1">
              <a:spLocks noChangeArrowheads="1"/>
            </p:cNvSpPr>
            <p:nvPr/>
          </p:nvSpPr>
          <p:spPr bwMode="auto">
            <a:xfrm>
              <a:off x="2976" y="100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101</a:t>
              </a:r>
            </a:p>
          </p:txBody>
        </p:sp>
      </p:grpSp>
      <p:grpSp>
        <p:nvGrpSpPr>
          <p:cNvPr id="119" name="Group 36"/>
          <p:cNvGrpSpPr>
            <a:grpSpLocks/>
          </p:cNvGrpSpPr>
          <p:nvPr/>
        </p:nvGrpSpPr>
        <p:grpSpPr bwMode="auto">
          <a:xfrm>
            <a:off x="4241800" y="2230273"/>
            <a:ext cx="838200" cy="685800"/>
            <a:chOff x="2064" y="912"/>
            <a:chExt cx="528" cy="432"/>
          </a:xfrm>
        </p:grpSpPr>
        <p:sp>
          <p:nvSpPr>
            <p:cNvPr id="120" name="Oval 37"/>
            <p:cNvSpPr>
              <a:spLocks noChangeArrowheads="1"/>
            </p:cNvSpPr>
            <p:nvPr/>
          </p:nvSpPr>
          <p:spPr bwMode="auto">
            <a:xfrm>
              <a:off x="2064" y="912"/>
              <a:ext cx="432" cy="432"/>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endParaRPr lang="zh-CN" altLang="en-US">
                <a:solidFill>
                  <a:schemeClr val="tx1"/>
                </a:solidFill>
              </a:endParaRPr>
            </a:p>
          </p:txBody>
        </p:sp>
        <p:sp>
          <p:nvSpPr>
            <p:cNvPr id="121" name="Text Box 38"/>
            <p:cNvSpPr txBox="1">
              <a:spLocks noChangeArrowheads="1"/>
            </p:cNvSpPr>
            <p:nvPr/>
          </p:nvSpPr>
          <p:spPr bwMode="auto">
            <a:xfrm>
              <a:off x="2064" y="1008"/>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dirty="0">
                  <a:solidFill>
                    <a:schemeClr val="tx1"/>
                  </a:solidFill>
                  <a:latin typeface="Times New Roman" pitchFamily="18" charset="0"/>
                  <a:ea typeface="宋体" charset="-122"/>
                </a:rPr>
                <a:t>110</a:t>
              </a:r>
            </a:p>
          </p:txBody>
        </p:sp>
      </p:grpSp>
      <p:grpSp>
        <p:nvGrpSpPr>
          <p:cNvPr id="122" name="Group 39"/>
          <p:cNvGrpSpPr>
            <a:grpSpLocks/>
          </p:cNvGrpSpPr>
          <p:nvPr/>
        </p:nvGrpSpPr>
        <p:grpSpPr bwMode="auto">
          <a:xfrm>
            <a:off x="2717800" y="2230273"/>
            <a:ext cx="762000" cy="685800"/>
            <a:chOff x="1104" y="912"/>
            <a:chExt cx="480" cy="432"/>
          </a:xfrm>
        </p:grpSpPr>
        <p:sp>
          <p:nvSpPr>
            <p:cNvPr id="123" name="Oval 40"/>
            <p:cNvSpPr>
              <a:spLocks noChangeArrowheads="1"/>
            </p:cNvSpPr>
            <p:nvPr/>
          </p:nvSpPr>
          <p:spPr bwMode="auto">
            <a:xfrm>
              <a:off x="1104" y="912"/>
              <a:ext cx="432" cy="432"/>
            </a:xfrm>
            <a:prstGeom prst="ellipse">
              <a:avLst/>
            </a:prstGeom>
            <a:solidFill>
              <a:srgbClr val="FFCC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24" name="Text Box 41"/>
            <p:cNvSpPr txBox="1">
              <a:spLocks noChangeArrowheads="1"/>
            </p:cNvSpPr>
            <p:nvPr/>
          </p:nvSpPr>
          <p:spPr bwMode="auto">
            <a:xfrm>
              <a:off x="1104" y="100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111</a:t>
              </a:r>
            </a:p>
          </p:txBody>
        </p:sp>
      </p:grpSp>
      <p:sp>
        <p:nvSpPr>
          <p:cNvPr id="125" name="Text Box 42"/>
          <p:cNvSpPr txBox="1">
            <a:spLocks noChangeArrowheads="1"/>
          </p:cNvSpPr>
          <p:nvPr/>
        </p:nvSpPr>
        <p:spPr bwMode="auto">
          <a:xfrm>
            <a:off x="4470400" y="934873"/>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/0</a:t>
            </a:r>
          </a:p>
        </p:txBody>
      </p:sp>
      <p:sp>
        <p:nvSpPr>
          <p:cNvPr id="126" name="Text Box 43"/>
          <p:cNvSpPr txBox="1">
            <a:spLocks noChangeArrowheads="1"/>
          </p:cNvSpPr>
          <p:nvPr/>
        </p:nvSpPr>
        <p:spPr bwMode="auto">
          <a:xfrm>
            <a:off x="3175000" y="1652423"/>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/1</a:t>
            </a:r>
          </a:p>
        </p:txBody>
      </p:sp>
      <p:grpSp>
        <p:nvGrpSpPr>
          <p:cNvPr id="127" name="Group 44"/>
          <p:cNvGrpSpPr>
            <a:grpSpLocks/>
          </p:cNvGrpSpPr>
          <p:nvPr/>
        </p:nvGrpSpPr>
        <p:grpSpPr bwMode="auto">
          <a:xfrm>
            <a:off x="914400" y="1206335"/>
            <a:ext cx="1295400" cy="1138238"/>
            <a:chOff x="460" y="480"/>
            <a:chExt cx="816" cy="717"/>
          </a:xfrm>
        </p:grpSpPr>
        <p:sp>
          <p:nvSpPr>
            <p:cNvPr id="128" name="Oval 45"/>
            <p:cNvSpPr>
              <a:spLocks noChangeArrowheads="1"/>
            </p:cNvSpPr>
            <p:nvPr/>
          </p:nvSpPr>
          <p:spPr bwMode="auto">
            <a:xfrm>
              <a:off x="480" y="480"/>
              <a:ext cx="720" cy="432"/>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129" name="Text Box 46"/>
            <p:cNvSpPr txBox="1">
              <a:spLocks noChangeArrowheads="1"/>
            </p:cNvSpPr>
            <p:nvPr/>
          </p:nvSpPr>
          <p:spPr bwMode="auto">
            <a:xfrm>
              <a:off x="460" y="528"/>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Q</a:t>
              </a:r>
              <a:r>
                <a:rPr lang="en-US" altLang="zh-CN">
                  <a:solidFill>
                    <a:schemeClr val="tx1"/>
                  </a:solidFill>
                  <a:latin typeface="Times New Roman" pitchFamily="18" charset="0"/>
                  <a:ea typeface="宋体" charset="-122"/>
                </a:rPr>
                <a:t>3</a:t>
              </a:r>
              <a:r>
                <a:rPr lang="en-US" altLang="zh-CN" sz="2400">
                  <a:solidFill>
                    <a:schemeClr val="tx1"/>
                  </a:solidFill>
                  <a:latin typeface="Times New Roman" pitchFamily="18" charset="0"/>
                  <a:ea typeface="宋体" charset="-122"/>
                </a:rPr>
                <a:t>Q</a:t>
              </a:r>
              <a:r>
                <a:rPr lang="en-US" altLang="zh-CN">
                  <a:solidFill>
                    <a:schemeClr val="tx1"/>
                  </a:solidFill>
                  <a:latin typeface="Times New Roman" pitchFamily="18" charset="0"/>
                  <a:ea typeface="宋体" charset="-122"/>
                </a:rPr>
                <a:t>2</a:t>
              </a:r>
              <a:r>
                <a:rPr lang="en-US" altLang="zh-CN" sz="2400">
                  <a:solidFill>
                    <a:schemeClr val="tx1"/>
                  </a:solidFill>
                  <a:latin typeface="Times New Roman" pitchFamily="18" charset="0"/>
                  <a:ea typeface="宋体" charset="-122"/>
                </a:rPr>
                <a:t>Q</a:t>
              </a:r>
              <a:r>
                <a:rPr lang="en-US" altLang="zh-CN">
                  <a:solidFill>
                    <a:schemeClr val="tx1"/>
                  </a:solidFill>
                  <a:latin typeface="Times New Roman" pitchFamily="18" charset="0"/>
                  <a:ea typeface="宋体" charset="-122"/>
                </a:rPr>
                <a:t>1</a:t>
              </a:r>
            </a:p>
          </p:txBody>
        </p:sp>
        <p:sp>
          <p:nvSpPr>
            <p:cNvPr id="130" name="Text Box 47"/>
            <p:cNvSpPr txBox="1">
              <a:spLocks noChangeArrowheads="1"/>
            </p:cNvSpPr>
            <p:nvPr/>
          </p:nvSpPr>
          <p:spPr bwMode="auto">
            <a:xfrm>
              <a:off x="700" y="870"/>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a:solidFill>
                    <a:schemeClr val="tx1"/>
                  </a:solidFill>
                  <a:latin typeface="Times New Roman" pitchFamily="18" charset="0"/>
                  <a:ea typeface="宋体" charset="-122"/>
                </a:rPr>
                <a:t>/</a:t>
              </a:r>
              <a:r>
                <a:rPr lang="en-US" altLang="zh-CN" sz="2400">
                  <a:solidFill>
                    <a:schemeClr val="tx1"/>
                  </a:solidFill>
                  <a:latin typeface="Times New Roman" pitchFamily="18" charset="0"/>
                  <a:ea typeface="宋体" charset="-122"/>
                </a:rPr>
                <a:t>Y</a:t>
              </a:r>
            </a:p>
          </p:txBody>
        </p:sp>
      </p:grpSp>
      <p:sp>
        <p:nvSpPr>
          <p:cNvPr id="131" name="Text Box 48"/>
          <p:cNvSpPr txBox="1">
            <a:spLocks noChangeArrowheads="1"/>
          </p:cNvSpPr>
          <p:nvPr/>
        </p:nvSpPr>
        <p:spPr bwMode="auto">
          <a:xfrm flipH="1">
            <a:off x="5918200" y="934873"/>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/0</a:t>
            </a:r>
          </a:p>
        </p:txBody>
      </p:sp>
      <p:sp>
        <p:nvSpPr>
          <p:cNvPr id="132" name="Text Box 49"/>
          <p:cNvSpPr txBox="1">
            <a:spLocks noChangeArrowheads="1"/>
          </p:cNvSpPr>
          <p:nvPr/>
        </p:nvSpPr>
        <p:spPr bwMode="auto">
          <a:xfrm>
            <a:off x="7823200" y="1849273"/>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/0</a:t>
            </a:r>
          </a:p>
        </p:txBody>
      </p:sp>
      <p:sp>
        <p:nvSpPr>
          <p:cNvPr id="133" name="Text Box 50"/>
          <p:cNvSpPr txBox="1">
            <a:spLocks noChangeArrowheads="1"/>
          </p:cNvSpPr>
          <p:nvPr/>
        </p:nvSpPr>
        <p:spPr bwMode="auto">
          <a:xfrm>
            <a:off x="5148263" y="256841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/0</a:t>
            </a:r>
          </a:p>
        </p:txBody>
      </p:sp>
      <p:sp>
        <p:nvSpPr>
          <p:cNvPr id="134" name="Text Box 51"/>
          <p:cNvSpPr txBox="1">
            <a:spLocks noChangeArrowheads="1"/>
          </p:cNvSpPr>
          <p:nvPr/>
        </p:nvSpPr>
        <p:spPr bwMode="auto">
          <a:xfrm>
            <a:off x="6604000" y="2535073"/>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/0</a:t>
            </a:r>
          </a:p>
        </p:txBody>
      </p:sp>
      <p:sp>
        <p:nvSpPr>
          <p:cNvPr id="135" name="Text Box 52"/>
          <p:cNvSpPr txBox="1">
            <a:spLocks noChangeArrowheads="1"/>
          </p:cNvSpPr>
          <p:nvPr/>
        </p:nvSpPr>
        <p:spPr bwMode="auto">
          <a:xfrm>
            <a:off x="7213600" y="934873"/>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/0</a:t>
            </a:r>
          </a:p>
        </p:txBody>
      </p:sp>
      <p:sp>
        <p:nvSpPr>
          <p:cNvPr id="136" name="Text Box 53"/>
          <p:cNvSpPr txBox="1">
            <a:spLocks noChangeArrowheads="1"/>
          </p:cNvSpPr>
          <p:nvPr/>
        </p:nvSpPr>
        <p:spPr bwMode="auto">
          <a:xfrm>
            <a:off x="3851275" y="1849273"/>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/1</a:t>
            </a:r>
          </a:p>
        </p:txBody>
      </p:sp>
      <p:sp>
        <p:nvSpPr>
          <p:cNvPr id="137" name="Text Box 54"/>
          <p:cNvSpPr txBox="1">
            <a:spLocks noChangeArrowheads="1"/>
          </p:cNvSpPr>
          <p:nvPr/>
        </p:nvSpPr>
        <p:spPr bwMode="auto">
          <a:xfrm>
            <a:off x="381000" y="257793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chemeClr val="tx1"/>
                </a:solidFill>
                <a:latin typeface="Times New Roman" pitchFamily="18" charset="0"/>
                <a:ea typeface="宋体" charset="-122"/>
              </a:rPr>
              <a:t>6</a:t>
            </a:r>
            <a:r>
              <a:rPr lang="zh-CN" altLang="en-US" sz="2400" b="1">
                <a:solidFill>
                  <a:schemeClr val="tx1"/>
                </a:solidFill>
                <a:latin typeface="Times New Roman" pitchFamily="18" charset="0"/>
                <a:ea typeface="宋体" charset="-122"/>
              </a:rPr>
              <a:t>） 时序图</a:t>
            </a:r>
          </a:p>
        </p:txBody>
      </p:sp>
      <p:grpSp>
        <p:nvGrpSpPr>
          <p:cNvPr id="138" name="Group 55"/>
          <p:cNvGrpSpPr>
            <a:grpSpLocks/>
          </p:cNvGrpSpPr>
          <p:nvPr/>
        </p:nvGrpSpPr>
        <p:grpSpPr bwMode="auto">
          <a:xfrm>
            <a:off x="250825" y="3144673"/>
            <a:ext cx="4768850" cy="838200"/>
            <a:chOff x="164" y="1776"/>
            <a:chExt cx="3004" cy="528"/>
          </a:xfrm>
        </p:grpSpPr>
        <p:sp>
          <p:nvSpPr>
            <p:cNvPr id="139" name="Line 56"/>
            <p:cNvSpPr>
              <a:spLocks noChangeShapeType="1"/>
            </p:cNvSpPr>
            <p:nvPr/>
          </p:nvSpPr>
          <p:spPr bwMode="auto">
            <a:xfrm>
              <a:off x="528" y="2208"/>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40" name="Line 57"/>
            <p:cNvSpPr>
              <a:spLocks noChangeShapeType="1"/>
            </p:cNvSpPr>
            <p:nvPr/>
          </p:nvSpPr>
          <p:spPr bwMode="auto">
            <a:xfrm flipV="1">
              <a:off x="528" y="1824"/>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41" name="Line 58"/>
            <p:cNvSpPr>
              <a:spLocks noChangeShapeType="1"/>
            </p:cNvSpPr>
            <p:nvPr/>
          </p:nvSpPr>
          <p:spPr bwMode="auto">
            <a:xfrm>
              <a:off x="528" y="216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42" name="Line 59"/>
            <p:cNvSpPr>
              <a:spLocks noChangeShapeType="1"/>
            </p:cNvSpPr>
            <p:nvPr/>
          </p:nvSpPr>
          <p:spPr bwMode="auto">
            <a:xfrm>
              <a:off x="672"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43" name="Line 60"/>
            <p:cNvSpPr>
              <a:spLocks noChangeShapeType="1"/>
            </p:cNvSpPr>
            <p:nvPr/>
          </p:nvSpPr>
          <p:spPr bwMode="auto">
            <a:xfrm>
              <a:off x="672" y="192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44" name="Line 61"/>
            <p:cNvSpPr>
              <a:spLocks noChangeShapeType="1"/>
            </p:cNvSpPr>
            <p:nvPr/>
          </p:nvSpPr>
          <p:spPr bwMode="auto">
            <a:xfrm>
              <a:off x="816"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45" name="Line 62"/>
            <p:cNvSpPr>
              <a:spLocks noChangeShapeType="1"/>
            </p:cNvSpPr>
            <p:nvPr/>
          </p:nvSpPr>
          <p:spPr bwMode="auto">
            <a:xfrm>
              <a:off x="816" y="216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46" name="Line 63"/>
            <p:cNvSpPr>
              <a:spLocks noChangeShapeType="1"/>
            </p:cNvSpPr>
            <p:nvPr/>
          </p:nvSpPr>
          <p:spPr bwMode="auto">
            <a:xfrm>
              <a:off x="2400"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47" name="Line 64"/>
            <p:cNvSpPr>
              <a:spLocks noChangeShapeType="1"/>
            </p:cNvSpPr>
            <p:nvPr/>
          </p:nvSpPr>
          <p:spPr bwMode="auto">
            <a:xfrm>
              <a:off x="960" y="192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48" name="Line 65"/>
            <p:cNvSpPr>
              <a:spLocks noChangeShapeType="1"/>
            </p:cNvSpPr>
            <p:nvPr/>
          </p:nvSpPr>
          <p:spPr bwMode="auto">
            <a:xfrm>
              <a:off x="1104"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49" name="Line 66"/>
            <p:cNvSpPr>
              <a:spLocks noChangeShapeType="1"/>
            </p:cNvSpPr>
            <p:nvPr/>
          </p:nvSpPr>
          <p:spPr bwMode="auto">
            <a:xfrm>
              <a:off x="1104" y="216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50" name="Line 67"/>
            <p:cNvSpPr>
              <a:spLocks noChangeShapeType="1"/>
            </p:cNvSpPr>
            <p:nvPr/>
          </p:nvSpPr>
          <p:spPr bwMode="auto">
            <a:xfrm>
              <a:off x="1248"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51" name="Line 68"/>
            <p:cNvSpPr>
              <a:spLocks noChangeShapeType="1"/>
            </p:cNvSpPr>
            <p:nvPr/>
          </p:nvSpPr>
          <p:spPr bwMode="auto">
            <a:xfrm>
              <a:off x="1248" y="192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52" name="Line 69"/>
            <p:cNvSpPr>
              <a:spLocks noChangeShapeType="1"/>
            </p:cNvSpPr>
            <p:nvPr/>
          </p:nvSpPr>
          <p:spPr bwMode="auto">
            <a:xfrm>
              <a:off x="1392"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53" name="Line 70"/>
            <p:cNvSpPr>
              <a:spLocks noChangeShapeType="1"/>
            </p:cNvSpPr>
            <p:nvPr/>
          </p:nvSpPr>
          <p:spPr bwMode="auto">
            <a:xfrm>
              <a:off x="1392" y="216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54" name="Line 71"/>
            <p:cNvSpPr>
              <a:spLocks noChangeShapeType="1"/>
            </p:cNvSpPr>
            <p:nvPr/>
          </p:nvSpPr>
          <p:spPr bwMode="auto">
            <a:xfrm>
              <a:off x="1536"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55" name="Line 72"/>
            <p:cNvSpPr>
              <a:spLocks noChangeShapeType="1"/>
            </p:cNvSpPr>
            <p:nvPr/>
          </p:nvSpPr>
          <p:spPr bwMode="auto">
            <a:xfrm>
              <a:off x="1536" y="192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56" name="Line 73"/>
            <p:cNvSpPr>
              <a:spLocks noChangeShapeType="1"/>
            </p:cNvSpPr>
            <p:nvPr/>
          </p:nvSpPr>
          <p:spPr bwMode="auto">
            <a:xfrm>
              <a:off x="1680"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57" name="Line 74"/>
            <p:cNvSpPr>
              <a:spLocks noChangeShapeType="1"/>
            </p:cNvSpPr>
            <p:nvPr/>
          </p:nvSpPr>
          <p:spPr bwMode="auto">
            <a:xfrm>
              <a:off x="1680" y="216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58" name="Line 75"/>
            <p:cNvSpPr>
              <a:spLocks noChangeShapeType="1"/>
            </p:cNvSpPr>
            <p:nvPr/>
          </p:nvSpPr>
          <p:spPr bwMode="auto">
            <a:xfrm>
              <a:off x="1824"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59" name="Line 76"/>
            <p:cNvSpPr>
              <a:spLocks noChangeShapeType="1"/>
            </p:cNvSpPr>
            <p:nvPr/>
          </p:nvSpPr>
          <p:spPr bwMode="auto">
            <a:xfrm>
              <a:off x="1824" y="192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60" name="Line 77"/>
            <p:cNvSpPr>
              <a:spLocks noChangeShapeType="1"/>
            </p:cNvSpPr>
            <p:nvPr/>
          </p:nvSpPr>
          <p:spPr bwMode="auto">
            <a:xfrm>
              <a:off x="1968"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161" name="Line 78"/>
            <p:cNvSpPr>
              <a:spLocks noChangeShapeType="1"/>
            </p:cNvSpPr>
            <p:nvPr/>
          </p:nvSpPr>
          <p:spPr bwMode="auto">
            <a:xfrm>
              <a:off x="1968" y="216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40" name="Line 79"/>
            <p:cNvSpPr>
              <a:spLocks noChangeShapeType="1"/>
            </p:cNvSpPr>
            <p:nvPr/>
          </p:nvSpPr>
          <p:spPr bwMode="auto">
            <a:xfrm>
              <a:off x="2112"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41" name="Line 80"/>
            <p:cNvSpPr>
              <a:spLocks noChangeShapeType="1"/>
            </p:cNvSpPr>
            <p:nvPr/>
          </p:nvSpPr>
          <p:spPr bwMode="auto">
            <a:xfrm>
              <a:off x="2112" y="192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42" name="Line 81"/>
            <p:cNvSpPr>
              <a:spLocks noChangeShapeType="1"/>
            </p:cNvSpPr>
            <p:nvPr/>
          </p:nvSpPr>
          <p:spPr bwMode="auto">
            <a:xfrm>
              <a:off x="2256"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43" name="Line 82"/>
            <p:cNvSpPr>
              <a:spLocks noChangeShapeType="1"/>
            </p:cNvSpPr>
            <p:nvPr/>
          </p:nvSpPr>
          <p:spPr bwMode="auto">
            <a:xfrm>
              <a:off x="2256" y="216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44" name="Line 83"/>
            <p:cNvSpPr>
              <a:spLocks noChangeShapeType="1"/>
            </p:cNvSpPr>
            <p:nvPr/>
          </p:nvSpPr>
          <p:spPr bwMode="auto">
            <a:xfrm>
              <a:off x="960"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45" name="Line 84"/>
            <p:cNvSpPr>
              <a:spLocks noChangeShapeType="1"/>
            </p:cNvSpPr>
            <p:nvPr/>
          </p:nvSpPr>
          <p:spPr bwMode="auto">
            <a:xfrm>
              <a:off x="2400" y="192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46" name="Line 85"/>
            <p:cNvSpPr>
              <a:spLocks noChangeShapeType="1"/>
            </p:cNvSpPr>
            <p:nvPr/>
          </p:nvSpPr>
          <p:spPr bwMode="auto">
            <a:xfrm>
              <a:off x="2544" y="192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47" name="Line 86"/>
            <p:cNvSpPr>
              <a:spLocks noChangeShapeType="1"/>
            </p:cNvSpPr>
            <p:nvPr/>
          </p:nvSpPr>
          <p:spPr bwMode="auto">
            <a:xfrm flipV="1">
              <a:off x="2544" y="2160"/>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48" name="Text Box 87"/>
            <p:cNvSpPr txBox="1">
              <a:spLocks noChangeArrowheads="1"/>
            </p:cNvSpPr>
            <p:nvPr/>
          </p:nvSpPr>
          <p:spPr bwMode="auto">
            <a:xfrm>
              <a:off x="164" y="1776"/>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000">
                  <a:solidFill>
                    <a:schemeClr val="tx1"/>
                  </a:solidFill>
                  <a:latin typeface="Times New Roman" pitchFamily="18" charset="0"/>
                  <a:ea typeface="宋体" charset="-122"/>
                </a:rPr>
                <a:t>CP</a:t>
              </a:r>
            </a:p>
          </p:txBody>
        </p:sp>
        <p:sp>
          <p:nvSpPr>
            <p:cNvPr id="249" name="Text Box 88"/>
            <p:cNvSpPr txBox="1">
              <a:spLocks noChangeArrowheads="1"/>
            </p:cNvSpPr>
            <p:nvPr/>
          </p:nvSpPr>
          <p:spPr bwMode="auto">
            <a:xfrm>
              <a:off x="2928" y="201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t</a:t>
              </a:r>
            </a:p>
          </p:txBody>
        </p:sp>
      </p:grpSp>
      <p:sp>
        <p:nvSpPr>
          <p:cNvPr id="250" name="Line 89"/>
          <p:cNvSpPr>
            <a:spLocks noChangeShapeType="1"/>
          </p:cNvSpPr>
          <p:nvPr/>
        </p:nvSpPr>
        <p:spPr bwMode="auto">
          <a:xfrm>
            <a:off x="838200" y="5778335"/>
            <a:ext cx="1828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51" name="Line 90"/>
          <p:cNvSpPr>
            <a:spLocks noChangeShapeType="1"/>
          </p:cNvSpPr>
          <p:nvPr/>
        </p:nvSpPr>
        <p:spPr bwMode="auto">
          <a:xfrm>
            <a:off x="2667000" y="5397335"/>
            <a:ext cx="1371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52" name="Line 91"/>
          <p:cNvSpPr>
            <a:spLocks noChangeShapeType="1"/>
          </p:cNvSpPr>
          <p:nvPr/>
        </p:nvSpPr>
        <p:spPr bwMode="auto">
          <a:xfrm>
            <a:off x="4038600" y="5778335"/>
            <a:ext cx="381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grpSp>
        <p:nvGrpSpPr>
          <p:cNvPr id="253" name="Group 92"/>
          <p:cNvGrpSpPr>
            <a:grpSpLocks/>
          </p:cNvGrpSpPr>
          <p:nvPr/>
        </p:nvGrpSpPr>
        <p:grpSpPr bwMode="auto">
          <a:xfrm>
            <a:off x="304800" y="5168735"/>
            <a:ext cx="4800600" cy="838200"/>
            <a:chOff x="192" y="3072"/>
            <a:chExt cx="3024" cy="528"/>
          </a:xfrm>
        </p:grpSpPr>
        <p:sp>
          <p:nvSpPr>
            <p:cNvPr id="254" name="Line 93"/>
            <p:cNvSpPr>
              <a:spLocks noChangeShapeType="1"/>
            </p:cNvSpPr>
            <p:nvPr/>
          </p:nvSpPr>
          <p:spPr bwMode="auto">
            <a:xfrm>
              <a:off x="528" y="3504"/>
              <a:ext cx="24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55" name="Line 94"/>
            <p:cNvSpPr>
              <a:spLocks noChangeShapeType="1"/>
            </p:cNvSpPr>
            <p:nvPr/>
          </p:nvSpPr>
          <p:spPr bwMode="auto">
            <a:xfrm flipV="1">
              <a:off x="528" y="3120"/>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56" name="Text Box 95"/>
            <p:cNvSpPr txBox="1">
              <a:spLocks noChangeArrowheads="1"/>
            </p:cNvSpPr>
            <p:nvPr/>
          </p:nvSpPr>
          <p:spPr bwMode="auto">
            <a:xfrm>
              <a:off x="192" y="307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000">
                  <a:solidFill>
                    <a:schemeClr val="tx1"/>
                  </a:solidFill>
                  <a:latin typeface="Times New Roman" pitchFamily="18" charset="0"/>
                  <a:ea typeface="宋体" charset="-122"/>
                </a:rPr>
                <a:t>Q3</a:t>
              </a:r>
            </a:p>
          </p:txBody>
        </p:sp>
        <p:sp>
          <p:nvSpPr>
            <p:cNvPr id="257" name="Text Box 96"/>
            <p:cNvSpPr txBox="1">
              <a:spLocks noChangeArrowheads="1"/>
            </p:cNvSpPr>
            <p:nvPr/>
          </p:nvSpPr>
          <p:spPr bwMode="auto">
            <a:xfrm>
              <a:off x="2976" y="331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t</a:t>
              </a:r>
            </a:p>
          </p:txBody>
        </p:sp>
      </p:grpSp>
      <p:sp>
        <p:nvSpPr>
          <p:cNvPr id="258" name="Line 97"/>
          <p:cNvSpPr>
            <a:spLocks noChangeShapeType="1"/>
          </p:cNvSpPr>
          <p:nvPr/>
        </p:nvSpPr>
        <p:spPr bwMode="auto">
          <a:xfrm>
            <a:off x="838200" y="6616535"/>
            <a:ext cx="2743200" cy="0"/>
          </a:xfrm>
          <a:prstGeom prst="line">
            <a:avLst/>
          </a:prstGeom>
          <a:noFill/>
          <a:ln w="2857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59" name="Line 98"/>
          <p:cNvSpPr>
            <a:spLocks noChangeShapeType="1"/>
          </p:cNvSpPr>
          <p:nvPr/>
        </p:nvSpPr>
        <p:spPr bwMode="auto">
          <a:xfrm>
            <a:off x="3581400" y="6235535"/>
            <a:ext cx="0" cy="381000"/>
          </a:xfrm>
          <a:prstGeom prst="line">
            <a:avLst/>
          </a:prstGeom>
          <a:noFill/>
          <a:ln w="2857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60" name="Line 99"/>
          <p:cNvSpPr>
            <a:spLocks noChangeShapeType="1"/>
          </p:cNvSpPr>
          <p:nvPr/>
        </p:nvSpPr>
        <p:spPr bwMode="auto">
          <a:xfrm>
            <a:off x="3581400" y="6235535"/>
            <a:ext cx="457200" cy="0"/>
          </a:xfrm>
          <a:prstGeom prst="line">
            <a:avLst/>
          </a:prstGeom>
          <a:noFill/>
          <a:ln w="2857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61" name="Line 100"/>
          <p:cNvSpPr>
            <a:spLocks noChangeShapeType="1"/>
          </p:cNvSpPr>
          <p:nvPr/>
        </p:nvSpPr>
        <p:spPr bwMode="auto">
          <a:xfrm>
            <a:off x="4038600" y="6235535"/>
            <a:ext cx="0" cy="381000"/>
          </a:xfrm>
          <a:prstGeom prst="line">
            <a:avLst/>
          </a:prstGeom>
          <a:noFill/>
          <a:ln w="2857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62" name="Line 101"/>
          <p:cNvSpPr>
            <a:spLocks noChangeShapeType="1"/>
          </p:cNvSpPr>
          <p:nvPr/>
        </p:nvSpPr>
        <p:spPr bwMode="auto">
          <a:xfrm>
            <a:off x="4038600" y="6616535"/>
            <a:ext cx="228600" cy="0"/>
          </a:xfrm>
          <a:prstGeom prst="line">
            <a:avLst/>
          </a:prstGeom>
          <a:noFill/>
          <a:ln w="2857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grpSp>
        <p:nvGrpSpPr>
          <p:cNvPr id="263" name="Group 102"/>
          <p:cNvGrpSpPr>
            <a:grpSpLocks/>
          </p:cNvGrpSpPr>
          <p:nvPr/>
        </p:nvGrpSpPr>
        <p:grpSpPr bwMode="auto">
          <a:xfrm>
            <a:off x="395288" y="5881523"/>
            <a:ext cx="4648200" cy="914400"/>
            <a:chOff x="240" y="3552"/>
            <a:chExt cx="2928" cy="576"/>
          </a:xfrm>
        </p:grpSpPr>
        <p:sp>
          <p:nvSpPr>
            <p:cNvPr id="264" name="Line 103"/>
            <p:cNvSpPr>
              <a:spLocks noChangeShapeType="1"/>
            </p:cNvSpPr>
            <p:nvPr/>
          </p:nvSpPr>
          <p:spPr bwMode="auto">
            <a:xfrm flipV="1">
              <a:off x="528" y="4032"/>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65" name="Line 104"/>
            <p:cNvSpPr>
              <a:spLocks noChangeShapeType="1"/>
            </p:cNvSpPr>
            <p:nvPr/>
          </p:nvSpPr>
          <p:spPr bwMode="auto">
            <a:xfrm flipV="1">
              <a:off x="528" y="3600"/>
              <a:ext cx="0"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66" name="Text Box 105"/>
            <p:cNvSpPr txBox="1">
              <a:spLocks noChangeArrowheads="1"/>
            </p:cNvSpPr>
            <p:nvPr/>
          </p:nvSpPr>
          <p:spPr bwMode="auto">
            <a:xfrm>
              <a:off x="240" y="355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Y</a:t>
              </a:r>
            </a:p>
          </p:txBody>
        </p:sp>
        <p:sp>
          <p:nvSpPr>
            <p:cNvPr id="267" name="Text Box 106"/>
            <p:cNvSpPr txBox="1">
              <a:spLocks noChangeArrowheads="1"/>
            </p:cNvSpPr>
            <p:nvPr/>
          </p:nvSpPr>
          <p:spPr bwMode="auto">
            <a:xfrm>
              <a:off x="2928" y="384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t</a:t>
              </a:r>
            </a:p>
          </p:txBody>
        </p:sp>
      </p:grpSp>
      <p:sp>
        <p:nvSpPr>
          <p:cNvPr id="268" name="Line 107"/>
          <p:cNvSpPr>
            <a:spLocks noChangeShapeType="1"/>
          </p:cNvSpPr>
          <p:nvPr/>
        </p:nvSpPr>
        <p:spPr bwMode="auto">
          <a:xfrm>
            <a:off x="3581400" y="4711535"/>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69" name="Line 108"/>
          <p:cNvSpPr>
            <a:spLocks noChangeShapeType="1"/>
          </p:cNvSpPr>
          <p:nvPr/>
        </p:nvSpPr>
        <p:spPr bwMode="auto">
          <a:xfrm>
            <a:off x="2667000" y="47115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70" name="Line 109"/>
          <p:cNvSpPr>
            <a:spLocks noChangeShapeType="1"/>
          </p:cNvSpPr>
          <p:nvPr/>
        </p:nvSpPr>
        <p:spPr bwMode="auto">
          <a:xfrm>
            <a:off x="4038600" y="47115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71" name="Line 110"/>
          <p:cNvSpPr>
            <a:spLocks noChangeShapeType="1"/>
          </p:cNvSpPr>
          <p:nvPr/>
        </p:nvSpPr>
        <p:spPr bwMode="auto">
          <a:xfrm>
            <a:off x="4038600" y="5092535"/>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grpSp>
        <p:nvGrpSpPr>
          <p:cNvPr id="272" name="Group 111"/>
          <p:cNvGrpSpPr>
            <a:grpSpLocks/>
          </p:cNvGrpSpPr>
          <p:nvPr/>
        </p:nvGrpSpPr>
        <p:grpSpPr bwMode="auto">
          <a:xfrm>
            <a:off x="304800" y="4482935"/>
            <a:ext cx="4800600" cy="838200"/>
            <a:chOff x="192" y="2640"/>
            <a:chExt cx="3024" cy="528"/>
          </a:xfrm>
        </p:grpSpPr>
        <p:sp>
          <p:nvSpPr>
            <p:cNvPr id="273" name="Line 112"/>
            <p:cNvSpPr>
              <a:spLocks noChangeShapeType="1"/>
            </p:cNvSpPr>
            <p:nvPr/>
          </p:nvSpPr>
          <p:spPr bwMode="auto">
            <a:xfrm flipV="1">
              <a:off x="528" y="2688"/>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74" name="Line 113"/>
            <p:cNvSpPr>
              <a:spLocks noChangeShapeType="1"/>
            </p:cNvSpPr>
            <p:nvPr/>
          </p:nvSpPr>
          <p:spPr bwMode="auto">
            <a:xfrm>
              <a:off x="528" y="3072"/>
              <a:ext cx="24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75" name="Text Box 114"/>
            <p:cNvSpPr txBox="1">
              <a:spLocks noChangeArrowheads="1"/>
            </p:cNvSpPr>
            <p:nvPr/>
          </p:nvSpPr>
          <p:spPr bwMode="auto">
            <a:xfrm>
              <a:off x="192" y="2640"/>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000">
                  <a:solidFill>
                    <a:schemeClr val="tx1"/>
                  </a:solidFill>
                  <a:latin typeface="Times New Roman" pitchFamily="18" charset="0"/>
                  <a:ea typeface="宋体" charset="-122"/>
                </a:rPr>
                <a:t>Q2</a:t>
              </a:r>
            </a:p>
          </p:txBody>
        </p:sp>
        <p:sp>
          <p:nvSpPr>
            <p:cNvPr id="276" name="Text Box 115"/>
            <p:cNvSpPr txBox="1">
              <a:spLocks noChangeArrowheads="1"/>
            </p:cNvSpPr>
            <p:nvPr/>
          </p:nvSpPr>
          <p:spPr bwMode="auto">
            <a:xfrm>
              <a:off x="2976" y="28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t</a:t>
              </a:r>
            </a:p>
          </p:txBody>
        </p:sp>
      </p:grpSp>
      <p:sp>
        <p:nvSpPr>
          <p:cNvPr id="277" name="Text Box 116"/>
          <p:cNvSpPr txBox="1">
            <a:spLocks noChangeArrowheads="1"/>
          </p:cNvSpPr>
          <p:nvPr/>
        </p:nvSpPr>
        <p:spPr bwMode="auto">
          <a:xfrm>
            <a:off x="5410200" y="305101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chemeClr val="tx1"/>
                </a:solidFill>
                <a:latin typeface="华文楷体" pitchFamily="2" charset="-122"/>
              </a:rPr>
              <a:t>7</a:t>
            </a:r>
            <a:r>
              <a:rPr lang="zh-CN" altLang="en-US" sz="2400" b="1">
                <a:solidFill>
                  <a:schemeClr val="tx1"/>
                </a:solidFill>
                <a:latin typeface="华文楷体" pitchFamily="2" charset="-122"/>
              </a:rPr>
              <a:t>、分析电路的功能</a:t>
            </a:r>
          </a:p>
        </p:txBody>
      </p:sp>
      <p:sp>
        <p:nvSpPr>
          <p:cNvPr id="278" name="Text Box 117"/>
          <p:cNvSpPr txBox="1">
            <a:spLocks noChangeArrowheads="1"/>
          </p:cNvSpPr>
          <p:nvPr/>
        </p:nvSpPr>
        <p:spPr bwMode="auto">
          <a:xfrm>
            <a:off x="5378450" y="5625935"/>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solidFill>
                  <a:schemeClr val="tx1"/>
                </a:solidFill>
                <a:latin typeface="华文楷体" pitchFamily="2" charset="-122"/>
              </a:rPr>
              <a:t> 8</a:t>
            </a:r>
            <a:r>
              <a:rPr lang="zh-CN" altLang="en-US" sz="2400" b="1">
                <a:solidFill>
                  <a:schemeClr val="tx1"/>
                </a:solidFill>
                <a:latin typeface="华文楷体" pitchFamily="2" charset="-122"/>
              </a:rPr>
              <a:t>、检查自启动</a:t>
            </a:r>
          </a:p>
        </p:txBody>
      </p:sp>
      <p:sp>
        <p:nvSpPr>
          <p:cNvPr id="279" name="Text Box 118"/>
          <p:cNvSpPr txBox="1">
            <a:spLocks noChangeArrowheads="1"/>
          </p:cNvSpPr>
          <p:nvPr/>
        </p:nvSpPr>
        <p:spPr bwMode="auto">
          <a:xfrm>
            <a:off x="5410200" y="6022810"/>
            <a:ext cx="31226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1">
                <a:solidFill>
                  <a:schemeClr val="tx1"/>
                </a:solidFill>
                <a:latin typeface="华文楷体" pitchFamily="2" charset="-122"/>
              </a:rPr>
              <a:t>由状态转换表知，此电路能自启动。</a:t>
            </a:r>
          </a:p>
        </p:txBody>
      </p:sp>
      <p:sp>
        <p:nvSpPr>
          <p:cNvPr id="280" name="Text Box 119"/>
          <p:cNvSpPr txBox="1">
            <a:spLocks noChangeArrowheads="1"/>
          </p:cNvSpPr>
          <p:nvPr/>
        </p:nvSpPr>
        <p:spPr bwMode="auto">
          <a:xfrm>
            <a:off x="1035050" y="2943060"/>
            <a:ext cx="31710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chemeClr val="tx1"/>
                </a:solidFill>
                <a:latin typeface="宋体" charset="-122"/>
                <a:ea typeface="宋体" charset="-122"/>
              </a:rPr>
              <a:t>1  2   3   4  5   6   7</a:t>
            </a:r>
          </a:p>
        </p:txBody>
      </p:sp>
      <p:sp>
        <p:nvSpPr>
          <p:cNvPr id="281" name="Line 120"/>
          <p:cNvSpPr>
            <a:spLocks noChangeShapeType="1"/>
          </p:cNvSpPr>
          <p:nvPr/>
        </p:nvSpPr>
        <p:spPr bwMode="auto">
          <a:xfrm>
            <a:off x="1295400" y="40511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82" name="Line 121"/>
          <p:cNvSpPr>
            <a:spLocks noChangeShapeType="1"/>
          </p:cNvSpPr>
          <p:nvPr/>
        </p:nvSpPr>
        <p:spPr bwMode="auto">
          <a:xfrm>
            <a:off x="1295400" y="4051135"/>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83" name="Line 122"/>
          <p:cNvSpPr>
            <a:spLocks noChangeShapeType="1"/>
          </p:cNvSpPr>
          <p:nvPr/>
        </p:nvSpPr>
        <p:spPr bwMode="auto">
          <a:xfrm>
            <a:off x="1752600" y="40511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84" name="Line 123"/>
          <p:cNvSpPr>
            <a:spLocks noChangeShapeType="1"/>
          </p:cNvSpPr>
          <p:nvPr/>
        </p:nvSpPr>
        <p:spPr bwMode="auto">
          <a:xfrm>
            <a:off x="1752600" y="4432135"/>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85" name="Line 124"/>
          <p:cNvSpPr>
            <a:spLocks noChangeShapeType="1"/>
          </p:cNvSpPr>
          <p:nvPr/>
        </p:nvSpPr>
        <p:spPr bwMode="auto">
          <a:xfrm>
            <a:off x="2209800" y="40511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86" name="Line 125"/>
          <p:cNvSpPr>
            <a:spLocks noChangeShapeType="1"/>
          </p:cNvSpPr>
          <p:nvPr/>
        </p:nvSpPr>
        <p:spPr bwMode="auto">
          <a:xfrm>
            <a:off x="2209800" y="4051135"/>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87" name="Line 126"/>
          <p:cNvSpPr>
            <a:spLocks noChangeShapeType="1"/>
          </p:cNvSpPr>
          <p:nvPr/>
        </p:nvSpPr>
        <p:spPr bwMode="auto">
          <a:xfrm>
            <a:off x="2667000" y="40511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88" name="Line 127"/>
          <p:cNvSpPr>
            <a:spLocks noChangeShapeType="1"/>
          </p:cNvSpPr>
          <p:nvPr/>
        </p:nvSpPr>
        <p:spPr bwMode="auto">
          <a:xfrm>
            <a:off x="2667000" y="4432135"/>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89" name="Line 128"/>
          <p:cNvSpPr>
            <a:spLocks noChangeShapeType="1"/>
          </p:cNvSpPr>
          <p:nvPr/>
        </p:nvSpPr>
        <p:spPr bwMode="auto">
          <a:xfrm>
            <a:off x="3124200" y="40511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90" name="Line 129"/>
          <p:cNvSpPr>
            <a:spLocks noChangeShapeType="1"/>
          </p:cNvSpPr>
          <p:nvPr/>
        </p:nvSpPr>
        <p:spPr bwMode="auto">
          <a:xfrm>
            <a:off x="3124200" y="4051135"/>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91" name="Line 130"/>
          <p:cNvSpPr>
            <a:spLocks noChangeShapeType="1"/>
          </p:cNvSpPr>
          <p:nvPr/>
        </p:nvSpPr>
        <p:spPr bwMode="auto">
          <a:xfrm>
            <a:off x="3581400" y="40511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grpSp>
        <p:nvGrpSpPr>
          <p:cNvPr id="292" name="Group 131"/>
          <p:cNvGrpSpPr>
            <a:grpSpLocks/>
          </p:cNvGrpSpPr>
          <p:nvPr/>
        </p:nvGrpSpPr>
        <p:grpSpPr bwMode="auto">
          <a:xfrm>
            <a:off x="304800" y="3797135"/>
            <a:ext cx="4664075" cy="838200"/>
            <a:chOff x="192" y="2208"/>
            <a:chExt cx="2938" cy="528"/>
          </a:xfrm>
        </p:grpSpPr>
        <p:sp>
          <p:nvSpPr>
            <p:cNvPr id="293" name="Line 132"/>
            <p:cNvSpPr>
              <a:spLocks noChangeShapeType="1"/>
            </p:cNvSpPr>
            <p:nvPr/>
          </p:nvSpPr>
          <p:spPr bwMode="auto">
            <a:xfrm>
              <a:off x="528" y="2640"/>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94" name="Line 133"/>
            <p:cNvSpPr>
              <a:spLocks noChangeShapeType="1"/>
            </p:cNvSpPr>
            <p:nvPr/>
          </p:nvSpPr>
          <p:spPr bwMode="auto">
            <a:xfrm flipV="1">
              <a:off x="528" y="2256"/>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95" name="Text Box 134"/>
            <p:cNvSpPr txBox="1">
              <a:spLocks noChangeArrowheads="1"/>
            </p:cNvSpPr>
            <p:nvPr/>
          </p:nvSpPr>
          <p:spPr bwMode="auto">
            <a:xfrm>
              <a:off x="192" y="2208"/>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000">
                  <a:solidFill>
                    <a:schemeClr val="tx1"/>
                  </a:solidFill>
                  <a:latin typeface="Times New Roman" pitchFamily="18" charset="0"/>
                  <a:ea typeface="宋体" charset="-122"/>
                </a:rPr>
                <a:t>Q1</a:t>
              </a:r>
            </a:p>
          </p:txBody>
        </p:sp>
        <p:sp>
          <p:nvSpPr>
            <p:cNvPr id="296" name="Text Box 135"/>
            <p:cNvSpPr txBox="1">
              <a:spLocks noChangeArrowheads="1"/>
            </p:cNvSpPr>
            <p:nvPr/>
          </p:nvSpPr>
          <p:spPr bwMode="auto">
            <a:xfrm>
              <a:off x="2928" y="2448"/>
              <a:ext cx="2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a:solidFill>
                    <a:schemeClr val="tx1"/>
                  </a:solidFill>
                  <a:latin typeface="Times New Roman" pitchFamily="18" charset="0"/>
                  <a:ea typeface="宋体" charset="-122"/>
                </a:rPr>
                <a:t>t</a:t>
              </a:r>
            </a:p>
          </p:txBody>
        </p:sp>
      </p:grpSp>
      <p:sp>
        <p:nvSpPr>
          <p:cNvPr id="297" name="Line 136"/>
          <p:cNvSpPr>
            <a:spLocks noChangeShapeType="1"/>
          </p:cNvSpPr>
          <p:nvPr/>
        </p:nvSpPr>
        <p:spPr bwMode="auto">
          <a:xfrm>
            <a:off x="838200" y="4432135"/>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298" name="Line 137"/>
          <p:cNvSpPr>
            <a:spLocks noChangeShapeType="1"/>
          </p:cNvSpPr>
          <p:nvPr/>
        </p:nvSpPr>
        <p:spPr bwMode="auto">
          <a:xfrm>
            <a:off x="3581400" y="4428960"/>
            <a:ext cx="83820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299" name="Text Box 138"/>
          <p:cNvSpPr txBox="1">
            <a:spLocks noChangeArrowheads="1"/>
          </p:cNvSpPr>
          <p:nvPr/>
        </p:nvSpPr>
        <p:spPr bwMode="auto">
          <a:xfrm>
            <a:off x="5410200" y="3564199"/>
            <a:ext cx="3482975"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zh-CN" altLang="en-US" sz="2400" b="1">
                <a:solidFill>
                  <a:schemeClr val="tx1"/>
                </a:solidFill>
                <a:latin typeface="华文楷体" pitchFamily="2" charset="-122"/>
              </a:rPr>
              <a:t>随</a:t>
            </a:r>
            <a:r>
              <a:rPr lang="en-US" altLang="zh-CN" sz="2400" b="1">
                <a:solidFill>
                  <a:schemeClr val="tx1"/>
                </a:solidFill>
                <a:latin typeface="华文楷体" pitchFamily="2" charset="-122"/>
              </a:rPr>
              <a:t>CP</a:t>
            </a:r>
            <a:r>
              <a:rPr lang="zh-CN" altLang="en-US" sz="2400" b="1">
                <a:solidFill>
                  <a:schemeClr val="tx1"/>
                </a:solidFill>
                <a:latin typeface="华文楷体" pitchFamily="2" charset="-122"/>
              </a:rPr>
              <a:t>的输入，电路循   环输出七个稳定状态，</a:t>
            </a:r>
          </a:p>
        </p:txBody>
      </p:sp>
      <p:sp>
        <p:nvSpPr>
          <p:cNvPr id="300" name="Text Box 139"/>
          <p:cNvSpPr txBox="1">
            <a:spLocks noChangeArrowheads="1"/>
          </p:cNvSpPr>
          <p:nvPr/>
        </p:nvSpPr>
        <p:spPr bwMode="auto">
          <a:xfrm>
            <a:off x="5410200" y="4328303"/>
            <a:ext cx="327846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a:solidFill>
                  <a:schemeClr val="tx1"/>
                </a:solidFill>
                <a:latin typeface="华文楷体" pitchFamily="2" charset="-122"/>
              </a:rPr>
              <a:t>所以是七进制计数器</a:t>
            </a:r>
            <a:r>
              <a:rPr lang="zh-CN" altLang="en-US" sz="2400">
                <a:solidFill>
                  <a:schemeClr val="tx1"/>
                </a:solidFill>
                <a:latin typeface="华文楷体" pitchFamily="2" charset="-122"/>
              </a:rPr>
              <a:t>。</a:t>
            </a:r>
          </a:p>
        </p:txBody>
      </p:sp>
      <p:sp>
        <p:nvSpPr>
          <p:cNvPr id="301" name="Text Box 140"/>
          <p:cNvSpPr txBox="1">
            <a:spLocks noChangeArrowheads="1"/>
          </p:cNvSpPr>
          <p:nvPr/>
        </p:nvSpPr>
        <p:spPr bwMode="auto">
          <a:xfrm>
            <a:off x="5410200" y="4783399"/>
            <a:ext cx="3300413"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en-US" altLang="zh-CN" sz="2400" b="1">
                <a:solidFill>
                  <a:schemeClr val="tx1"/>
                </a:solidFill>
                <a:latin typeface="华文楷体" pitchFamily="2" charset="-122"/>
              </a:rPr>
              <a:t>Y</a:t>
            </a:r>
            <a:r>
              <a:rPr lang="zh-CN" altLang="en-US" sz="2400" b="1">
                <a:solidFill>
                  <a:schemeClr val="tx1"/>
                </a:solidFill>
                <a:latin typeface="华文楷体" pitchFamily="2" charset="-122"/>
              </a:rPr>
              <a:t>端的输出是此七进制 计数器的进位脉冲。</a:t>
            </a:r>
          </a:p>
        </p:txBody>
      </p:sp>
      <p:sp>
        <p:nvSpPr>
          <p:cNvPr id="302" name="Line 141"/>
          <p:cNvSpPr>
            <a:spLocks noChangeShapeType="1"/>
          </p:cNvSpPr>
          <p:nvPr/>
        </p:nvSpPr>
        <p:spPr bwMode="auto">
          <a:xfrm>
            <a:off x="838200" y="5092535"/>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303" name="Line 142"/>
          <p:cNvSpPr>
            <a:spLocks noChangeShapeType="1"/>
          </p:cNvSpPr>
          <p:nvPr/>
        </p:nvSpPr>
        <p:spPr bwMode="auto">
          <a:xfrm flipV="1">
            <a:off x="1752600" y="47115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304" name="Line 143"/>
          <p:cNvSpPr>
            <a:spLocks noChangeShapeType="1"/>
          </p:cNvSpPr>
          <p:nvPr/>
        </p:nvSpPr>
        <p:spPr bwMode="auto">
          <a:xfrm>
            <a:off x="1752600" y="4711535"/>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305" name="Line 144"/>
          <p:cNvSpPr>
            <a:spLocks noChangeShapeType="1"/>
          </p:cNvSpPr>
          <p:nvPr/>
        </p:nvSpPr>
        <p:spPr bwMode="auto">
          <a:xfrm>
            <a:off x="2667000" y="5092535"/>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306" name="Line 145"/>
          <p:cNvSpPr>
            <a:spLocks noChangeShapeType="1"/>
          </p:cNvSpPr>
          <p:nvPr/>
        </p:nvSpPr>
        <p:spPr bwMode="auto">
          <a:xfrm>
            <a:off x="3581400" y="47115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307" name="Line 146"/>
          <p:cNvSpPr>
            <a:spLocks noChangeShapeType="1"/>
          </p:cNvSpPr>
          <p:nvPr/>
        </p:nvSpPr>
        <p:spPr bwMode="auto">
          <a:xfrm>
            <a:off x="2667000" y="53973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308" name="Line 147"/>
          <p:cNvSpPr>
            <a:spLocks noChangeShapeType="1"/>
          </p:cNvSpPr>
          <p:nvPr/>
        </p:nvSpPr>
        <p:spPr bwMode="auto">
          <a:xfrm>
            <a:off x="4038600" y="5397335"/>
            <a:ext cx="0" cy="381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309" name="Text Box 148"/>
          <p:cNvSpPr txBox="1">
            <a:spLocks noChangeArrowheads="1"/>
          </p:cNvSpPr>
          <p:nvPr/>
        </p:nvSpPr>
        <p:spPr bwMode="auto">
          <a:xfrm>
            <a:off x="3625850" y="5407803"/>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1</a:t>
            </a:r>
          </a:p>
        </p:txBody>
      </p:sp>
      <p:sp>
        <p:nvSpPr>
          <p:cNvPr id="310" name="Text Box 149"/>
          <p:cNvSpPr txBox="1">
            <a:spLocks noChangeArrowheads="1"/>
          </p:cNvSpPr>
          <p:nvPr/>
        </p:nvSpPr>
        <p:spPr bwMode="auto">
          <a:xfrm>
            <a:off x="3625850" y="4709303"/>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1</a:t>
            </a:r>
          </a:p>
        </p:txBody>
      </p:sp>
      <p:sp>
        <p:nvSpPr>
          <p:cNvPr id="311" name="Text Box 150"/>
          <p:cNvSpPr txBox="1">
            <a:spLocks noChangeArrowheads="1"/>
          </p:cNvSpPr>
          <p:nvPr/>
        </p:nvSpPr>
        <p:spPr bwMode="auto">
          <a:xfrm>
            <a:off x="3641725" y="4023503"/>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0</a:t>
            </a:r>
          </a:p>
        </p:txBody>
      </p:sp>
      <p:sp>
        <p:nvSpPr>
          <p:cNvPr id="312" name="Text Box 151"/>
          <p:cNvSpPr txBox="1">
            <a:spLocks noChangeArrowheads="1"/>
          </p:cNvSpPr>
          <p:nvPr/>
        </p:nvSpPr>
        <p:spPr bwMode="auto">
          <a:xfrm>
            <a:off x="4022725" y="540462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0</a:t>
            </a:r>
          </a:p>
        </p:txBody>
      </p:sp>
      <p:sp>
        <p:nvSpPr>
          <p:cNvPr id="313" name="Text Box 152"/>
          <p:cNvSpPr txBox="1">
            <a:spLocks noChangeArrowheads="1"/>
          </p:cNvSpPr>
          <p:nvPr/>
        </p:nvSpPr>
        <p:spPr bwMode="auto">
          <a:xfrm>
            <a:off x="4022725" y="4709303"/>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0</a:t>
            </a:r>
          </a:p>
        </p:txBody>
      </p:sp>
      <p:sp>
        <p:nvSpPr>
          <p:cNvPr id="314" name="Text Box 153"/>
          <p:cNvSpPr txBox="1">
            <a:spLocks noChangeArrowheads="1"/>
          </p:cNvSpPr>
          <p:nvPr/>
        </p:nvSpPr>
        <p:spPr bwMode="auto">
          <a:xfrm>
            <a:off x="4022725" y="4023503"/>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a:solidFill>
                  <a:schemeClr val="tx1"/>
                </a:solidFill>
                <a:latin typeface="宋体" charset="-122"/>
                <a:ea typeface="宋体" charset="-122"/>
              </a:rPr>
              <a:t>0</a:t>
            </a:r>
          </a:p>
        </p:txBody>
      </p:sp>
    </p:spTree>
    <p:extLst>
      <p:ext uri="{BB962C8B-B14F-4D97-AF65-F5344CB8AC3E}">
        <p14:creationId xmlns:p14="http://schemas.microsoft.com/office/powerpoint/2010/main" val="723697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556799" y="429847"/>
            <a:ext cx="2970197" cy="1313565"/>
          </a:xfrm>
        </p:spPr>
        <p:txBody>
          <a:bodyPr/>
          <a:lstStyle/>
          <a:p>
            <a:r>
              <a:rPr lang="zh-CN" altLang="en-US" sz="8800" dirty="0"/>
              <a:t>作业</a:t>
            </a:r>
          </a:p>
        </p:txBody>
      </p:sp>
      <p:sp>
        <p:nvSpPr>
          <p:cNvPr id="7" name="内容占位符 6"/>
          <p:cNvSpPr>
            <a:spLocks noGrp="1"/>
          </p:cNvSpPr>
          <p:nvPr>
            <p:ph sz="half" idx="1"/>
          </p:nvPr>
        </p:nvSpPr>
        <p:spPr>
          <a:xfrm>
            <a:off x="386721" y="2573943"/>
            <a:ext cx="4305929" cy="3750657"/>
          </a:xfrm>
        </p:spPr>
        <p:txBody>
          <a:bodyPr/>
          <a:lstStyle/>
          <a:p>
            <a:r>
              <a:rPr lang="zh-CN" altLang="en-US" dirty="0"/>
              <a:t>习题</a:t>
            </a:r>
            <a:r>
              <a:rPr lang="en-US" altLang="zh-CN" dirty="0"/>
              <a:t>P104</a:t>
            </a:r>
            <a:r>
              <a:rPr lang="zh-CN" altLang="en-US" dirty="0"/>
              <a:t>，第</a:t>
            </a:r>
            <a:r>
              <a:rPr lang="en-US" altLang="zh-CN" dirty="0"/>
              <a:t>1</a:t>
            </a:r>
            <a:r>
              <a:rPr lang="zh-CN" altLang="en-US" dirty="0"/>
              <a:t>，</a:t>
            </a:r>
            <a:r>
              <a:rPr lang="en-US" altLang="zh-CN" dirty="0"/>
              <a:t>3,4,5,7</a:t>
            </a:r>
            <a:r>
              <a:rPr lang="zh-CN" altLang="en-US" dirty="0"/>
              <a:t>，</a:t>
            </a:r>
            <a:r>
              <a:rPr lang="en-US" altLang="zh-CN" dirty="0"/>
              <a:t>8</a:t>
            </a:r>
            <a:r>
              <a:rPr lang="zh-CN" altLang="en-US" dirty="0"/>
              <a:t>题</a:t>
            </a:r>
          </a:p>
        </p:txBody>
      </p:sp>
      <p:sp>
        <p:nvSpPr>
          <p:cNvPr id="8" name="内容占位符 7"/>
          <p:cNvSpPr>
            <a:spLocks noGrp="1"/>
          </p:cNvSpPr>
          <p:nvPr>
            <p:ph sz="half" idx="2"/>
          </p:nvPr>
        </p:nvSpPr>
        <p:spPr>
          <a:xfrm>
            <a:off x="4797015" y="548808"/>
            <a:ext cx="4010435" cy="5775792"/>
          </a:xfrm>
        </p:spPr>
        <p:style>
          <a:lnRef idx="1">
            <a:schemeClr val="accent4"/>
          </a:lnRef>
          <a:fillRef idx="2">
            <a:schemeClr val="accent4"/>
          </a:fillRef>
          <a:effectRef idx="1">
            <a:schemeClr val="accent4"/>
          </a:effectRef>
          <a:fontRef idx="minor">
            <a:schemeClr val="dk1"/>
          </a:fontRef>
        </p:style>
        <p:txBody>
          <a:bodyPr/>
          <a:lstStyle/>
          <a:p>
            <a:r>
              <a:rPr lang="zh-CN" altLang="en-US" i="1" u="sng" dirty="0"/>
              <a:t>加分作业</a:t>
            </a:r>
            <a:endParaRPr lang="en-US" altLang="zh-CN" i="1" u="sng" dirty="0"/>
          </a:p>
          <a:p>
            <a:pPr lvl="1"/>
            <a:r>
              <a:rPr lang="zh-CN" altLang="en-US" dirty="0"/>
              <a:t>安装</a:t>
            </a:r>
            <a:r>
              <a:rPr lang="en-US" altLang="zh-CN" dirty="0" err="1"/>
              <a:t>QuartusII13</a:t>
            </a:r>
            <a:r>
              <a:rPr lang="zh-CN" altLang="en-US" dirty="0"/>
              <a:t>软件，并写出报告。</a:t>
            </a:r>
            <a:endParaRPr lang="en-US" altLang="zh-CN" dirty="0"/>
          </a:p>
          <a:p>
            <a:pPr lvl="1"/>
            <a:r>
              <a:rPr lang="zh-CN" altLang="en-US" dirty="0"/>
              <a:t>利用</a:t>
            </a:r>
            <a:r>
              <a:rPr lang="en-US" altLang="zh-CN" dirty="0" err="1"/>
              <a:t>QuartusII</a:t>
            </a:r>
            <a:r>
              <a:rPr lang="en-US" altLang="zh-CN" dirty="0"/>
              <a:t> </a:t>
            </a:r>
            <a:r>
              <a:rPr lang="zh-CN" altLang="en-US" dirty="0"/>
              <a:t>软件的波形仿真功能，实现习题中的波形图（交电子版）</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 y="1"/>
            <a:ext cx="1548038" cy="232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938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633" y="1808892"/>
            <a:ext cx="6754634" cy="2388346"/>
          </a:xfrm>
        </p:spPr>
        <p:txBody>
          <a:bodyPr/>
          <a:lstStyle/>
          <a:p>
            <a:r>
              <a:rPr lang="zh-CN" altLang="en-US" dirty="0"/>
              <a:t>第三节  寄存器和移位寄存器</a:t>
            </a:r>
            <a:br>
              <a:rPr lang="zh-CN" altLang="en-US" dirty="0"/>
            </a:br>
            <a:br>
              <a:rPr lang="en-US" altLang="zh-CN" dirty="0"/>
            </a:br>
            <a:endParaRPr lang="zh-CN" altLang="en-US" dirty="0"/>
          </a:p>
        </p:txBody>
      </p:sp>
      <p:sp>
        <p:nvSpPr>
          <p:cNvPr id="4" name="标题 3"/>
          <p:cNvSpPr txBox="1">
            <a:spLocks/>
          </p:cNvSpPr>
          <p:nvPr/>
        </p:nvSpPr>
        <p:spPr bwMode="auto">
          <a:xfrm>
            <a:off x="1691808" y="593811"/>
            <a:ext cx="6480432"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97000"/>
              </a:lnSpc>
              <a:spcBef>
                <a:spcPct val="0"/>
              </a:spcBef>
              <a:spcAft>
                <a:spcPct val="0"/>
              </a:spcAft>
              <a:defRPr sz="4000" b="1" cap="all">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sz="6000" dirty="0"/>
              <a:t>第四章  时序逻辑</a:t>
            </a:r>
          </a:p>
        </p:txBody>
      </p:sp>
      <p:sp>
        <p:nvSpPr>
          <p:cNvPr id="5" name="内容占位符 4"/>
          <p:cNvSpPr txBox="1">
            <a:spLocks/>
          </p:cNvSpPr>
          <p:nvPr/>
        </p:nvSpPr>
        <p:spPr bwMode="auto">
          <a:xfrm>
            <a:off x="2176814" y="2663949"/>
            <a:ext cx="5670378" cy="21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marL="342900" indent="-342900">
              <a:buFont typeface="Wingdings" pitchFamily="2" charset="2"/>
              <a:buChar char="Ø"/>
            </a:pPr>
            <a:r>
              <a:rPr lang="zh-CN" altLang="en-US" dirty="0"/>
              <a:t>寄存器的概念</a:t>
            </a:r>
            <a:endParaRPr lang="en-US" altLang="zh-CN" dirty="0"/>
          </a:p>
          <a:p>
            <a:pPr marL="342900" indent="-342900">
              <a:buFont typeface="Wingdings" pitchFamily="2" charset="2"/>
              <a:buChar char="Ø"/>
            </a:pPr>
            <a:r>
              <a:rPr kumimoji="1" lang="zh-CN" altLang="en-US" dirty="0"/>
              <a:t>移位寄存器</a:t>
            </a:r>
            <a:endParaRPr kumimoji="1" lang="en-US" altLang="zh-CN" dirty="0"/>
          </a:p>
          <a:p>
            <a:pPr marL="342900" indent="-342900">
              <a:buFont typeface="Wingdings" pitchFamily="2" charset="2"/>
              <a:buChar char="Ø"/>
            </a:pPr>
            <a:endParaRPr lang="zh-CN" altLang="en-US" dirty="0"/>
          </a:p>
          <a:p>
            <a:pPr marL="342900" indent="-342900">
              <a:buFont typeface="Wingdings" pitchFamily="2" charset="2"/>
              <a:buChar char="Ø"/>
            </a:pPr>
            <a:endParaRPr lang="en-US" altLang="zh-CN" dirty="0"/>
          </a:p>
          <a:p>
            <a:pPr marL="342900" indent="-342900">
              <a:buFont typeface="Wingdings" pitchFamily="2" charset="2"/>
              <a:buChar char="Ø"/>
            </a:pPr>
            <a:endParaRPr lang="en-US" altLang="zh-CN" dirty="0"/>
          </a:p>
        </p:txBody>
      </p:sp>
    </p:spTree>
    <p:extLst>
      <p:ext uri="{BB962C8B-B14F-4D97-AF65-F5344CB8AC3E}">
        <p14:creationId xmlns:p14="http://schemas.microsoft.com/office/powerpoint/2010/main" val="2412568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910594" cy="5325762"/>
          </a:xfrm>
        </p:spPr>
        <p:txBody>
          <a:bodyPr/>
          <a:lstStyle/>
          <a:p>
            <a:r>
              <a:rPr lang="zh-CN" altLang="en-US" sz="3600" dirty="0"/>
              <a:t>寄存器</a:t>
            </a:r>
            <a:endParaRPr lang="en-US" altLang="zh-CN" sz="3600" dirty="0"/>
          </a:p>
          <a:p>
            <a:pPr lvl="1"/>
            <a:r>
              <a:rPr lang="zh-CN" altLang="en-US" sz="2800" dirty="0"/>
              <a:t>由若干个正沿</a:t>
            </a:r>
            <a:r>
              <a:rPr lang="en-US" altLang="zh-CN" sz="2800" dirty="0"/>
              <a:t>D</a:t>
            </a:r>
            <a:r>
              <a:rPr lang="zh-CN" altLang="en-US" sz="2800" dirty="0"/>
              <a:t>触发器构成的一次能存储多位二进制代码的时序逻辑电路，叫寄存器。</a:t>
            </a:r>
            <a:endParaRPr lang="en-US" altLang="zh-CN" sz="2800" dirty="0"/>
          </a:p>
          <a:p>
            <a:pPr lvl="1"/>
            <a:r>
              <a:rPr lang="zh-CN" altLang="en-US" sz="2800" dirty="0"/>
              <a:t>输出采用三态门控制，因而适合于挂接在数据总线上。常用的寄存器大多由</a:t>
            </a:r>
            <a:r>
              <a:rPr lang="en-US" altLang="zh-CN" sz="2800" dirty="0"/>
              <a:t>D</a:t>
            </a:r>
            <a:r>
              <a:rPr lang="zh-CN" altLang="en-US" sz="2800" dirty="0"/>
              <a:t>触发器构成，也可以由</a:t>
            </a:r>
            <a:r>
              <a:rPr lang="en-US" altLang="zh-CN" sz="2800" dirty="0"/>
              <a:t>D</a:t>
            </a:r>
            <a:r>
              <a:rPr lang="zh-CN" altLang="en-US" sz="2800" dirty="0"/>
              <a:t>锁存器构成。</a:t>
            </a:r>
            <a:endParaRPr lang="en-US" altLang="zh-CN" sz="2800" dirty="0"/>
          </a:p>
          <a:p>
            <a:pPr marL="396875" lvl="1" indent="0">
              <a:buNone/>
            </a:pPr>
            <a:endParaRPr lang="en-US" altLang="zh-CN" sz="2800" dirty="0"/>
          </a:p>
          <a:p>
            <a:pPr lvl="1"/>
            <a:r>
              <a:rPr lang="en-US" altLang="zh-CN" sz="2800" dirty="0"/>
              <a:t>D</a:t>
            </a:r>
            <a:r>
              <a:rPr lang="zh-CN" altLang="en-US" sz="2800" dirty="0"/>
              <a:t>锁存器也可构成寄存器。</a:t>
            </a:r>
            <a:endParaRPr lang="en-US" altLang="zh-CN" sz="2800" dirty="0"/>
          </a:p>
          <a:p>
            <a:pPr lvl="1"/>
            <a:r>
              <a:rPr lang="zh-CN" altLang="en-US" sz="2800" dirty="0"/>
              <a:t>两者区别：</a:t>
            </a:r>
            <a:r>
              <a:rPr lang="en-US" altLang="zh-CN" sz="2800" dirty="0"/>
              <a:t>D</a:t>
            </a:r>
            <a:r>
              <a:rPr lang="zh-CN" altLang="en-US" sz="2800" dirty="0"/>
              <a:t>触发器构成的寄存器：时钟信号采用边沿方式工作，更可靠。</a:t>
            </a:r>
            <a:r>
              <a:rPr lang="en-US" altLang="zh-CN" sz="2800" dirty="0"/>
              <a:t>D</a:t>
            </a:r>
            <a:r>
              <a:rPr lang="zh-CN" altLang="en-US" sz="2800" dirty="0"/>
              <a:t>锁存器构成的寄存器：时钟信号采用电位方式工作，易受干扰。</a:t>
            </a:r>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第三节 寄存器和移位寄存器</a:t>
            </a:r>
          </a:p>
        </p:txBody>
      </p:sp>
      <p:sp>
        <p:nvSpPr>
          <p:cNvPr id="2" name="标题 1"/>
          <p:cNvSpPr>
            <a:spLocks noGrp="1"/>
          </p:cNvSpPr>
          <p:nvPr>
            <p:ph type="title"/>
          </p:nvPr>
        </p:nvSpPr>
        <p:spPr>
          <a:xfrm>
            <a:off x="0" y="6473825"/>
            <a:ext cx="7848600" cy="384175"/>
          </a:xfrm>
        </p:spPr>
        <p:txBody>
          <a:bodyPr/>
          <a:lstStyle/>
          <a:p>
            <a:endParaRPr lang="zh-CN" altLang="en-US" dirty="0"/>
          </a:p>
        </p:txBody>
      </p:sp>
    </p:spTree>
    <p:extLst>
      <p:ext uri="{BB962C8B-B14F-4D97-AF65-F5344CB8AC3E}">
        <p14:creationId xmlns:p14="http://schemas.microsoft.com/office/powerpoint/2010/main" val="666194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910594" cy="5325762"/>
          </a:xfrm>
        </p:spPr>
        <p:txBody>
          <a:bodyPr/>
          <a:lstStyle/>
          <a:p>
            <a:r>
              <a:rPr lang="zh-CN" altLang="en-US" sz="2400" dirty="0"/>
              <a:t>寄存器</a:t>
            </a:r>
            <a:endParaRPr lang="en-US" altLang="zh-CN" sz="2400" dirty="0"/>
          </a:p>
          <a:p>
            <a:r>
              <a:rPr lang="en-US" altLang="zh-CN" sz="2400" dirty="0"/>
              <a:t>74LS374</a:t>
            </a:r>
            <a:r>
              <a:rPr lang="zh-CN" altLang="en-US" sz="2400" dirty="0"/>
              <a:t>：</a:t>
            </a:r>
            <a:r>
              <a:rPr lang="en-US" altLang="zh-CN" sz="2400" dirty="0"/>
              <a:t>D</a:t>
            </a:r>
            <a:r>
              <a:rPr lang="zh-CN" altLang="en-US" sz="2400" dirty="0"/>
              <a:t>触发器构成的寄存器</a:t>
            </a:r>
            <a:endParaRPr lang="en-US" altLang="zh-CN" sz="24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第三节 寄存器和移位寄存器</a:t>
            </a:r>
          </a:p>
        </p:txBody>
      </p:sp>
      <p:sp>
        <p:nvSpPr>
          <p:cNvPr id="2" name="标题 1"/>
          <p:cNvSpPr>
            <a:spLocks noGrp="1"/>
          </p:cNvSpPr>
          <p:nvPr>
            <p:ph type="title"/>
          </p:nvPr>
        </p:nvSpPr>
        <p:spPr>
          <a:xfrm>
            <a:off x="0" y="6473825"/>
            <a:ext cx="7848600" cy="384175"/>
          </a:xfrm>
        </p:spPr>
        <p:txBody>
          <a:bodyPr/>
          <a:lstStyle/>
          <a:p>
            <a:endParaRPr lang="zh-CN" altLang="en-US" dirty="0"/>
          </a:p>
        </p:txBody>
      </p:sp>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769" y="1493871"/>
            <a:ext cx="3914775"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066" y="461297"/>
            <a:ext cx="3457575" cy="59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bwMode="auto">
          <a:xfrm>
            <a:off x="7542198" y="1493871"/>
            <a:ext cx="855057" cy="468031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pic>
        <p:nvPicPr>
          <p:cNvPr id="1105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778" y="4239054"/>
            <a:ext cx="414337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156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132" name="内容占位符 4"/>
          <p:cNvSpPr>
            <a:spLocks noGrp="1"/>
          </p:cNvSpPr>
          <p:nvPr>
            <p:ph idx="1"/>
          </p:nvPr>
        </p:nvSpPr>
        <p:spPr>
          <a:xfrm>
            <a:off x="54105" y="458802"/>
            <a:ext cx="9000600" cy="5895393"/>
          </a:xfrm>
        </p:spPr>
        <p:txBody>
          <a:bodyPr/>
          <a:lstStyle/>
          <a:p>
            <a:r>
              <a:rPr lang="zh-CN" altLang="en-US" sz="2400" dirty="0"/>
              <a:t>寄存器</a:t>
            </a:r>
            <a:endParaRPr lang="en-US" altLang="zh-CN" sz="2400" dirty="0"/>
          </a:p>
          <a:p>
            <a:r>
              <a:rPr lang="en-US" altLang="zh-CN" sz="2400" dirty="0"/>
              <a:t>74LS374</a:t>
            </a:r>
            <a:r>
              <a:rPr lang="zh-CN" altLang="en-US" sz="2400" dirty="0"/>
              <a:t>：</a:t>
            </a:r>
            <a:r>
              <a:rPr lang="en-US" altLang="zh-CN" sz="2400" dirty="0"/>
              <a:t>D</a:t>
            </a:r>
            <a:r>
              <a:rPr lang="zh-CN" altLang="en-US" sz="2400" dirty="0"/>
              <a:t>触发器构成的寄存器</a:t>
            </a:r>
            <a:endParaRPr lang="en-US" altLang="zh-CN" sz="2400" dirty="0"/>
          </a:p>
          <a:p>
            <a:r>
              <a:rPr kumimoji="1" lang="en-US" altLang="zh-CN" sz="2400" dirty="0"/>
              <a:t>74LS373</a:t>
            </a:r>
            <a:r>
              <a:rPr kumimoji="1" lang="zh-CN" altLang="en-US" sz="2400" dirty="0"/>
              <a:t>：</a:t>
            </a:r>
            <a:r>
              <a:rPr kumimoji="1" lang="en-US" altLang="zh-CN" sz="2400" dirty="0"/>
              <a:t>D</a:t>
            </a:r>
            <a:r>
              <a:rPr kumimoji="1" lang="zh-CN" altLang="en-US" sz="2400" dirty="0"/>
              <a:t>锁存器</a:t>
            </a:r>
            <a:r>
              <a:rPr lang="zh-CN" altLang="en-US" sz="2400" dirty="0"/>
              <a:t>构成的寄存器</a:t>
            </a:r>
            <a:endParaRPr lang="en-US" altLang="zh-CN" sz="2400" dirty="0"/>
          </a:p>
          <a:p>
            <a:endParaRPr kumimoji="1" lang="zh-CN" altLang="en-US" sz="2400" dirty="0"/>
          </a:p>
          <a:p>
            <a:endParaRPr kumimoji="1" lang="en-US" altLang="zh-CN" dirty="0"/>
          </a:p>
          <a:p>
            <a:endParaRPr kumimoji="1" lang="zh-CN" altLang="en-US" dirty="0"/>
          </a:p>
          <a:p>
            <a:endParaRPr lang="zh-CN" altLang="en-US" dirty="0">
              <a:solidFill>
                <a:srgbClr val="0000DC"/>
              </a:solidFill>
              <a:latin typeface="楷体_GB2312" charset="-122"/>
              <a:ea typeface="楷体_GB2312" charset="-122"/>
            </a:endParaRPr>
          </a:p>
          <a:p>
            <a:endParaRPr lang="en-US" altLang="zh-CN" dirty="0">
              <a:latin typeface="Arial" charset="0"/>
            </a:endParaRPr>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343" y="1943901"/>
            <a:ext cx="401002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063" y="548808"/>
            <a:ext cx="3448050" cy="576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542" y="4415958"/>
            <a:ext cx="416242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 6"/>
          <p:cNvSpPr/>
          <p:nvPr/>
        </p:nvSpPr>
        <p:spPr bwMode="auto">
          <a:xfrm>
            <a:off x="7452192" y="1493871"/>
            <a:ext cx="855057" cy="468031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Tree>
    <p:extLst>
      <p:ext uri="{BB962C8B-B14F-4D97-AF65-F5344CB8AC3E}">
        <p14:creationId xmlns:p14="http://schemas.microsoft.com/office/powerpoint/2010/main" val="155700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71700" y="503804"/>
            <a:ext cx="9000600" cy="5895393"/>
          </a:xfrm>
        </p:spPr>
        <p:txBody>
          <a:bodyPr/>
          <a:lstStyle/>
          <a:p>
            <a:r>
              <a:rPr lang="zh-CN" altLang="en-US" sz="2400" dirty="0">
                <a:latin typeface="Arial" charset="0"/>
              </a:rPr>
              <a:t>时序逻辑电路与组合逻辑电路的区别</a:t>
            </a:r>
            <a:endParaRPr lang="en-US" altLang="zh-CN" sz="2400" dirty="0">
              <a:latin typeface="Arial" charset="0"/>
            </a:endParaRPr>
          </a:p>
          <a:p>
            <a:pPr lvl="1" eaLnBrk="1" hangingPunct="1">
              <a:spcBef>
                <a:spcPct val="50000"/>
              </a:spcBef>
              <a:buFont typeface="Wingdings" pitchFamily="2" charset="2"/>
              <a:buChar char="Ø"/>
            </a:pPr>
            <a:r>
              <a:rPr lang="en-US" altLang="zh-CN" sz="2400" dirty="0">
                <a:ea typeface="楷体_GB2312" charset="-122"/>
              </a:rPr>
              <a:t>1. </a:t>
            </a:r>
            <a:r>
              <a:rPr lang="zh-CN" altLang="en-US" sz="2400" dirty="0">
                <a:ea typeface="楷体_GB2312" charset="-122"/>
              </a:rPr>
              <a:t>从逻辑功能上看</a:t>
            </a:r>
            <a:r>
              <a:rPr lang="zh-CN" altLang="en-US" sz="2400" dirty="0"/>
              <a:t>           </a:t>
            </a:r>
          </a:p>
          <a:p>
            <a:pPr lvl="1">
              <a:buFont typeface="Wingdings" pitchFamily="2" charset="2"/>
              <a:buChar char="Ø"/>
            </a:pPr>
            <a:r>
              <a:rPr lang="en-US" altLang="zh-CN" sz="2400" dirty="0"/>
              <a:t>2.</a:t>
            </a:r>
            <a:r>
              <a:rPr lang="zh-CN" altLang="en-US" sz="2400" dirty="0"/>
              <a:t>从电路结构上看</a:t>
            </a:r>
          </a:p>
          <a:p>
            <a:pPr lvl="2"/>
            <a:r>
              <a:rPr lang="zh-CN" altLang="en-US" sz="2000" dirty="0"/>
              <a:t>组合电路不含存储信息的触发器等元件。</a:t>
            </a:r>
          </a:p>
          <a:p>
            <a:pPr lvl="2"/>
            <a:r>
              <a:rPr lang="zh-CN" altLang="en-US" sz="2000" dirty="0"/>
              <a:t>时序电路定含有存储信息的元件</a:t>
            </a:r>
            <a:r>
              <a:rPr lang="en-US" altLang="zh-CN" sz="2000" dirty="0"/>
              <a:t>—</a:t>
            </a:r>
            <a:r>
              <a:rPr lang="zh-CN" altLang="en-US" sz="2000" dirty="0"/>
              <a:t>触发器。</a:t>
            </a:r>
            <a:endParaRPr lang="en-US" altLang="zh-CN" sz="2000" dirty="0"/>
          </a:p>
          <a:p>
            <a:pPr lvl="1">
              <a:buFont typeface="Wingdings" pitchFamily="2" charset="2"/>
              <a:buChar char="Ø"/>
            </a:pPr>
            <a:r>
              <a:rPr lang="en-US" altLang="zh-CN" sz="2400" dirty="0"/>
              <a:t>3.</a:t>
            </a:r>
            <a:r>
              <a:rPr lang="zh-CN" altLang="en-US" sz="2400" dirty="0"/>
              <a:t>从功能描述上看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760" y="3338994"/>
            <a:ext cx="6327117" cy="2476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bwMode="auto">
          <a:xfrm>
            <a:off x="4211976" y="5319126"/>
            <a:ext cx="3086901"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3" name="云形标注 2"/>
          <p:cNvSpPr/>
          <p:nvPr/>
        </p:nvSpPr>
        <p:spPr bwMode="auto">
          <a:xfrm>
            <a:off x="7002163" y="3113978"/>
            <a:ext cx="2070138" cy="945063"/>
          </a:xfrm>
          <a:prstGeom prst="cloudCallout">
            <a:avLst>
              <a:gd name="adj1" fmla="val -43539"/>
              <a:gd name="adj2" fmla="val 146689"/>
            </a:avLst>
          </a:prstGeom>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r>
              <a:rPr lang="zh-CN" altLang="en-US" dirty="0">
                <a:solidFill>
                  <a:schemeClr val="tx1"/>
                </a:solidFill>
                <a:latin typeface="黑体" pitchFamily="49" charset="-122"/>
                <a:ea typeface="宋体" pitchFamily="2" charset="-122"/>
              </a:rPr>
              <a:t>状态；</a:t>
            </a:r>
            <a:endParaRPr lang="en-US" altLang="zh-CN" dirty="0">
              <a:solidFill>
                <a:schemeClr val="tx1"/>
              </a:solidFill>
              <a:latin typeface="黑体" pitchFamily="49" charset="-122"/>
              <a:ea typeface="宋体" pitchFamily="2" charset="-122"/>
            </a:endParaRPr>
          </a:p>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r>
              <a:rPr kumimoji="0" lang="zh-CN" altLang="en-US" sz="1800" b="1" i="0" u="none" strike="noStrike" cap="none" normalizeH="0" baseline="0" dirty="0">
                <a:ln>
                  <a:noFill/>
                </a:ln>
                <a:solidFill>
                  <a:schemeClr val="tx1"/>
                </a:solidFill>
                <a:effectLst/>
                <a:latin typeface="黑体" pitchFamily="49" charset="-122"/>
                <a:ea typeface="宋体" pitchFamily="2" charset="-122"/>
              </a:rPr>
              <a:t>驱动（输入）</a:t>
            </a:r>
          </a:p>
        </p:txBody>
      </p:sp>
    </p:spTree>
    <p:extLst>
      <p:ext uri="{BB962C8B-B14F-4D97-AF65-F5344CB8AC3E}">
        <p14:creationId xmlns:p14="http://schemas.microsoft.com/office/powerpoint/2010/main" val="389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99" name="Picture 27"/>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89437" y="3592286"/>
            <a:ext cx="4943475"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116703" y="503805"/>
            <a:ext cx="8910594" cy="5325762"/>
          </a:xfrm>
        </p:spPr>
        <p:txBody>
          <a:bodyPr/>
          <a:lstStyle/>
          <a:p>
            <a:r>
              <a:rPr lang="zh-CN" altLang="en-US" sz="2400" dirty="0"/>
              <a:t>寄存器</a:t>
            </a:r>
            <a:endParaRPr lang="en-US" altLang="zh-CN" sz="2400" dirty="0"/>
          </a:p>
          <a:p>
            <a:r>
              <a:rPr kumimoji="1" lang="zh-CN" altLang="en-US" sz="2400" dirty="0"/>
              <a:t>移位寄存器</a:t>
            </a:r>
            <a:endParaRPr kumimoji="1" lang="en-US" altLang="zh-CN" sz="2400" dirty="0"/>
          </a:p>
          <a:p>
            <a:pPr lvl="1"/>
            <a:r>
              <a:rPr kumimoji="1" lang="zh-CN" altLang="en-US" dirty="0"/>
              <a:t>在时钟信号控制下，将所寄存的数据向左或向右移位的寄存器称为移位寄存器。</a:t>
            </a:r>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第三节 寄存器和移位寄存器</a:t>
            </a:r>
          </a:p>
        </p:txBody>
      </p:sp>
      <p:sp>
        <p:nvSpPr>
          <p:cNvPr id="2" name="标题 1"/>
          <p:cNvSpPr>
            <a:spLocks noGrp="1"/>
          </p:cNvSpPr>
          <p:nvPr>
            <p:ph type="title"/>
          </p:nvPr>
        </p:nvSpPr>
        <p:spPr>
          <a:xfrm>
            <a:off x="0" y="6473825"/>
            <a:ext cx="7848600" cy="384175"/>
          </a:xfrm>
        </p:spPr>
        <p:txBody>
          <a:bodyPr/>
          <a:lstStyle/>
          <a:p>
            <a:endParaRPr lang="zh-CN" altLang="en-US" dirty="0"/>
          </a:p>
        </p:txBody>
      </p:sp>
      <p:sp>
        <p:nvSpPr>
          <p:cNvPr id="56" name="Line 144"/>
          <p:cNvSpPr>
            <a:spLocks noChangeShapeType="1"/>
          </p:cNvSpPr>
          <p:nvPr/>
        </p:nvSpPr>
        <p:spPr bwMode="auto">
          <a:xfrm>
            <a:off x="587499" y="1984375"/>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7" name="Text Box 145"/>
          <p:cNvSpPr txBox="1">
            <a:spLocks noChangeArrowheads="1"/>
          </p:cNvSpPr>
          <p:nvPr/>
        </p:nvSpPr>
        <p:spPr bwMode="auto">
          <a:xfrm>
            <a:off x="76324" y="1774825"/>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r>
              <a:rPr kumimoji="1" lang="en-US" altLang="zh-CN" sz="2000" baseline="-25000"/>
              <a:t>0</a:t>
            </a:r>
          </a:p>
        </p:txBody>
      </p:sp>
      <p:grpSp>
        <p:nvGrpSpPr>
          <p:cNvPr id="58" name="Group 179"/>
          <p:cNvGrpSpPr>
            <a:grpSpLocks/>
          </p:cNvGrpSpPr>
          <p:nvPr/>
        </p:nvGrpSpPr>
        <p:grpSpPr bwMode="auto">
          <a:xfrm>
            <a:off x="28699" y="1741488"/>
            <a:ext cx="7239000" cy="1371600"/>
            <a:chOff x="384" y="1200"/>
            <a:chExt cx="4560" cy="864"/>
          </a:xfrm>
        </p:grpSpPr>
        <p:sp>
          <p:nvSpPr>
            <p:cNvPr id="59" name="Rectangle 134"/>
            <p:cNvSpPr>
              <a:spLocks noChangeArrowheads="1"/>
            </p:cNvSpPr>
            <p:nvPr/>
          </p:nvSpPr>
          <p:spPr bwMode="auto">
            <a:xfrm>
              <a:off x="1104" y="1200"/>
              <a:ext cx="480"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0" name="Text Box 135"/>
            <p:cNvSpPr txBox="1">
              <a:spLocks noChangeArrowheads="1"/>
            </p:cNvSpPr>
            <p:nvPr/>
          </p:nvSpPr>
          <p:spPr bwMode="auto">
            <a:xfrm>
              <a:off x="1344" y="120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p>
          </p:txBody>
        </p:sp>
        <p:graphicFrame>
          <p:nvGraphicFramePr>
            <p:cNvPr id="61" name="Object 136"/>
            <p:cNvGraphicFramePr>
              <a:graphicFrameLocks noChangeAspect="1"/>
            </p:cNvGraphicFramePr>
            <p:nvPr/>
          </p:nvGraphicFramePr>
          <p:xfrm>
            <a:off x="1392" y="1584"/>
            <a:ext cx="177" cy="228"/>
          </p:xfrm>
          <a:graphic>
            <a:graphicData uri="http://schemas.openxmlformats.org/presentationml/2006/ole">
              <mc:AlternateContent xmlns:mc="http://schemas.openxmlformats.org/markup-compatibility/2006">
                <mc:Choice xmlns:v="urn:schemas-microsoft-com:vml" Requires="v">
                  <p:oleObj spid="_x0000_s210753" name="Equation" r:id="rId4" imgW="177480" imgH="228600" progId="Equation.3">
                    <p:embed/>
                  </p:oleObj>
                </mc:Choice>
                <mc:Fallback>
                  <p:oleObj name="Equation" r:id="rId4" imgW="1774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 y="1584"/>
                          <a:ext cx="17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Line 137"/>
            <p:cNvSpPr>
              <a:spLocks noChangeShapeType="1"/>
            </p:cNvSpPr>
            <p:nvPr/>
          </p:nvSpPr>
          <p:spPr bwMode="auto">
            <a:xfrm>
              <a:off x="1957" y="163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3" name="Line 139"/>
            <p:cNvSpPr>
              <a:spLocks noChangeShapeType="1"/>
            </p:cNvSpPr>
            <p:nvPr/>
          </p:nvSpPr>
          <p:spPr bwMode="auto">
            <a:xfrm>
              <a:off x="1584" y="168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4" name="Line 141"/>
            <p:cNvSpPr>
              <a:spLocks noChangeShapeType="1"/>
            </p:cNvSpPr>
            <p:nvPr/>
          </p:nvSpPr>
          <p:spPr bwMode="auto">
            <a:xfrm flipH="1" flipV="1">
              <a:off x="871" y="2063"/>
              <a:ext cx="3276"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5" name="Text Box 146"/>
            <p:cNvSpPr txBox="1">
              <a:spLocks noChangeArrowheads="1"/>
            </p:cNvSpPr>
            <p:nvPr/>
          </p:nvSpPr>
          <p:spPr bwMode="auto">
            <a:xfrm>
              <a:off x="1104" y="124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66" name="AutoShape 147"/>
            <p:cNvSpPr>
              <a:spLocks noChangeArrowheads="1"/>
            </p:cNvSpPr>
            <p:nvPr/>
          </p:nvSpPr>
          <p:spPr bwMode="auto">
            <a:xfrm rot="5400000">
              <a:off x="1104" y="1584"/>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67" name="Line 148"/>
            <p:cNvSpPr>
              <a:spLocks noChangeShapeType="1"/>
            </p:cNvSpPr>
            <p:nvPr/>
          </p:nvSpPr>
          <p:spPr bwMode="auto">
            <a:xfrm>
              <a:off x="720" y="1632"/>
              <a:ext cx="395" cy="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8" name="Text Box 149"/>
            <p:cNvSpPr txBox="1">
              <a:spLocks noChangeArrowheads="1"/>
            </p:cNvSpPr>
            <p:nvPr/>
          </p:nvSpPr>
          <p:spPr bwMode="auto">
            <a:xfrm>
              <a:off x="384" y="153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69" name="Rectangle 151"/>
            <p:cNvSpPr>
              <a:spLocks noChangeArrowheads="1"/>
            </p:cNvSpPr>
            <p:nvPr/>
          </p:nvSpPr>
          <p:spPr bwMode="auto">
            <a:xfrm>
              <a:off x="2112" y="1200"/>
              <a:ext cx="480"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0" name="Text Box 152"/>
            <p:cNvSpPr txBox="1">
              <a:spLocks noChangeArrowheads="1"/>
            </p:cNvSpPr>
            <p:nvPr/>
          </p:nvSpPr>
          <p:spPr bwMode="auto">
            <a:xfrm>
              <a:off x="2352" y="120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graphicFrame>
          <p:nvGraphicFramePr>
            <p:cNvPr id="71" name="Object 153"/>
            <p:cNvGraphicFramePr>
              <a:graphicFrameLocks noChangeAspect="1"/>
            </p:cNvGraphicFramePr>
            <p:nvPr/>
          </p:nvGraphicFramePr>
          <p:xfrm>
            <a:off x="2400" y="1584"/>
            <a:ext cx="177" cy="228"/>
          </p:xfrm>
          <a:graphic>
            <a:graphicData uri="http://schemas.openxmlformats.org/presentationml/2006/ole">
              <mc:AlternateContent xmlns:mc="http://schemas.openxmlformats.org/markup-compatibility/2006">
                <mc:Choice xmlns:v="urn:schemas-microsoft-com:vml" Requires="v">
                  <p:oleObj spid="_x0000_s210754" name="Equation" r:id="rId6" imgW="177480" imgH="228600" progId="Equation.3">
                    <p:embed/>
                  </p:oleObj>
                </mc:Choice>
                <mc:Fallback>
                  <p:oleObj name="Equation" r:id="rId6" imgW="1774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 y="1584"/>
                          <a:ext cx="17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Line 154"/>
            <p:cNvSpPr>
              <a:spLocks noChangeShapeType="1"/>
            </p:cNvSpPr>
            <p:nvPr/>
          </p:nvSpPr>
          <p:spPr bwMode="auto">
            <a:xfrm>
              <a:off x="2592" y="134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3" name="Line 156"/>
            <p:cNvSpPr>
              <a:spLocks noChangeShapeType="1"/>
            </p:cNvSpPr>
            <p:nvPr/>
          </p:nvSpPr>
          <p:spPr bwMode="auto">
            <a:xfrm>
              <a:off x="2592" y="168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4" name="Text Box 157"/>
            <p:cNvSpPr txBox="1">
              <a:spLocks noChangeArrowheads="1"/>
            </p:cNvSpPr>
            <p:nvPr/>
          </p:nvSpPr>
          <p:spPr bwMode="auto">
            <a:xfrm>
              <a:off x="2112" y="124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75" name="AutoShape 158"/>
            <p:cNvSpPr>
              <a:spLocks noChangeArrowheads="1"/>
            </p:cNvSpPr>
            <p:nvPr/>
          </p:nvSpPr>
          <p:spPr bwMode="auto">
            <a:xfrm rot="5400000">
              <a:off x="2112" y="1584"/>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6" name="Rectangle 159"/>
            <p:cNvSpPr>
              <a:spLocks noChangeArrowheads="1"/>
            </p:cNvSpPr>
            <p:nvPr/>
          </p:nvSpPr>
          <p:spPr bwMode="auto">
            <a:xfrm>
              <a:off x="3216" y="1200"/>
              <a:ext cx="480"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7" name="Text Box 160"/>
            <p:cNvSpPr txBox="1">
              <a:spLocks noChangeArrowheads="1"/>
            </p:cNvSpPr>
            <p:nvPr/>
          </p:nvSpPr>
          <p:spPr bwMode="auto">
            <a:xfrm>
              <a:off x="3456" y="120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graphicFrame>
          <p:nvGraphicFramePr>
            <p:cNvPr id="78" name="Object 161"/>
            <p:cNvGraphicFramePr>
              <a:graphicFrameLocks noChangeAspect="1"/>
            </p:cNvGraphicFramePr>
            <p:nvPr/>
          </p:nvGraphicFramePr>
          <p:xfrm>
            <a:off x="3504" y="1584"/>
            <a:ext cx="177" cy="228"/>
          </p:xfrm>
          <a:graphic>
            <a:graphicData uri="http://schemas.openxmlformats.org/presentationml/2006/ole">
              <mc:AlternateContent xmlns:mc="http://schemas.openxmlformats.org/markup-compatibility/2006">
                <mc:Choice xmlns:v="urn:schemas-microsoft-com:vml" Requires="v">
                  <p:oleObj spid="_x0000_s210755" name="Equation" r:id="rId8" imgW="177480" imgH="228600" progId="Equation.3">
                    <p:embed/>
                  </p:oleObj>
                </mc:Choice>
                <mc:Fallback>
                  <p:oleObj name="Equation" r:id="rId8" imgW="1774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4" y="1584"/>
                          <a:ext cx="17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Line 162"/>
            <p:cNvSpPr>
              <a:spLocks noChangeShapeType="1"/>
            </p:cNvSpPr>
            <p:nvPr/>
          </p:nvSpPr>
          <p:spPr bwMode="auto">
            <a:xfrm>
              <a:off x="3696" y="134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0" name="Line 163"/>
            <p:cNvSpPr>
              <a:spLocks noChangeShapeType="1"/>
            </p:cNvSpPr>
            <p:nvPr/>
          </p:nvSpPr>
          <p:spPr bwMode="auto">
            <a:xfrm>
              <a:off x="3696" y="168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1" name="Text Box 164"/>
            <p:cNvSpPr txBox="1">
              <a:spLocks noChangeArrowheads="1"/>
            </p:cNvSpPr>
            <p:nvPr/>
          </p:nvSpPr>
          <p:spPr bwMode="auto">
            <a:xfrm>
              <a:off x="3216" y="124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82" name="AutoShape 165"/>
            <p:cNvSpPr>
              <a:spLocks noChangeArrowheads="1"/>
            </p:cNvSpPr>
            <p:nvPr/>
          </p:nvSpPr>
          <p:spPr bwMode="auto">
            <a:xfrm rot="5400000">
              <a:off x="3216" y="1584"/>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3" name="Rectangle 166"/>
            <p:cNvSpPr>
              <a:spLocks noChangeArrowheads="1"/>
            </p:cNvSpPr>
            <p:nvPr/>
          </p:nvSpPr>
          <p:spPr bwMode="auto">
            <a:xfrm>
              <a:off x="4272" y="1200"/>
              <a:ext cx="480"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4" name="Text Box 167"/>
            <p:cNvSpPr txBox="1">
              <a:spLocks noChangeArrowheads="1"/>
            </p:cNvSpPr>
            <p:nvPr/>
          </p:nvSpPr>
          <p:spPr bwMode="auto">
            <a:xfrm>
              <a:off x="4512" y="120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graphicFrame>
          <p:nvGraphicFramePr>
            <p:cNvPr id="85" name="Object 168"/>
            <p:cNvGraphicFramePr>
              <a:graphicFrameLocks noChangeAspect="1"/>
            </p:cNvGraphicFramePr>
            <p:nvPr/>
          </p:nvGraphicFramePr>
          <p:xfrm>
            <a:off x="4560" y="1584"/>
            <a:ext cx="177" cy="228"/>
          </p:xfrm>
          <a:graphic>
            <a:graphicData uri="http://schemas.openxmlformats.org/presentationml/2006/ole">
              <mc:AlternateContent xmlns:mc="http://schemas.openxmlformats.org/markup-compatibility/2006">
                <mc:Choice xmlns:v="urn:schemas-microsoft-com:vml" Requires="v">
                  <p:oleObj spid="_x0000_s210756" name="Equation" r:id="rId10" imgW="177480" imgH="228600" progId="Equation.3">
                    <p:embed/>
                  </p:oleObj>
                </mc:Choice>
                <mc:Fallback>
                  <p:oleObj name="Equation" r:id="rId10" imgW="1774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0" y="1584"/>
                          <a:ext cx="177"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Line 169"/>
            <p:cNvSpPr>
              <a:spLocks noChangeShapeType="1"/>
            </p:cNvSpPr>
            <p:nvPr/>
          </p:nvSpPr>
          <p:spPr bwMode="auto">
            <a:xfrm>
              <a:off x="4752" y="134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7" name="Line 170"/>
            <p:cNvSpPr>
              <a:spLocks noChangeShapeType="1"/>
            </p:cNvSpPr>
            <p:nvPr/>
          </p:nvSpPr>
          <p:spPr bwMode="auto">
            <a:xfrm>
              <a:off x="4752" y="168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 name="Text Box 171"/>
            <p:cNvSpPr txBox="1">
              <a:spLocks noChangeArrowheads="1"/>
            </p:cNvSpPr>
            <p:nvPr/>
          </p:nvSpPr>
          <p:spPr bwMode="auto">
            <a:xfrm>
              <a:off x="4272" y="124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89" name="AutoShape 172"/>
            <p:cNvSpPr>
              <a:spLocks noChangeArrowheads="1"/>
            </p:cNvSpPr>
            <p:nvPr/>
          </p:nvSpPr>
          <p:spPr bwMode="auto">
            <a:xfrm rot="5400000">
              <a:off x="4272" y="1584"/>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0" name="Line 173"/>
            <p:cNvSpPr>
              <a:spLocks noChangeShapeType="1"/>
            </p:cNvSpPr>
            <p:nvPr/>
          </p:nvSpPr>
          <p:spPr bwMode="auto">
            <a:xfrm>
              <a:off x="3072" y="163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1" name="Line 174"/>
            <p:cNvSpPr>
              <a:spLocks noChangeShapeType="1"/>
            </p:cNvSpPr>
            <p:nvPr/>
          </p:nvSpPr>
          <p:spPr bwMode="auto">
            <a:xfrm>
              <a:off x="4128" y="163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2" name="Line 175"/>
            <p:cNvSpPr>
              <a:spLocks noChangeShapeType="1"/>
            </p:cNvSpPr>
            <p:nvPr/>
          </p:nvSpPr>
          <p:spPr bwMode="auto">
            <a:xfrm>
              <a:off x="1968" y="163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3" name="Line 176"/>
            <p:cNvSpPr>
              <a:spLocks noChangeShapeType="1"/>
            </p:cNvSpPr>
            <p:nvPr/>
          </p:nvSpPr>
          <p:spPr bwMode="auto">
            <a:xfrm>
              <a:off x="864" y="163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4" name="Line 177"/>
            <p:cNvSpPr>
              <a:spLocks noChangeShapeType="1"/>
            </p:cNvSpPr>
            <p:nvPr/>
          </p:nvSpPr>
          <p:spPr bwMode="auto">
            <a:xfrm>
              <a:off x="3072" y="163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5" name="Line 178"/>
            <p:cNvSpPr>
              <a:spLocks noChangeShapeType="1"/>
            </p:cNvSpPr>
            <p:nvPr/>
          </p:nvSpPr>
          <p:spPr bwMode="auto">
            <a:xfrm>
              <a:off x="4128" y="163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96" name="Line 180"/>
          <p:cNvSpPr>
            <a:spLocks noChangeShapeType="1"/>
          </p:cNvSpPr>
          <p:nvPr/>
        </p:nvSpPr>
        <p:spPr bwMode="auto">
          <a:xfrm>
            <a:off x="1933699" y="1970088"/>
            <a:ext cx="838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7" name="Line 181"/>
          <p:cNvSpPr>
            <a:spLocks noChangeShapeType="1"/>
          </p:cNvSpPr>
          <p:nvPr/>
        </p:nvSpPr>
        <p:spPr bwMode="auto">
          <a:xfrm>
            <a:off x="3686299" y="1970088"/>
            <a:ext cx="838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8" name="Line 182"/>
          <p:cNvSpPr>
            <a:spLocks noChangeShapeType="1"/>
          </p:cNvSpPr>
          <p:nvPr/>
        </p:nvSpPr>
        <p:spPr bwMode="auto">
          <a:xfrm>
            <a:off x="5362699" y="1970088"/>
            <a:ext cx="838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7" name="Text Box 135"/>
          <p:cNvSpPr txBox="1">
            <a:spLocks noChangeArrowheads="1"/>
          </p:cNvSpPr>
          <p:nvPr/>
        </p:nvSpPr>
        <p:spPr bwMode="auto">
          <a:xfrm>
            <a:off x="2117127" y="3789024"/>
            <a:ext cx="523009" cy="402291"/>
          </a:xfrm>
          <a:prstGeom prst="rect">
            <a:avLst/>
          </a:prstGeom>
          <a:ln/>
        </p:spPr>
        <p:style>
          <a:lnRef idx="2">
            <a:schemeClr val="accent3"/>
          </a:lnRef>
          <a:fillRef idx="1">
            <a:schemeClr val="lt1"/>
          </a:fillRef>
          <a:effectRef idx="0">
            <a:schemeClr val="accent3"/>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0</a:t>
            </a:r>
          </a:p>
        </p:txBody>
      </p:sp>
      <p:sp>
        <p:nvSpPr>
          <p:cNvPr id="188" name="Text Box 135"/>
          <p:cNvSpPr txBox="1">
            <a:spLocks noChangeArrowheads="1"/>
          </p:cNvSpPr>
          <p:nvPr/>
        </p:nvSpPr>
        <p:spPr bwMode="auto">
          <a:xfrm>
            <a:off x="3017323" y="3789024"/>
            <a:ext cx="523009" cy="402291"/>
          </a:xfrm>
          <a:prstGeom prst="rect">
            <a:avLst/>
          </a:prstGeom>
          <a:ln/>
        </p:spPr>
        <p:style>
          <a:lnRef idx="2">
            <a:schemeClr val="accent3"/>
          </a:lnRef>
          <a:fillRef idx="1">
            <a:schemeClr val="lt1"/>
          </a:fillRef>
          <a:effectRef idx="0">
            <a:schemeClr val="accent3"/>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1</a:t>
            </a:r>
          </a:p>
        </p:txBody>
      </p:sp>
      <p:sp>
        <p:nvSpPr>
          <p:cNvPr id="189" name="Text Box 135"/>
          <p:cNvSpPr txBox="1">
            <a:spLocks noChangeArrowheads="1"/>
          </p:cNvSpPr>
          <p:nvPr/>
        </p:nvSpPr>
        <p:spPr bwMode="auto">
          <a:xfrm>
            <a:off x="3968338" y="3789023"/>
            <a:ext cx="523009" cy="402291"/>
          </a:xfrm>
          <a:prstGeom prst="rect">
            <a:avLst/>
          </a:prstGeom>
          <a:ln/>
        </p:spPr>
        <p:style>
          <a:lnRef idx="2">
            <a:schemeClr val="accent3"/>
          </a:lnRef>
          <a:fillRef idx="1">
            <a:schemeClr val="lt1"/>
          </a:fillRef>
          <a:effectRef idx="0">
            <a:schemeClr val="accent3"/>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2</a:t>
            </a:r>
          </a:p>
        </p:txBody>
      </p:sp>
      <p:sp>
        <p:nvSpPr>
          <p:cNvPr id="190" name="Text Box 135"/>
          <p:cNvSpPr txBox="1">
            <a:spLocks noChangeArrowheads="1"/>
          </p:cNvSpPr>
          <p:nvPr/>
        </p:nvSpPr>
        <p:spPr bwMode="auto">
          <a:xfrm>
            <a:off x="4869874" y="3789021"/>
            <a:ext cx="523009" cy="402291"/>
          </a:xfrm>
          <a:prstGeom prst="rect">
            <a:avLst/>
          </a:prstGeom>
          <a:ln/>
        </p:spPr>
        <p:style>
          <a:lnRef idx="2">
            <a:schemeClr val="accent3"/>
          </a:lnRef>
          <a:fillRef idx="1">
            <a:schemeClr val="lt1"/>
          </a:fillRef>
          <a:effectRef idx="0">
            <a:schemeClr val="accent3"/>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3</a:t>
            </a:r>
          </a:p>
        </p:txBody>
      </p:sp>
    </p:spTree>
    <p:extLst>
      <p:ext uri="{BB962C8B-B14F-4D97-AF65-F5344CB8AC3E}">
        <p14:creationId xmlns:p14="http://schemas.microsoft.com/office/powerpoint/2010/main" val="3953885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910594" cy="5325762"/>
          </a:xfrm>
        </p:spPr>
        <p:txBody>
          <a:bodyPr/>
          <a:lstStyle/>
          <a:p>
            <a:r>
              <a:rPr lang="zh-CN" altLang="en-US" sz="2400" dirty="0"/>
              <a:t>寄存器</a:t>
            </a:r>
            <a:endParaRPr lang="en-US" altLang="zh-CN" sz="2400" dirty="0"/>
          </a:p>
          <a:p>
            <a:r>
              <a:rPr kumimoji="1" lang="zh-CN" altLang="en-US" sz="2400" dirty="0"/>
              <a:t>移位寄存器</a:t>
            </a:r>
            <a:endParaRPr kumimoji="1" lang="en-US" altLang="zh-CN" sz="2400" dirty="0"/>
          </a:p>
          <a:p>
            <a:pPr lvl="1"/>
            <a:r>
              <a:rPr kumimoji="1" lang="zh-CN" altLang="en-US" dirty="0"/>
              <a:t>在时钟信号控制下，将所寄存的数据向左或向右移位的寄存器称为移位寄存器。</a:t>
            </a:r>
          </a:p>
          <a:p>
            <a:r>
              <a:rPr lang="zh-CN" altLang="en-US" sz="2400" dirty="0"/>
              <a:t>通用移位寄存器</a:t>
            </a:r>
            <a:r>
              <a:rPr lang="en-US" altLang="zh-CN" sz="2400" dirty="0"/>
              <a:t>74LS299</a:t>
            </a:r>
          </a:p>
          <a:p>
            <a:pPr lvl="1"/>
            <a:r>
              <a:rPr lang="zh-CN" altLang="en-US" dirty="0"/>
              <a:t>可以同步左移，同步右移</a:t>
            </a:r>
            <a:endParaRPr lang="en-US" altLang="zh-CN" dirty="0"/>
          </a:p>
          <a:p>
            <a:pPr lvl="1"/>
            <a:r>
              <a:rPr lang="zh-CN" altLang="en-US" dirty="0"/>
              <a:t>保持</a:t>
            </a:r>
            <a:r>
              <a:rPr lang="en-US" altLang="zh-CN" dirty="0"/>
              <a:t>/</a:t>
            </a:r>
            <a:r>
              <a:rPr lang="zh-CN" altLang="en-US" dirty="0"/>
              <a:t>存储</a:t>
            </a:r>
            <a:endParaRPr lang="en-US" altLang="zh-CN" dirty="0"/>
          </a:p>
          <a:p>
            <a:pPr lvl="1"/>
            <a:r>
              <a:rPr lang="zh-CN" altLang="en-US" dirty="0"/>
              <a:t>并行载入</a:t>
            </a:r>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第三节 寄存器和移位寄存器</a:t>
            </a:r>
          </a:p>
        </p:txBody>
      </p:sp>
      <p:sp>
        <p:nvSpPr>
          <p:cNvPr id="2" name="标题 1"/>
          <p:cNvSpPr>
            <a:spLocks noGrp="1"/>
          </p:cNvSpPr>
          <p:nvPr>
            <p:ph type="title"/>
          </p:nvPr>
        </p:nvSpPr>
        <p:spPr>
          <a:xfrm>
            <a:off x="0" y="6473825"/>
            <a:ext cx="7848600" cy="384175"/>
          </a:xfrm>
        </p:spPr>
        <p:txBody>
          <a:bodyPr/>
          <a:lstStyle/>
          <a:p>
            <a:endParaRPr lang="zh-CN" altLang="en-US" dirty="0"/>
          </a:p>
        </p:txBody>
      </p:sp>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6979" y="1766955"/>
            <a:ext cx="4331467" cy="1190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425" y="2753955"/>
            <a:ext cx="2314575"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709" y="3383997"/>
            <a:ext cx="3493938" cy="2310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0647" y="3672081"/>
            <a:ext cx="3220575" cy="1734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57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910594" cy="5325762"/>
          </a:xfrm>
        </p:spPr>
        <p:txBody>
          <a:bodyPr/>
          <a:lstStyle/>
          <a:p>
            <a:r>
              <a:rPr lang="zh-CN" altLang="en-US" sz="2400" dirty="0"/>
              <a:t>寄存器</a:t>
            </a:r>
            <a:endParaRPr lang="en-US" altLang="zh-CN" sz="2400" dirty="0"/>
          </a:p>
          <a:p>
            <a:r>
              <a:rPr kumimoji="1" lang="zh-CN" altLang="en-US" sz="2400" dirty="0"/>
              <a:t>移位寄存器</a:t>
            </a:r>
            <a:endParaRPr kumimoji="1" lang="en-US" altLang="zh-CN" sz="2400" dirty="0"/>
          </a:p>
          <a:p>
            <a:pPr lvl="1"/>
            <a:r>
              <a:rPr kumimoji="1" lang="zh-CN" altLang="en-US" dirty="0"/>
              <a:t>在时钟信号控制下，将所寄存的数据向左或向右移位的寄存器称为移位寄存器。</a:t>
            </a:r>
          </a:p>
          <a:p>
            <a:r>
              <a:rPr lang="zh-CN" altLang="en-US" sz="2400" dirty="0"/>
              <a:t>通用移位寄存器</a:t>
            </a:r>
            <a:r>
              <a:rPr lang="en-US" altLang="zh-CN" sz="2400" dirty="0"/>
              <a:t>74LS299</a:t>
            </a:r>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第三节 寄存器和移位寄存器</a:t>
            </a:r>
          </a:p>
        </p:txBody>
      </p:sp>
      <p:sp>
        <p:nvSpPr>
          <p:cNvPr id="2" name="标题 1"/>
          <p:cNvSpPr>
            <a:spLocks noGrp="1"/>
          </p:cNvSpPr>
          <p:nvPr>
            <p:ph type="title"/>
          </p:nvPr>
        </p:nvSpPr>
        <p:spPr>
          <a:xfrm>
            <a:off x="0" y="6473825"/>
            <a:ext cx="7848600" cy="384175"/>
          </a:xfrm>
        </p:spPr>
        <p:txBody>
          <a:bodyPr/>
          <a:lstStyle/>
          <a:p>
            <a:endParaRPr lang="zh-CN" altLang="en-US" dirty="0"/>
          </a:p>
        </p:txBody>
      </p:sp>
      <p:sp>
        <p:nvSpPr>
          <p:cNvPr id="10" name="Text Box 9"/>
          <p:cNvSpPr txBox="1">
            <a:spLocks noChangeArrowheads="1"/>
          </p:cNvSpPr>
          <p:nvPr/>
        </p:nvSpPr>
        <p:spPr bwMode="auto">
          <a:xfrm>
            <a:off x="386721" y="2183730"/>
            <a:ext cx="510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rgbClr val="FF3300"/>
                </a:solidFill>
              </a:rPr>
              <a:t>四种功能功能：置数、左移、右移、保持</a:t>
            </a:r>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 y="3517119"/>
            <a:ext cx="9190975" cy="3330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017" y="1761715"/>
            <a:ext cx="3930880" cy="2117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bwMode="auto">
          <a:xfrm>
            <a:off x="1511796" y="6039174"/>
            <a:ext cx="450030" cy="0"/>
          </a:xfrm>
          <a:prstGeom prst="line">
            <a:avLst/>
          </a:prstGeom>
          <a:solidFill>
            <a:srgbClr val="000000"/>
          </a:solidFill>
          <a:ln w="25400" cap="flat" cmpd="sng" algn="ctr">
            <a:solidFill>
              <a:srgbClr val="FF0000"/>
            </a:solidFill>
            <a:prstDash val="solid"/>
            <a:round/>
            <a:headEnd type="none" w="med" len="med"/>
            <a:tailEnd type="none" w="med" len="med"/>
          </a:ln>
          <a:effectLst/>
        </p:spPr>
      </p:cxnSp>
      <p:cxnSp>
        <p:nvCxnSpPr>
          <p:cNvPr id="8" name="直接连接符 7"/>
          <p:cNvCxnSpPr/>
          <p:nvPr/>
        </p:nvCxnSpPr>
        <p:spPr bwMode="auto">
          <a:xfrm flipV="1">
            <a:off x="1961826" y="4959102"/>
            <a:ext cx="0" cy="1080072"/>
          </a:xfrm>
          <a:prstGeom prst="line">
            <a:avLst/>
          </a:prstGeom>
          <a:solidFill>
            <a:srgbClr val="000000"/>
          </a:solidFill>
          <a:ln w="25400" cap="flat" cmpd="sng" algn="ctr">
            <a:solidFill>
              <a:srgbClr val="FF0000"/>
            </a:solidFill>
            <a:prstDash val="solid"/>
            <a:round/>
            <a:headEnd type="none" w="med" len="med"/>
            <a:tailEnd type="none" w="med" len="med"/>
          </a:ln>
          <a:effectLst/>
        </p:spPr>
      </p:cxnSp>
      <p:cxnSp>
        <p:nvCxnSpPr>
          <p:cNvPr id="13" name="直接连接符 12"/>
          <p:cNvCxnSpPr/>
          <p:nvPr/>
        </p:nvCxnSpPr>
        <p:spPr bwMode="auto">
          <a:xfrm>
            <a:off x="1941621" y="4959102"/>
            <a:ext cx="236680" cy="0"/>
          </a:xfrm>
          <a:prstGeom prst="line">
            <a:avLst/>
          </a:prstGeom>
          <a:solidFill>
            <a:srgbClr val="000000"/>
          </a:solidFill>
          <a:ln w="25400" cap="flat" cmpd="sng" algn="ctr">
            <a:solidFill>
              <a:srgbClr val="FF0000"/>
            </a:solidFill>
            <a:prstDash val="solid"/>
            <a:round/>
            <a:headEnd type="none" w="med" len="med"/>
            <a:tailEnd type="none" w="med" len="med"/>
          </a:ln>
          <a:effectLst/>
        </p:spPr>
      </p:cxnSp>
      <p:cxnSp>
        <p:nvCxnSpPr>
          <p:cNvPr id="18" name="直接连接符 17"/>
          <p:cNvCxnSpPr/>
          <p:nvPr/>
        </p:nvCxnSpPr>
        <p:spPr bwMode="auto">
          <a:xfrm>
            <a:off x="2178301" y="4952102"/>
            <a:ext cx="0" cy="94628"/>
          </a:xfrm>
          <a:prstGeom prst="line">
            <a:avLst/>
          </a:prstGeom>
          <a:solidFill>
            <a:srgbClr val="000000"/>
          </a:solidFill>
          <a:ln w="25400" cap="flat" cmpd="sng" algn="ctr">
            <a:solidFill>
              <a:srgbClr val="FF0000"/>
            </a:solidFill>
            <a:prstDash val="solid"/>
            <a:round/>
            <a:headEnd type="none" w="med" len="med"/>
            <a:tailEnd type="none" w="med" len="med"/>
          </a:ln>
          <a:effectLst/>
        </p:spPr>
      </p:cxnSp>
      <p:sp>
        <p:nvSpPr>
          <p:cNvPr id="14" name="矩形 13"/>
          <p:cNvSpPr/>
          <p:nvPr/>
        </p:nvSpPr>
        <p:spPr>
          <a:xfrm>
            <a:off x="1476171" y="5996006"/>
            <a:ext cx="338554" cy="276999"/>
          </a:xfrm>
          <a:prstGeom prst="rect">
            <a:avLst/>
          </a:prstGeom>
        </p:spPr>
        <p:txBody>
          <a:bodyPr wrap="none">
            <a:spAutoFit/>
          </a:bodyPr>
          <a:lstStyle/>
          <a:p>
            <a:r>
              <a:rPr lang="en-US" altLang="zh-CN" sz="1200" dirty="0">
                <a:solidFill>
                  <a:srgbClr val="FF0000"/>
                </a:solidFill>
              </a:rPr>
              <a:t>Q0</a:t>
            </a:r>
            <a:endParaRPr lang="zh-CN" altLang="en-US" sz="1200" dirty="0">
              <a:solidFill>
                <a:srgbClr val="FF0000"/>
              </a:solidFill>
            </a:endParaRPr>
          </a:p>
        </p:txBody>
      </p:sp>
      <p:sp>
        <p:nvSpPr>
          <p:cNvPr id="15" name="矩形 14"/>
          <p:cNvSpPr/>
          <p:nvPr/>
        </p:nvSpPr>
        <p:spPr>
          <a:xfrm>
            <a:off x="2447946" y="5994031"/>
            <a:ext cx="338554" cy="276999"/>
          </a:xfrm>
          <a:prstGeom prst="rect">
            <a:avLst/>
          </a:prstGeom>
        </p:spPr>
        <p:txBody>
          <a:bodyPr wrap="none">
            <a:spAutoFit/>
          </a:bodyPr>
          <a:lstStyle/>
          <a:p>
            <a:r>
              <a:rPr lang="en-US" altLang="zh-CN" sz="1200" dirty="0">
                <a:solidFill>
                  <a:srgbClr val="FF0000"/>
                </a:solidFill>
              </a:rPr>
              <a:t>Q1</a:t>
            </a:r>
            <a:endParaRPr lang="zh-CN" altLang="en-US" sz="1200" dirty="0">
              <a:solidFill>
                <a:srgbClr val="FF0000"/>
              </a:solidFill>
            </a:endParaRPr>
          </a:p>
        </p:txBody>
      </p:sp>
      <p:sp>
        <p:nvSpPr>
          <p:cNvPr id="16" name="矩形 15"/>
          <p:cNvSpPr/>
          <p:nvPr/>
        </p:nvSpPr>
        <p:spPr>
          <a:xfrm>
            <a:off x="3433571" y="6017781"/>
            <a:ext cx="338554" cy="276999"/>
          </a:xfrm>
          <a:prstGeom prst="rect">
            <a:avLst/>
          </a:prstGeom>
        </p:spPr>
        <p:txBody>
          <a:bodyPr wrap="none">
            <a:spAutoFit/>
          </a:bodyPr>
          <a:lstStyle/>
          <a:p>
            <a:r>
              <a:rPr lang="en-US" altLang="zh-CN" sz="1200" dirty="0">
                <a:solidFill>
                  <a:srgbClr val="FF0000"/>
                </a:solidFill>
              </a:rPr>
              <a:t>Q2</a:t>
            </a:r>
            <a:endParaRPr lang="zh-CN" altLang="en-US" sz="1200" dirty="0">
              <a:solidFill>
                <a:srgbClr val="FF0000"/>
              </a:solidFill>
            </a:endParaRPr>
          </a:p>
        </p:txBody>
      </p:sp>
      <p:sp>
        <p:nvSpPr>
          <p:cNvPr id="17" name="单圆角矩形 16"/>
          <p:cNvSpPr/>
          <p:nvPr/>
        </p:nvSpPr>
        <p:spPr bwMode="auto">
          <a:xfrm>
            <a:off x="8765873" y="4696012"/>
            <a:ext cx="360024" cy="256090"/>
          </a:xfrm>
          <a:prstGeom prst="round1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19" name="单圆角矩形 18"/>
          <p:cNvSpPr/>
          <p:nvPr/>
        </p:nvSpPr>
        <p:spPr bwMode="auto">
          <a:xfrm>
            <a:off x="116703" y="4831057"/>
            <a:ext cx="360024" cy="256090"/>
          </a:xfrm>
          <a:prstGeom prst="round1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cxnSp>
        <p:nvCxnSpPr>
          <p:cNvPr id="20" name="直接连接符 19"/>
          <p:cNvCxnSpPr/>
          <p:nvPr/>
        </p:nvCxnSpPr>
        <p:spPr bwMode="auto">
          <a:xfrm flipV="1">
            <a:off x="2036211" y="4904602"/>
            <a:ext cx="0" cy="1582106"/>
          </a:xfrm>
          <a:prstGeom prst="line">
            <a:avLst/>
          </a:prstGeom>
          <a:solidFill>
            <a:srgbClr val="000000"/>
          </a:solidFill>
          <a:ln w="38100" cap="flat" cmpd="sng" algn="ctr">
            <a:solidFill>
              <a:srgbClr val="0070C0"/>
            </a:solidFill>
            <a:prstDash val="solid"/>
            <a:round/>
            <a:headEnd type="none" w="med" len="med"/>
            <a:tailEnd type="none" w="med" len="med"/>
          </a:ln>
          <a:effectLst/>
        </p:spPr>
      </p:cxnSp>
      <p:cxnSp>
        <p:nvCxnSpPr>
          <p:cNvPr id="21" name="直接连接符 20"/>
          <p:cNvCxnSpPr/>
          <p:nvPr/>
        </p:nvCxnSpPr>
        <p:spPr bwMode="auto">
          <a:xfrm>
            <a:off x="1532617" y="6510458"/>
            <a:ext cx="495033" cy="0"/>
          </a:xfrm>
          <a:prstGeom prst="line">
            <a:avLst/>
          </a:prstGeom>
          <a:solidFill>
            <a:srgbClr val="000000"/>
          </a:solidFill>
          <a:ln w="38100" cap="flat" cmpd="sng" algn="ctr">
            <a:solidFill>
              <a:srgbClr val="0070C0"/>
            </a:solidFill>
            <a:prstDash val="solid"/>
            <a:round/>
            <a:headEnd type="none" w="med" len="med"/>
            <a:tailEnd type="none" w="med" len="med"/>
          </a:ln>
          <a:effectLst/>
        </p:spPr>
      </p:cxnSp>
      <p:cxnSp>
        <p:nvCxnSpPr>
          <p:cNvPr id="22" name="直接连接符 21"/>
          <p:cNvCxnSpPr/>
          <p:nvPr/>
        </p:nvCxnSpPr>
        <p:spPr bwMode="auto">
          <a:xfrm>
            <a:off x="1687196" y="4893483"/>
            <a:ext cx="371925" cy="0"/>
          </a:xfrm>
          <a:prstGeom prst="line">
            <a:avLst/>
          </a:prstGeom>
          <a:solidFill>
            <a:srgbClr val="000000"/>
          </a:solidFill>
          <a:ln w="38100" cap="flat" cmpd="sng" algn="ctr">
            <a:solidFill>
              <a:srgbClr val="0070C0"/>
            </a:solidFill>
            <a:prstDash val="solid"/>
            <a:round/>
            <a:headEnd type="none" w="med" len="med"/>
            <a:tailEnd type="none" w="med" len="med"/>
          </a:ln>
          <a:effectLst/>
        </p:spPr>
      </p:cxnSp>
      <p:sp>
        <p:nvSpPr>
          <p:cNvPr id="23" name="单圆角矩形 22"/>
          <p:cNvSpPr/>
          <p:nvPr/>
        </p:nvSpPr>
        <p:spPr bwMode="auto">
          <a:xfrm>
            <a:off x="206709" y="6123183"/>
            <a:ext cx="360024" cy="171597"/>
          </a:xfrm>
          <a:prstGeom prst="round1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cxnSp>
        <p:nvCxnSpPr>
          <p:cNvPr id="24" name="直接连接符 23"/>
          <p:cNvCxnSpPr/>
          <p:nvPr/>
        </p:nvCxnSpPr>
        <p:spPr bwMode="auto">
          <a:xfrm flipV="1">
            <a:off x="7911600" y="4857599"/>
            <a:ext cx="0" cy="1188079"/>
          </a:xfrm>
          <a:prstGeom prst="line">
            <a:avLst/>
          </a:prstGeom>
          <a:solidFill>
            <a:srgbClr val="000000"/>
          </a:solidFill>
          <a:ln w="25400" cap="flat" cmpd="sng" algn="ctr">
            <a:solidFill>
              <a:srgbClr val="FF0000"/>
            </a:solidFill>
            <a:prstDash val="solid"/>
            <a:round/>
            <a:headEnd type="none" w="med" len="med"/>
            <a:tailEnd type="none" w="med" len="med"/>
          </a:ln>
          <a:effectLst/>
        </p:spPr>
      </p:cxnSp>
      <p:cxnSp>
        <p:nvCxnSpPr>
          <p:cNvPr id="25" name="直接连接符 24"/>
          <p:cNvCxnSpPr/>
          <p:nvPr/>
        </p:nvCxnSpPr>
        <p:spPr bwMode="auto">
          <a:xfrm>
            <a:off x="7911600" y="6069428"/>
            <a:ext cx="450030" cy="0"/>
          </a:xfrm>
          <a:prstGeom prst="line">
            <a:avLst/>
          </a:prstGeom>
          <a:solidFill>
            <a:srgbClr val="000000"/>
          </a:solidFill>
          <a:ln w="25400" cap="flat" cmpd="sng" algn="ctr">
            <a:solidFill>
              <a:srgbClr val="FF0000"/>
            </a:solidFill>
            <a:prstDash val="solid"/>
            <a:round/>
            <a:headEnd type="none" w="med" len="med"/>
            <a:tailEnd type="none" w="med" len="med"/>
          </a:ln>
          <a:effectLst/>
        </p:spPr>
      </p:cxnSp>
      <p:cxnSp>
        <p:nvCxnSpPr>
          <p:cNvPr id="26" name="直接连接符 25"/>
          <p:cNvCxnSpPr/>
          <p:nvPr/>
        </p:nvCxnSpPr>
        <p:spPr bwMode="auto">
          <a:xfrm>
            <a:off x="7317183" y="4831057"/>
            <a:ext cx="594417" cy="0"/>
          </a:xfrm>
          <a:prstGeom prst="line">
            <a:avLst/>
          </a:prstGeom>
          <a:solidFill>
            <a:srgbClr val="000000"/>
          </a:solidFill>
          <a:ln w="25400" cap="flat" cmpd="sng" algn="ctr">
            <a:solidFill>
              <a:srgbClr val="FF0000"/>
            </a:solidFill>
            <a:prstDash val="solid"/>
            <a:round/>
            <a:headEnd type="none" w="med" len="med"/>
            <a:tailEnd type="none" w="med" len="med"/>
          </a:ln>
          <a:effectLst/>
        </p:spPr>
      </p:cxnSp>
      <p:sp>
        <p:nvSpPr>
          <p:cNvPr id="27" name="单圆角矩形 26"/>
          <p:cNvSpPr/>
          <p:nvPr/>
        </p:nvSpPr>
        <p:spPr bwMode="auto">
          <a:xfrm>
            <a:off x="954989" y="6264218"/>
            <a:ext cx="458992" cy="501864"/>
          </a:xfrm>
          <a:prstGeom prst="round1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Tree>
    <p:extLst>
      <p:ext uri="{BB962C8B-B14F-4D97-AF65-F5344CB8AC3E}">
        <p14:creationId xmlns:p14="http://schemas.microsoft.com/office/powerpoint/2010/main" val="2757124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910594" cy="5325762"/>
          </a:xfrm>
        </p:spPr>
        <p:txBody>
          <a:bodyPr/>
          <a:lstStyle/>
          <a:p>
            <a:r>
              <a:rPr lang="zh-CN" altLang="en-US" sz="2400" dirty="0"/>
              <a:t>寄存器</a:t>
            </a:r>
            <a:endParaRPr lang="en-US" altLang="zh-CN" sz="2400" dirty="0"/>
          </a:p>
          <a:p>
            <a:r>
              <a:rPr kumimoji="1" lang="zh-CN" altLang="en-US" sz="2400" dirty="0"/>
              <a:t>移位寄存器</a:t>
            </a:r>
            <a:endParaRPr kumimoji="1" lang="en-US" altLang="zh-CN" sz="2400" dirty="0"/>
          </a:p>
          <a:p>
            <a:pPr lvl="1"/>
            <a:r>
              <a:rPr kumimoji="1" lang="zh-CN" altLang="en-US" dirty="0"/>
              <a:t>在时钟信号控制下，将所寄存的数据向左或向右移位的寄存器称为移位寄存器。</a:t>
            </a:r>
            <a:endParaRPr kumimoji="1" lang="en-US" altLang="zh-CN" dirty="0"/>
          </a:p>
          <a:p>
            <a:r>
              <a:rPr lang="zh-CN" altLang="en-US" sz="2400" dirty="0"/>
              <a:t>移位寄存器的</a:t>
            </a:r>
            <a:r>
              <a:rPr lang="en-US" altLang="zh-CN" sz="2400" dirty="0"/>
              <a:t>7</a:t>
            </a:r>
            <a:r>
              <a:rPr lang="zh-CN" altLang="en-US" sz="2400" dirty="0"/>
              <a:t>种结构类型</a:t>
            </a:r>
            <a:endParaRPr kumimoji="1" lang="zh-CN" altLang="en-US" sz="2400" dirty="0"/>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第三节 寄存器和移位寄存器</a:t>
            </a:r>
          </a:p>
        </p:txBody>
      </p:sp>
      <p:sp>
        <p:nvSpPr>
          <p:cNvPr id="2" name="标题 1"/>
          <p:cNvSpPr>
            <a:spLocks noGrp="1"/>
          </p:cNvSpPr>
          <p:nvPr>
            <p:ph type="title"/>
          </p:nvPr>
        </p:nvSpPr>
        <p:spPr>
          <a:xfrm>
            <a:off x="0" y="6473825"/>
            <a:ext cx="7848600" cy="384175"/>
          </a:xfrm>
        </p:spPr>
        <p:txBody>
          <a:bodyPr/>
          <a:lstStyle/>
          <a:p>
            <a:endParaRPr lang="zh-CN" altLang="en-US" dirty="0"/>
          </a:p>
        </p:txBody>
      </p:sp>
      <p:pic>
        <p:nvPicPr>
          <p:cNvPr id="103" name="Picture 16"/>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116703" y="2398748"/>
            <a:ext cx="146685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Group 22"/>
          <p:cNvGrpSpPr>
            <a:grpSpLocks/>
          </p:cNvGrpSpPr>
          <p:nvPr/>
        </p:nvGrpSpPr>
        <p:grpSpPr bwMode="auto">
          <a:xfrm>
            <a:off x="5552822" y="2529737"/>
            <a:ext cx="2238375" cy="1276350"/>
            <a:chOff x="2789" y="709"/>
            <a:chExt cx="1410" cy="804"/>
          </a:xfrm>
        </p:grpSpPr>
        <p:pic>
          <p:nvPicPr>
            <p:cNvPr id="105" name="Picture 18"/>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2789" y="709"/>
              <a:ext cx="1410" cy="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Rectangle 20"/>
            <p:cNvSpPr>
              <a:spLocks noChangeArrowheads="1"/>
            </p:cNvSpPr>
            <p:nvPr/>
          </p:nvSpPr>
          <p:spPr bwMode="auto">
            <a:xfrm>
              <a:off x="2789" y="890"/>
              <a:ext cx="227" cy="227"/>
            </a:xfrm>
            <a:prstGeom prst="rect">
              <a:avLst/>
            </a:prstGeom>
            <a:ln/>
          </p:spPr>
          <p:style>
            <a:lnRef idx="2">
              <a:schemeClr val="accent3"/>
            </a:lnRef>
            <a:fillRef idx="1">
              <a:schemeClr val="lt1"/>
            </a:fillRef>
            <a:effectRef idx="0">
              <a:schemeClr val="accent3"/>
            </a:effectRef>
            <a:fontRef idx="minor">
              <a:schemeClr val="dk1"/>
            </a:fontRef>
          </p:style>
          <p:txBody>
            <a:bodyPr lIns="90000" tIns="46800" rIns="90000" bIns="46800" anchor="ctr">
              <a:spAutoFit/>
            </a:bodyPr>
            <a:lstStyle/>
            <a:p>
              <a:endParaRPr lang="zh-CN" altLang="en-US"/>
            </a:p>
          </p:txBody>
        </p:sp>
      </p:grpSp>
      <p:grpSp>
        <p:nvGrpSpPr>
          <p:cNvPr id="107" name="Group 25"/>
          <p:cNvGrpSpPr>
            <a:grpSpLocks/>
          </p:cNvGrpSpPr>
          <p:nvPr/>
        </p:nvGrpSpPr>
        <p:grpSpPr bwMode="auto">
          <a:xfrm>
            <a:off x="1523815" y="4338327"/>
            <a:ext cx="2295525" cy="1381125"/>
            <a:chOff x="4159" y="644"/>
            <a:chExt cx="1446" cy="870"/>
          </a:xfrm>
        </p:grpSpPr>
        <p:grpSp>
          <p:nvGrpSpPr>
            <p:cNvPr id="108" name="Group 23"/>
            <p:cNvGrpSpPr>
              <a:grpSpLocks/>
            </p:cNvGrpSpPr>
            <p:nvPr/>
          </p:nvGrpSpPr>
          <p:grpSpPr bwMode="auto">
            <a:xfrm>
              <a:off x="4159" y="644"/>
              <a:ext cx="1446" cy="870"/>
              <a:chOff x="4159" y="644"/>
              <a:chExt cx="1446" cy="870"/>
            </a:xfrm>
          </p:grpSpPr>
          <p:pic>
            <p:nvPicPr>
              <p:cNvPr id="110" name="Picture 19"/>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159" y="644"/>
                <a:ext cx="1446" cy="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Rectangle 21"/>
              <p:cNvSpPr>
                <a:spLocks noChangeArrowheads="1"/>
              </p:cNvSpPr>
              <p:nvPr/>
            </p:nvSpPr>
            <p:spPr bwMode="auto">
              <a:xfrm>
                <a:off x="5375" y="1117"/>
                <a:ext cx="227" cy="227"/>
              </a:xfrm>
              <a:prstGeom prst="rect">
                <a:avLst/>
              </a:prstGeom>
              <a:ln/>
            </p:spPr>
            <p:style>
              <a:lnRef idx="2">
                <a:schemeClr val="accent3"/>
              </a:lnRef>
              <a:fillRef idx="1">
                <a:schemeClr val="lt1"/>
              </a:fillRef>
              <a:effectRef idx="0">
                <a:schemeClr val="accent3"/>
              </a:effectRef>
              <a:fontRef idx="minor">
                <a:schemeClr val="dk1"/>
              </a:fontRef>
            </p:style>
            <p:txBody>
              <a:bodyPr lIns="90000" tIns="46800" rIns="90000" bIns="46800" anchor="ctr">
                <a:spAutoFit/>
              </a:bodyPr>
              <a:lstStyle/>
              <a:p>
                <a:endParaRPr lang="zh-CN" altLang="en-US"/>
              </a:p>
            </p:txBody>
          </p:sp>
        </p:grpSp>
        <p:sp>
          <p:nvSpPr>
            <p:cNvPr id="109" name="Rectangle 24"/>
            <p:cNvSpPr>
              <a:spLocks noChangeArrowheads="1"/>
            </p:cNvSpPr>
            <p:nvPr/>
          </p:nvSpPr>
          <p:spPr bwMode="auto">
            <a:xfrm>
              <a:off x="4178" y="845"/>
              <a:ext cx="182" cy="181"/>
            </a:xfrm>
            <a:prstGeom prst="rect">
              <a:avLst/>
            </a:prstGeom>
            <a:ln/>
          </p:spPr>
          <p:style>
            <a:lnRef idx="2">
              <a:schemeClr val="accent3"/>
            </a:lnRef>
            <a:fillRef idx="1">
              <a:schemeClr val="lt1"/>
            </a:fillRef>
            <a:effectRef idx="0">
              <a:schemeClr val="accent3"/>
            </a:effectRef>
            <a:fontRef idx="minor">
              <a:schemeClr val="dk1"/>
            </a:fontRef>
          </p:style>
          <p:txBody>
            <a:bodyPr lIns="90000" tIns="46800" rIns="90000" bIns="46800" anchor="ctr">
              <a:spAutoFit/>
            </a:bodyPr>
            <a:lstStyle/>
            <a:p>
              <a:endParaRPr lang="zh-CN" altLang="en-US"/>
            </a:p>
          </p:txBody>
        </p:sp>
      </p:grpSp>
      <p:sp>
        <p:nvSpPr>
          <p:cNvPr id="112" name="Text Box 26"/>
          <p:cNvSpPr txBox="1">
            <a:spLocks noChangeArrowheads="1"/>
          </p:cNvSpPr>
          <p:nvPr/>
        </p:nvSpPr>
        <p:spPr bwMode="auto">
          <a:xfrm>
            <a:off x="116703" y="4160873"/>
            <a:ext cx="15113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kumimoji="1" lang="zh-CN" altLang="en-US" sz="2000" dirty="0">
                <a:solidFill>
                  <a:srgbClr val="FF0000"/>
                </a:solidFill>
              </a:rPr>
              <a:t>并入</a:t>
            </a:r>
            <a:r>
              <a:rPr kumimoji="1" lang="en-US" altLang="zh-CN" sz="2000" dirty="0">
                <a:solidFill>
                  <a:srgbClr val="FF0000"/>
                </a:solidFill>
              </a:rPr>
              <a:t>_</a:t>
            </a:r>
            <a:r>
              <a:rPr kumimoji="1" lang="zh-CN" altLang="en-US" sz="2000" dirty="0">
                <a:solidFill>
                  <a:srgbClr val="FF0000"/>
                </a:solidFill>
              </a:rPr>
              <a:t>并出</a:t>
            </a:r>
          </a:p>
        </p:txBody>
      </p:sp>
      <p:sp>
        <p:nvSpPr>
          <p:cNvPr id="113" name="Text Box 27"/>
          <p:cNvSpPr txBox="1">
            <a:spLocks noChangeArrowheads="1"/>
          </p:cNvSpPr>
          <p:nvPr/>
        </p:nvSpPr>
        <p:spPr bwMode="auto">
          <a:xfrm>
            <a:off x="2329018" y="3651590"/>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kumimoji="1" lang="zh-CN" altLang="en-US" sz="2000"/>
              <a:t>串入</a:t>
            </a:r>
            <a:r>
              <a:rPr kumimoji="1" lang="en-US" altLang="zh-CN" sz="2000"/>
              <a:t>_</a:t>
            </a:r>
            <a:r>
              <a:rPr kumimoji="1" lang="zh-CN" altLang="en-US" sz="2000"/>
              <a:t>串出</a:t>
            </a:r>
          </a:p>
        </p:txBody>
      </p:sp>
      <p:sp>
        <p:nvSpPr>
          <p:cNvPr id="114" name="Text Box 28"/>
          <p:cNvSpPr txBox="1">
            <a:spLocks noChangeArrowheads="1"/>
          </p:cNvSpPr>
          <p:nvPr/>
        </p:nvSpPr>
        <p:spPr bwMode="auto">
          <a:xfrm>
            <a:off x="6147105" y="3763998"/>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串入</a:t>
            </a:r>
            <a:r>
              <a:rPr kumimoji="1" lang="en-US" altLang="zh-CN" sz="2000" dirty="0"/>
              <a:t>_</a:t>
            </a:r>
            <a:r>
              <a:rPr kumimoji="1" lang="zh-CN" altLang="en-US" sz="2000" dirty="0"/>
              <a:t>并出</a:t>
            </a:r>
          </a:p>
        </p:txBody>
      </p:sp>
      <p:sp>
        <p:nvSpPr>
          <p:cNvPr id="115" name="Text Box 29"/>
          <p:cNvSpPr txBox="1">
            <a:spLocks noChangeArrowheads="1"/>
          </p:cNvSpPr>
          <p:nvPr/>
        </p:nvSpPr>
        <p:spPr bwMode="auto">
          <a:xfrm>
            <a:off x="1915927" y="5795190"/>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并入</a:t>
            </a:r>
            <a:r>
              <a:rPr kumimoji="1" lang="en-US" altLang="zh-CN" sz="2000" dirty="0"/>
              <a:t>_</a:t>
            </a:r>
            <a:r>
              <a:rPr kumimoji="1" lang="zh-CN" altLang="en-US" sz="2000" dirty="0"/>
              <a:t>串出</a:t>
            </a:r>
          </a:p>
        </p:txBody>
      </p:sp>
      <p:grpSp>
        <p:nvGrpSpPr>
          <p:cNvPr id="116" name="Group 35"/>
          <p:cNvGrpSpPr>
            <a:grpSpLocks/>
          </p:cNvGrpSpPr>
          <p:nvPr/>
        </p:nvGrpSpPr>
        <p:grpSpPr bwMode="auto">
          <a:xfrm>
            <a:off x="1967512" y="2506204"/>
            <a:ext cx="2697163" cy="1611313"/>
            <a:chOff x="1092" y="572"/>
            <a:chExt cx="1699" cy="1015"/>
          </a:xfrm>
        </p:grpSpPr>
        <p:pic>
          <p:nvPicPr>
            <p:cNvPr id="117" name="Picture 17"/>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1111" y="572"/>
              <a:ext cx="1680"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34"/>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092" y="1017"/>
              <a:ext cx="1692"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38"/>
          <p:cNvGrpSpPr>
            <a:grpSpLocks/>
          </p:cNvGrpSpPr>
          <p:nvPr/>
        </p:nvGrpSpPr>
        <p:grpSpPr bwMode="auto">
          <a:xfrm>
            <a:off x="4526997" y="4418568"/>
            <a:ext cx="3667125" cy="1552574"/>
            <a:chOff x="1519" y="1979"/>
            <a:chExt cx="2310" cy="978"/>
          </a:xfrm>
        </p:grpSpPr>
        <p:pic>
          <p:nvPicPr>
            <p:cNvPr id="120" name="Picture 32"/>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519" y="1979"/>
              <a:ext cx="2310"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 Box 36"/>
            <p:cNvSpPr txBox="1">
              <a:spLocks noChangeArrowheads="1"/>
            </p:cNvSpPr>
            <p:nvPr/>
          </p:nvSpPr>
          <p:spPr bwMode="auto">
            <a:xfrm>
              <a:off x="1565" y="2704"/>
              <a:ext cx="95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kumimoji="1" lang="zh-CN" altLang="en-US" sz="2000" dirty="0">
                  <a:solidFill>
                    <a:srgbClr val="FF0000"/>
                  </a:solidFill>
                </a:rPr>
                <a:t>循环右移</a:t>
              </a:r>
            </a:p>
          </p:txBody>
        </p:sp>
        <p:sp>
          <p:nvSpPr>
            <p:cNvPr id="122" name="Text Box 37"/>
            <p:cNvSpPr txBox="1">
              <a:spLocks noChangeArrowheads="1"/>
            </p:cNvSpPr>
            <p:nvPr/>
          </p:nvSpPr>
          <p:spPr bwMode="auto">
            <a:xfrm>
              <a:off x="2752" y="2695"/>
              <a:ext cx="95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kumimoji="1" lang="zh-CN" altLang="en-US" sz="2000" dirty="0">
                  <a:solidFill>
                    <a:srgbClr val="FF0000"/>
                  </a:solidFill>
                </a:rPr>
                <a:t>循环左移</a:t>
              </a:r>
            </a:p>
          </p:txBody>
        </p:sp>
      </p:grpSp>
      <p:sp>
        <p:nvSpPr>
          <p:cNvPr id="5" name="矩形 4"/>
          <p:cNvSpPr/>
          <p:nvPr/>
        </p:nvSpPr>
        <p:spPr>
          <a:xfrm>
            <a:off x="4823188" y="2759688"/>
            <a:ext cx="649537" cy="369332"/>
          </a:xfrm>
          <a:prstGeom prst="rect">
            <a:avLst/>
          </a:prstGeom>
        </p:spPr>
        <p:txBody>
          <a:bodyPr wrap="none">
            <a:spAutoFit/>
          </a:bodyPr>
          <a:lstStyle/>
          <a:p>
            <a:r>
              <a:rPr kumimoji="1" lang="zh-CN" altLang="en-US" dirty="0">
                <a:solidFill>
                  <a:srgbClr val="FF0000"/>
                </a:solidFill>
              </a:rPr>
              <a:t>右移</a:t>
            </a:r>
          </a:p>
        </p:txBody>
      </p:sp>
      <p:sp>
        <p:nvSpPr>
          <p:cNvPr id="6" name="矩形 5"/>
          <p:cNvSpPr/>
          <p:nvPr/>
        </p:nvSpPr>
        <p:spPr>
          <a:xfrm>
            <a:off x="4823187" y="3480695"/>
            <a:ext cx="649537" cy="369332"/>
          </a:xfrm>
          <a:prstGeom prst="rect">
            <a:avLst/>
          </a:prstGeom>
        </p:spPr>
        <p:txBody>
          <a:bodyPr wrap="none">
            <a:spAutoFit/>
          </a:bodyPr>
          <a:lstStyle/>
          <a:p>
            <a:r>
              <a:rPr kumimoji="1" lang="zh-CN" altLang="en-US" dirty="0">
                <a:solidFill>
                  <a:srgbClr val="FF0000"/>
                </a:solidFill>
              </a:rPr>
              <a:t>左移</a:t>
            </a:r>
          </a:p>
        </p:txBody>
      </p:sp>
      <p:sp>
        <p:nvSpPr>
          <p:cNvPr id="27" name="矩形 26"/>
          <p:cNvSpPr/>
          <p:nvPr/>
        </p:nvSpPr>
        <p:spPr>
          <a:xfrm>
            <a:off x="728495" y="5350120"/>
            <a:ext cx="1114408" cy="369332"/>
          </a:xfrm>
          <a:prstGeom prst="rect">
            <a:avLst/>
          </a:prstGeom>
        </p:spPr>
        <p:txBody>
          <a:bodyPr wrap="none">
            <a:spAutoFit/>
          </a:bodyPr>
          <a:lstStyle/>
          <a:p>
            <a:r>
              <a:rPr kumimoji="1" lang="zh-CN" altLang="en-US" dirty="0">
                <a:solidFill>
                  <a:srgbClr val="FF0000"/>
                </a:solidFill>
              </a:rPr>
              <a:t>并入右移</a:t>
            </a:r>
          </a:p>
        </p:txBody>
      </p:sp>
      <p:sp>
        <p:nvSpPr>
          <p:cNvPr id="28" name="矩形 27"/>
          <p:cNvSpPr/>
          <p:nvPr/>
        </p:nvSpPr>
        <p:spPr>
          <a:xfrm>
            <a:off x="7791197" y="2939670"/>
            <a:ext cx="1114408" cy="369332"/>
          </a:xfrm>
          <a:prstGeom prst="rect">
            <a:avLst/>
          </a:prstGeom>
        </p:spPr>
        <p:txBody>
          <a:bodyPr wrap="none">
            <a:spAutoFit/>
          </a:bodyPr>
          <a:lstStyle/>
          <a:p>
            <a:r>
              <a:rPr kumimoji="1" lang="zh-CN" altLang="en-US" dirty="0">
                <a:solidFill>
                  <a:srgbClr val="FF0000"/>
                </a:solidFill>
              </a:rPr>
              <a:t>右移并出</a:t>
            </a:r>
          </a:p>
        </p:txBody>
      </p:sp>
    </p:spTree>
    <p:extLst>
      <p:ext uri="{BB962C8B-B14F-4D97-AF65-F5344CB8AC3E}">
        <p14:creationId xmlns:p14="http://schemas.microsoft.com/office/powerpoint/2010/main" val="183112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633" y="1808892"/>
            <a:ext cx="6754634" cy="1194173"/>
          </a:xfrm>
        </p:spPr>
        <p:txBody>
          <a:bodyPr/>
          <a:lstStyle/>
          <a:p>
            <a:r>
              <a:rPr lang="zh-CN" altLang="en-US" dirty="0"/>
              <a:t>第四节  计数器</a:t>
            </a:r>
            <a:br>
              <a:rPr lang="en-US" altLang="zh-CN" dirty="0"/>
            </a:br>
            <a:endParaRPr lang="zh-CN" altLang="en-US" dirty="0"/>
          </a:p>
        </p:txBody>
      </p:sp>
      <p:sp>
        <p:nvSpPr>
          <p:cNvPr id="4" name="标题 3"/>
          <p:cNvSpPr txBox="1">
            <a:spLocks/>
          </p:cNvSpPr>
          <p:nvPr/>
        </p:nvSpPr>
        <p:spPr bwMode="auto">
          <a:xfrm>
            <a:off x="1691808" y="593811"/>
            <a:ext cx="6480432"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97000"/>
              </a:lnSpc>
              <a:spcBef>
                <a:spcPct val="0"/>
              </a:spcBef>
              <a:spcAft>
                <a:spcPct val="0"/>
              </a:spcAft>
              <a:defRPr sz="4000" b="1" cap="all">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sz="6000" dirty="0"/>
              <a:t>第四章  时序逻辑</a:t>
            </a:r>
          </a:p>
        </p:txBody>
      </p:sp>
      <p:sp>
        <p:nvSpPr>
          <p:cNvPr id="5" name="内容占位符 4"/>
          <p:cNvSpPr txBox="1">
            <a:spLocks/>
          </p:cNvSpPr>
          <p:nvPr/>
        </p:nvSpPr>
        <p:spPr bwMode="auto">
          <a:xfrm>
            <a:off x="2186841" y="2663949"/>
            <a:ext cx="5670378" cy="21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marL="342900" indent="-342900">
              <a:buFont typeface="Wingdings" pitchFamily="2" charset="2"/>
              <a:buChar char="Ø"/>
            </a:pPr>
            <a:r>
              <a:rPr kumimoji="1" lang="zh-CN" altLang="en-US" dirty="0"/>
              <a:t>计数器的概念和分类</a:t>
            </a:r>
            <a:endParaRPr lang="zh-CN" altLang="en-US" dirty="0"/>
          </a:p>
          <a:p>
            <a:pPr marL="342900" indent="-342900">
              <a:buFont typeface="Wingdings" pitchFamily="2" charset="2"/>
              <a:buChar char="Ø"/>
            </a:pPr>
            <a:r>
              <a:rPr kumimoji="1" lang="en-US" altLang="zh-CN" dirty="0"/>
              <a:t>JK</a:t>
            </a:r>
            <a:r>
              <a:rPr kumimoji="1" lang="zh-CN" altLang="en-US" dirty="0"/>
              <a:t>触发器构成的同步二进制计数器</a:t>
            </a:r>
          </a:p>
          <a:p>
            <a:pPr marL="342900" indent="-342900">
              <a:buFont typeface="Wingdings" pitchFamily="2" charset="2"/>
              <a:buChar char="Ø"/>
            </a:pPr>
            <a:r>
              <a:rPr lang="zh-CN" altLang="en-US" dirty="0"/>
              <a:t>环型计数器和扭环型计数器</a:t>
            </a:r>
            <a:endParaRPr lang="en-US" altLang="zh-CN" dirty="0"/>
          </a:p>
          <a:p>
            <a:pPr marL="342900" indent="-342900">
              <a:buFont typeface="Wingdings" pitchFamily="2" charset="2"/>
              <a:buChar char="Ø"/>
            </a:pPr>
            <a:r>
              <a:rPr kumimoji="1" lang="zh-CN" altLang="en-US" dirty="0"/>
              <a:t>异步计数器</a:t>
            </a:r>
            <a:endParaRPr kumimoji="1" lang="en-US" altLang="zh-CN" dirty="0"/>
          </a:p>
          <a:p>
            <a:pPr marL="342900" indent="-342900">
              <a:buFont typeface="Wingdings" pitchFamily="2" charset="2"/>
              <a:buChar char="Ø"/>
            </a:pPr>
            <a:r>
              <a:rPr lang="zh-CN" altLang="en-US" dirty="0"/>
              <a:t>中规模集成计数器</a:t>
            </a:r>
          </a:p>
          <a:p>
            <a:pPr marL="342900" indent="-342900">
              <a:buFont typeface="Wingdings" pitchFamily="2" charset="2"/>
              <a:buChar char="Ø"/>
            </a:pPr>
            <a:endParaRPr lang="en-US" altLang="zh-CN" dirty="0"/>
          </a:p>
        </p:txBody>
      </p:sp>
    </p:spTree>
    <p:extLst>
      <p:ext uri="{BB962C8B-B14F-4D97-AF65-F5344CB8AC3E}">
        <p14:creationId xmlns:p14="http://schemas.microsoft.com/office/powerpoint/2010/main" val="37477925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503805"/>
            <a:ext cx="9143999" cy="5325762"/>
          </a:xfrm>
        </p:spPr>
        <p:txBody>
          <a:bodyPr/>
          <a:lstStyle/>
          <a:p>
            <a:r>
              <a:rPr kumimoji="1" lang="zh-CN" altLang="en-US" sz="2400" dirty="0"/>
              <a:t>计数器：</a:t>
            </a:r>
            <a:endParaRPr kumimoji="1" lang="en-US" altLang="zh-CN" sz="2400" dirty="0"/>
          </a:p>
          <a:p>
            <a:pPr lvl="1"/>
            <a:r>
              <a:rPr kumimoji="1" lang="zh-CN" altLang="en-US" sz="2000" dirty="0"/>
              <a:t>记忆脉冲的个数的时序逻辑电路叫计数器，它是数字系统中应用最广泛的基本时序逻辑构件。</a:t>
            </a:r>
            <a:endParaRPr kumimoji="1" lang="en-US" altLang="zh-CN" sz="2000" dirty="0"/>
          </a:p>
          <a:p>
            <a:r>
              <a:rPr kumimoji="1" lang="zh-CN" altLang="en-US" sz="2400" dirty="0"/>
              <a:t>计数器所能记忆脉冲的最大数目称为该计数器的</a:t>
            </a:r>
            <a:r>
              <a:rPr kumimoji="1" lang="zh-CN" altLang="en-US" sz="2400" dirty="0">
                <a:solidFill>
                  <a:srgbClr val="FF0000"/>
                </a:solidFill>
              </a:rPr>
              <a:t>模</a:t>
            </a:r>
            <a:r>
              <a:rPr kumimoji="1" lang="zh-CN" altLang="en-US" sz="2400" dirty="0"/>
              <a:t>。</a:t>
            </a:r>
            <a:endParaRPr kumimoji="1" lang="en-US" altLang="zh-CN" sz="2400" dirty="0"/>
          </a:p>
          <a:p>
            <a:r>
              <a:rPr kumimoji="1" lang="zh-CN" altLang="en-US" sz="2400" dirty="0"/>
              <a:t>核心元件是触发器。</a:t>
            </a:r>
            <a:endParaRPr kumimoji="1" lang="en-US" altLang="zh-CN" sz="2400" dirty="0"/>
          </a:p>
          <a:p>
            <a:r>
              <a:rPr kumimoji="1" lang="zh-CN" altLang="en-US" sz="2400" dirty="0"/>
              <a:t>计数器的分类：</a:t>
            </a:r>
          </a:p>
          <a:p>
            <a:pPr lvl="1"/>
            <a:r>
              <a:rPr kumimoji="1" lang="zh-CN" altLang="en-US" sz="2400" dirty="0"/>
              <a:t>①按计数功能来分，分为加法、减法、可逆计数器；</a:t>
            </a:r>
          </a:p>
          <a:p>
            <a:pPr lvl="1"/>
            <a:r>
              <a:rPr kumimoji="1" lang="zh-CN" altLang="en-US" sz="2400" dirty="0"/>
              <a:t>②按进位基数来分，分为二进制、十进制、任意进制计数器；</a:t>
            </a:r>
          </a:p>
          <a:p>
            <a:pPr lvl="1"/>
            <a:r>
              <a:rPr kumimoji="1" lang="zh-CN" altLang="en-US" sz="2400" dirty="0"/>
              <a:t>③按进位方式来分，分为同步计数器、异步计数器。</a:t>
            </a:r>
            <a:endParaRPr kumimoji="1" lang="en-US" altLang="zh-CN" sz="2400" dirty="0"/>
          </a:p>
          <a:p>
            <a:pPr lvl="2"/>
            <a:r>
              <a:rPr kumimoji="1" lang="zh-CN" altLang="en-US" sz="2400" dirty="0"/>
              <a:t>同步计数器：所有触发器公用一个时钟脉冲源。</a:t>
            </a:r>
            <a:endParaRPr kumimoji="1" lang="en-US" altLang="zh-CN" sz="2400" dirty="0"/>
          </a:p>
          <a:p>
            <a:pPr lvl="2"/>
            <a:r>
              <a:rPr kumimoji="1" lang="zh-CN" altLang="en-US" sz="2400" dirty="0"/>
              <a:t>异步计数器：各个触发器的时钟不是来自同一个脉冲时钟源</a:t>
            </a:r>
          </a:p>
          <a:p>
            <a:pPr lvl="1"/>
            <a:endParaRPr kumimoji="1" lang="zh-CN" altLang="en-US" dirty="0"/>
          </a:p>
          <a:p>
            <a:pPr lvl="1"/>
            <a:endParaRPr kumimoji="1" lang="zh-CN" altLang="en-US" dirty="0"/>
          </a:p>
          <a:p>
            <a:endParaRPr kumimoji="1" lang="zh-CN" altLang="en-US" dirty="0"/>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第四节  计数器</a:t>
            </a:r>
          </a:p>
        </p:txBody>
      </p:sp>
    </p:spTree>
    <p:extLst>
      <p:ext uri="{BB962C8B-B14F-4D97-AF65-F5344CB8AC3E}">
        <p14:creationId xmlns:p14="http://schemas.microsoft.com/office/powerpoint/2010/main" val="3922337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910594" cy="5325762"/>
          </a:xfrm>
        </p:spPr>
        <p:txBody>
          <a:bodyPr/>
          <a:lstStyle/>
          <a:p>
            <a:r>
              <a:rPr kumimoji="1" lang="zh-CN" altLang="en-US" sz="2400" dirty="0"/>
              <a:t>计数器</a:t>
            </a:r>
            <a:endParaRPr kumimoji="1" lang="en-US" altLang="zh-CN" sz="2400" dirty="0"/>
          </a:p>
          <a:p>
            <a:r>
              <a:rPr kumimoji="1" lang="zh-CN" altLang="en-US" sz="2400" dirty="0"/>
              <a:t>同步计数器</a:t>
            </a:r>
            <a:endParaRPr kumimoji="1" lang="en-US" altLang="zh-CN" sz="2400" dirty="0"/>
          </a:p>
          <a:p>
            <a:pPr lvl="1"/>
            <a:endParaRPr kumimoji="1" lang="zh-CN" altLang="en-US" dirty="0"/>
          </a:p>
          <a:p>
            <a:pPr lvl="1"/>
            <a:endParaRPr kumimoji="1" lang="zh-CN" altLang="en-US" dirty="0"/>
          </a:p>
          <a:p>
            <a:endParaRPr kumimoji="1" lang="zh-CN" altLang="en-US" dirty="0"/>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t>第四章 时序逻辑</a:t>
            </a:r>
            <a:r>
              <a:rPr lang="en-US" altLang="zh-CN" dirty="0"/>
              <a:t>\</a:t>
            </a:r>
            <a:r>
              <a:rPr lang="zh-CN" altLang="en-US" dirty="0"/>
              <a:t>第四节  计数器</a:t>
            </a:r>
          </a:p>
        </p:txBody>
      </p:sp>
      <p:grpSp>
        <p:nvGrpSpPr>
          <p:cNvPr id="25" name="Group 86"/>
          <p:cNvGrpSpPr>
            <a:grpSpLocks/>
          </p:cNvGrpSpPr>
          <p:nvPr/>
        </p:nvGrpSpPr>
        <p:grpSpPr bwMode="auto">
          <a:xfrm flipV="1">
            <a:off x="489002" y="2436949"/>
            <a:ext cx="655638" cy="304800"/>
            <a:chOff x="10" y="2688"/>
            <a:chExt cx="413" cy="192"/>
          </a:xfrm>
        </p:grpSpPr>
        <p:sp>
          <p:nvSpPr>
            <p:cNvPr id="26" name="Line 87"/>
            <p:cNvSpPr>
              <a:spLocks noChangeShapeType="1"/>
            </p:cNvSpPr>
            <p:nvPr/>
          </p:nvSpPr>
          <p:spPr bwMode="auto">
            <a:xfrm>
              <a:off x="10"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 name="Line 88"/>
            <p:cNvSpPr>
              <a:spLocks noChangeShapeType="1"/>
            </p:cNvSpPr>
            <p:nvPr/>
          </p:nvSpPr>
          <p:spPr bwMode="auto">
            <a:xfrm flipV="1">
              <a:off x="144"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 name="Line 89"/>
            <p:cNvSpPr>
              <a:spLocks noChangeShapeType="1"/>
            </p:cNvSpPr>
            <p:nvPr/>
          </p:nvSpPr>
          <p:spPr bwMode="auto">
            <a:xfrm>
              <a:off x="144" y="268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 name="Line 90"/>
            <p:cNvSpPr>
              <a:spLocks noChangeShapeType="1"/>
            </p:cNvSpPr>
            <p:nvPr/>
          </p:nvSpPr>
          <p:spPr bwMode="auto">
            <a:xfrm flipV="1">
              <a:off x="278"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0" name="Line 91"/>
            <p:cNvSpPr>
              <a:spLocks noChangeShapeType="1"/>
            </p:cNvSpPr>
            <p:nvPr/>
          </p:nvSpPr>
          <p:spPr bwMode="auto">
            <a:xfrm>
              <a:off x="279"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1" name="Text Box 92"/>
          <p:cNvSpPr txBox="1">
            <a:spLocks noChangeArrowheads="1"/>
          </p:cNvSpPr>
          <p:nvPr/>
        </p:nvSpPr>
        <p:spPr bwMode="auto">
          <a:xfrm>
            <a:off x="1022402" y="2495687"/>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001</a:t>
            </a:r>
          </a:p>
        </p:txBody>
      </p:sp>
      <p:grpSp>
        <p:nvGrpSpPr>
          <p:cNvPr id="32" name="Group 93"/>
          <p:cNvGrpSpPr>
            <a:grpSpLocks/>
          </p:cNvGrpSpPr>
          <p:nvPr/>
        </p:nvGrpSpPr>
        <p:grpSpPr bwMode="auto">
          <a:xfrm flipV="1">
            <a:off x="508052" y="2817949"/>
            <a:ext cx="655638" cy="304800"/>
            <a:chOff x="10" y="2688"/>
            <a:chExt cx="413" cy="192"/>
          </a:xfrm>
        </p:grpSpPr>
        <p:sp>
          <p:nvSpPr>
            <p:cNvPr id="33" name="Line 94"/>
            <p:cNvSpPr>
              <a:spLocks noChangeShapeType="1"/>
            </p:cNvSpPr>
            <p:nvPr/>
          </p:nvSpPr>
          <p:spPr bwMode="auto">
            <a:xfrm>
              <a:off x="10"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4" name="Line 95"/>
            <p:cNvSpPr>
              <a:spLocks noChangeShapeType="1"/>
            </p:cNvSpPr>
            <p:nvPr/>
          </p:nvSpPr>
          <p:spPr bwMode="auto">
            <a:xfrm flipV="1">
              <a:off x="144"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 name="Line 96"/>
            <p:cNvSpPr>
              <a:spLocks noChangeShapeType="1"/>
            </p:cNvSpPr>
            <p:nvPr/>
          </p:nvSpPr>
          <p:spPr bwMode="auto">
            <a:xfrm>
              <a:off x="144" y="268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6" name="Line 97"/>
            <p:cNvSpPr>
              <a:spLocks noChangeShapeType="1"/>
            </p:cNvSpPr>
            <p:nvPr/>
          </p:nvSpPr>
          <p:spPr bwMode="auto">
            <a:xfrm flipV="1">
              <a:off x="278"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7" name="Line 98"/>
            <p:cNvSpPr>
              <a:spLocks noChangeShapeType="1"/>
            </p:cNvSpPr>
            <p:nvPr/>
          </p:nvSpPr>
          <p:spPr bwMode="auto">
            <a:xfrm>
              <a:off x="279"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8" name="Text Box 99"/>
          <p:cNvSpPr txBox="1">
            <a:spLocks noChangeArrowheads="1"/>
          </p:cNvSpPr>
          <p:nvPr/>
        </p:nvSpPr>
        <p:spPr bwMode="auto">
          <a:xfrm>
            <a:off x="1022402" y="2817949"/>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010</a:t>
            </a:r>
          </a:p>
        </p:txBody>
      </p:sp>
      <p:grpSp>
        <p:nvGrpSpPr>
          <p:cNvPr id="39" name="Group 100"/>
          <p:cNvGrpSpPr>
            <a:grpSpLocks/>
          </p:cNvGrpSpPr>
          <p:nvPr/>
        </p:nvGrpSpPr>
        <p:grpSpPr bwMode="auto">
          <a:xfrm flipV="1">
            <a:off x="489002" y="3198949"/>
            <a:ext cx="655638" cy="304800"/>
            <a:chOff x="10" y="2688"/>
            <a:chExt cx="413" cy="192"/>
          </a:xfrm>
        </p:grpSpPr>
        <p:sp>
          <p:nvSpPr>
            <p:cNvPr id="40" name="Line 101"/>
            <p:cNvSpPr>
              <a:spLocks noChangeShapeType="1"/>
            </p:cNvSpPr>
            <p:nvPr/>
          </p:nvSpPr>
          <p:spPr bwMode="auto">
            <a:xfrm>
              <a:off x="10"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1" name="Line 102"/>
            <p:cNvSpPr>
              <a:spLocks noChangeShapeType="1"/>
            </p:cNvSpPr>
            <p:nvPr/>
          </p:nvSpPr>
          <p:spPr bwMode="auto">
            <a:xfrm flipV="1">
              <a:off x="144"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2" name="Line 103"/>
            <p:cNvSpPr>
              <a:spLocks noChangeShapeType="1"/>
            </p:cNvSpPr>
            <p:nvPr/>
          </p:nvSpPr>
          <p:spPr bwMode="auto">
            <a:xfrm>
              <a:off x="144" y="268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 name="Line 104"/>
            <p:cNvSpPr>
              <a:spLocks noChangeShapeType="1"/>
            </p:cNvSpPr>
            <p:nvPr/>
          </p:nvSpPr>
          <p:spPr bwMode="auto">
            <a:xfrm flipV="1">
              <a:off x="278"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 name="Line 105"/>
            <p:cNvSpPr>
              <a:spLocks noChangeShapeType="1"/>
            </p:cNvSpPr>
            <p:nvPr/>
          </p:nvSpPr>
          <p:spPr bwMode="auto">
            <a:xfrm>
              <a:off x="279"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45" name="Text Box 106"/>
          <p:cNvSpPr txBox="1">
            <a:spLocks noChangeArrowheads="1"/>
          </p:cNvSpPr>
          <p:nvPr/>
        </p:nvSpPr>
        <p:spPr bwMode="auto">
          <a:xfrm>
            <a:off x="1022402" y="3198949"/>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011</a:t>
            </a:r>
          </a:p>
        </p:txBody>
      </p:sp>
      <p:grpSp>
        <p:nvGrpSpPr>
          <p:cNvPr id="46" name="Group 107"/>
          <p:cNvGrpSpPr>
            <a:grpSpLocks/>
          </p:cNvGrpSpPr>
          <p:nvPr/>
        </p:nvGrpSpPr>
        <p:grpSpPr bwMode="auto">
          <a:xfrm flipV="1">
            <a:off x="493765" y="3581537"/>
            <a:ext cx="655637" cy="304800"/>
            <a:chOff x="10" y="2688"/>
            <a:chExt cx="413" cy="192"/>
          </a:xfrm>
        </p:grpSpPr>
        <p:sp>
          <p:nvSpPr>
            <p:cNvPr id="47" name="Line 108"/>
            <p:cNvSpPr>
              <a:spLocks noChangeShapeType="1"/>
            </p:cNvSpPr>
            <p:nvPr/>
          </p:nvSpPr>
          <p:spPr bwMode="auto">
            <a:xfrm>
              <a:off x="10"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8" name="Line 109"/>
            <p:cNvSpPr>
              <a:spLocks noChangeShapeType="1"/>
            </p:cNvSpPr>
            <p:nvPr/>
          </p:nvSpPr>
          <p:spPr bwMode="auto">
            <a:xfrm flipV="1">
              <a:off x="144"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9" name="Line 110"/>
            <p:cNvSpPr>
              <a:spLocks noChangeShapeType="1"/>
            </p:cNvSpPr>
            <p:nvPr/>
          </p:nvSpPr>
          <p:spPr bwMode="auto">
            <a:xfrm>
              <a:off x="144" y="268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0" name="Line 111"/>
            <p:cNvSpPr>
              <a:spLocks noChangeShapeType="1"/>
            </p:cNvSpPr>
            <p:nvPr/>
          </p:nvSpPr>
          <p:spPr bwMode="auto">
            <a:xfrm flipV="1">
              <a:off x="278"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Line 112"/>
            <p:cNvSpPr>
              <a:spLocks noChangeShapeType="1"/>
            </p:cNvSpPr>
            <p:nvPr/>
          </p:nvSpPr>
          <p:spPr bwMode="auto">
            <a:xfrm>
              <a:off x="279"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52" name="Text Box 113"/>
          <p:cNvSpPr txBox="1">
            <a:spLocks noChangeArrowheads="1"/>
          </p:cNvSpPr>
          <p:nvPr/>
        </p:nvSpPr>
        <p:spPr bwMode="auto">
          <a:xfrm>
            <a:off x="1008115" y="3581537"/>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100</a:t>
            </a:r>
          </a:p>
        </p:txBody>
      </p:sp>
      <p:grpSp>
        <p:nvGrpSpPr>
          <p:cNvPr id="53" name="Group 114"/>
          <p:cNvGrpSpPr>
            <a:grpSpLocks/>
          </p:cNvGrpSpPr>
          <p:nvPr/>
        </p:nvGrpSpPr>
        <p:grpSpPr bwMode="auto">
          <a:xfrm flipV="1">
            <a:off x="474715" y="3962537"/>
            <a:ext cx="655637" cy="304800"/>
            <a:chOff x="10" y="2688"/>
            <a:chExt cx="413" cy="192"/>
          </a:xfrm>
        </p:grpSpPr>
        <p:sp>
          <p:nvSpPr>
            <p:cNvPr id="54" name="Line 115"/>
            <p:cNvSpPr>
              <a:spLocks noChangeShapeType="1"/>
            </p:cNvSpPr>
            <p:nvPr/>
          </p:nvSpPr>
          <p:spPr bwMode="auto">
            <a:xfrm>
              <a:off x="10"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5" name="Line 116"/>
            <p:cNvSpPr>
              <a:spLocks noChangeShapeType="1"/>
            </p:cNvSpPr>
            <p:nvPr/>
          </p:nvSpPr>
          <p:spPr bwMode="auto">
            <a:xfrm flipV="1">
              <a:off x="144"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6" name="Line 117"/>
            <p:cNvSpPr>
              <a:spLocks noChangeShapeType="1"/>
            </p:cNvSpPr>
            <p:nvPr/>
          </p:nvSpPr>
          <p:spPr bwMode="auto">
            <a:xfrm>
              <a:off x="144" y="268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7" name="Line 118"/>
            <p:cNvSpPr>
              <a:spLocks noChangeShapeType="1"/>
            </p:cNvSpPr>
            <p:nvPr/>
          </p:nvSpPr>
          <p:spPr bwMode="auto">
            <a:xfrm flipV="1">
              <a:off x="278"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8" name="Line 119"/>
            <p:cNvSpPr>
              <a:spLocks noChangeShapeType="1"/>
            </p:cNvSpPr>
            <p:nvPr/>
          </p:nvSpPr>
          <p:spPr bwMode="auto">
            <a:xfrm>
              <a:off x="279"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59" name="Text Box 120"/>
          <p:cNvSpPr txBox="1">
            <a:spLocks noChangeArrowheads="1"/>
          </p:cNvSpPr>
          <p:nvPr/>
        </p:nvSpPr>
        <p:spPr bwMode="auto">
          <a:xfrm>
            <a:off x="1008115" y="3962537"/>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101</a:t>
            </a:r>
          </a:p>
        </p:txBody>
      </p:sp>
      <p:sp>
        <p:nvSpPr>
          <p:cNvPr id="60" name="AutoShape 121"/>
          <p:cNvSpPr>
            <a:spLocks noChangeArrowheads="1"/>
          </p:cNvSpPr>
          <p:nvPr/>
        </p:nvSpPr>
        <p:spPr bwMode="auto">
          <a:xfrm rot="10800000">
            <a:off x="1860602" y="2284549"/>
            <a:ext cx="762000" cy="1905000"/>
          </a:xfrm>
          <a:prstGeom prst="curvedRightArrow">
            <a:avLst>
              <a:gd name="adj1" fmla="val 14815"/>
              <a:gd name="adj2" fmla="val 64815"/>
              <a:gd name="adj3" fmla="val 33333"/>
            </a:avLst>
          </a:prstGeom>
          <a:solidFill>
            <a:schemeClr val="accent1"/>
          </a:solidFill>
          <a:ln w="19050">
            <a:solidFill>
              <a:schemeClr val="bg1"/>
            </a:solidFill>
            <a:miter lim="800000"/>
            <a:headEnd/>
            <a:tailEnd/>
          </a:ln>
        </p:spPr>
        <p:txBody>
          <a:bodyPr wrap="none" lIns="90000" tIns="46800" rIns="90000" bIns="46800" anchor="ctr"/>
          <a:lstStyle/>
          <a:p>
            <a:endParaRPr lang="zh-CN" altLang="en-US"/>
          </a:p>
        </p:txBody>
      </p:sp>
      <p:sp>
        <p:nvSpPr>
          <p:cNvPr id="61" name="Text Box 122"/>
          <p:cNvSpPr txBox="1">
            <a:spLocks noChangeArrowheads="1"/>
          </p:cNvSpPr>
          <p:nvPr/>
        </p:nvSpPr>
        <p:spPr bwMode="auto">
          <a:xfrm>
            <a:off x="1015477" y="2171837"/>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000</a:t>
            </a:r>
          </a:p>
        </p:txBody>
      </p:sp>
      <p:grpSp>
        <p:nvGrpSpPr>
          <p:cNvPr id="62" name="Group 123"/>
          <p:cNvGrpSpPr>
            <a:grpSpLocks/>
          </p:cNvGrpSpPr>
          <p:nvPr/>
        </p:nvGrpSpPr>
        <p:grpSpPr bwMode="auto">
          <a:xfrm flipV="1">
            <a:off x="1812977" y="2930662"/>
            <a:ext cx="655638" cy="304800"/>
            <a:chOff x="10" y="2688"/>
            <a:chExt cx="413" cy="192"/>
          </a:xfrm>
        </p:grpSpPr>
        <p:sp>
          <p:nvSpPr>
            <p:cNvPr id="63" name="Line 124"/>
            <p:cNvSpPr>
              <a:spLocks noChangeShapeType="1"/>
            </p:cNvSpPr>
            <p:nvPr/>
          </p:nvSpPr>
          <p:spPr bwMode="auto">
            <a:xfrm>
              <a:off x="10"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4" name="Line 125"/>
            <p:cNvSpPr>
              <a:spLocks noChangeShapeType="1"/>
            </p:cNvSpPr>
            <p:nvPr/>
          </p:nvSpPr>
          <p:spPr bwMode="auto">
            <a:xfrm flipV="1">
              <a:off x="144"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5" name="Line 126"/>
            <p:cNvSpPr>
              <a:spLocks noChangeShapeType="1"/>
            </p:cNvSpPr>
            <p:nvPr/>
          </p:nvSpPr>
          <p:spPr bwMode="auto">
            <a:xfrm>
              <a:off x="144" y="268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6" name="Line 127"/>
            <p:cNvSpPr>
              <a:spLocks noChangeShapeType="1"/>
            </p:cNvSpPr>
            <p:nvPr/>
          </p:nvSpPr>
          <p:spPr bwMode="auto">
            <a:xfrm flipV="1">
              <a:off x="278" y="2688"/>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67" name="Line 128"/>
            <p:cNvSpPr>
              <a:spLocks noChangeShapeType="1"/>
            </p:cNvSpPr>
            <p:nvPr/>
          </p:nvSpPr>
          <p:spPr bwMode="auto">
            <a:xfrm>
              <a:off x="279" y="288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68" name="Text Box 129"/>
          <p:cNvSpPr txBox="1">
            <a:spLocks noChangeArrowheads="1"/>
          </p:cNvSpPr>
          <p:nvPr/>
        </p:nvSpPr>
        <p:spPr bwMode="auto">
          <a:xfrm>
            <a:off x="5772202" y="4370524"/>
            <a:ext cx="2362200" cy="720725"/>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bg1"/>
                </a:solidFill>
              </a:rPr>
              <a:t>F</a:t>
            </a:r>
            <a:r>
              <a:rPr kumimoji="1" lang="zh-CN" altLang="en-US" sz="2000">
                <a:solidFill>
                  <a:schemeClr val="bg1"/>
                </a:solidFill>
              </a:rPr>
              <a:t>的作用相当于逢</a:t>
            </a:r>
            <a:r>
              <a:rPr kumimoji="1" lang="en-US" altLang="zh-CN" sz="2000">
                <a:solidFill>
                  <a:schemeClr val="bg1"/>
                </a:solidFill>
              </a:rPr>
              <a:t>6</a:t>
            </a:r>
            <a:r>
              <a:rPr kumimoji="1" lang="zh-CN" altLang="en-US" sz="2000">
                <a:solidFill>
                  <a:schemeClr val="bg1"/>
                </a:solidFill>
              </a:rPr>
              <a:t>进</a:t>
            </a:r>
            <a:r>
              <a:rPr kumimoji="1" lang="en-US" altLang="zh-CN" sz="2000">
                <a:solidFill>
                  <a:schemeClr val="bg1"/>
                </a:solidFill>
              </a:rPr>
              <a:t>1</a:t>
            </a:r>
            <a:r>
              <a:rPr kumimoji="1" lang="zh-CN" altLang="en-US" sz="2000">
                <a:solidFill>
                  <a:schemeClr val="bg1"/>
                </a:solidFill>
              </a:rPr>
              <a:t>的进位输出。</a:t>
            </a:r>
          </a:p>
        </p:txBody>
      </p:sp>
      <p:sp>
        <p:nvSpPr>
          <p:cNvPr id="69" name="Text Box 131"/>
          <p:cNvSpPr txBox="1">
            <a:spLocks noChangeArrowheads="1"/>
          </p:cNvSpPr>
          <p:nvPr/>
        </p:nvSpPr>
        <p:spPr bwMode="auto">
          <a:xfrm>
            <a:off x="756202" y="1827474"/>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3</a:t>
            </a:r>
            <a:r>
              <a:rPr kumimoji="1" lang="en-US" altLang="zh-CN" sz="2000" dirty="0"/>
              <a:t>Q</a:t>
            </a:r>
            <a:r>
              <a:rPr kumimoji="1" lang="en-US" altLang="zh-CN" sz="2000" baseline="-25000" dirty="0"/>
              <a:t>2</a:t>
            </a:r>
            <a:r>
              <a:rPr kumimoji="1" lang="en-US" altLang="zh-CN" sz="2000" dirty="0"/>
              <a:t>Q</a:t>
            </a:r>
            <a:r>
              <a:rPr kumimoji="1" lang="en-US" altLang="zh-CN" sz="2000" baseline="-25000" dirty="0"/>
              <a:t>1</a:t>
            </a:r>
          </a:p>
        </p:txBody>
      </p:sp>
      <p:grpSp>
        <p:nvGrpSpPr>
          <p:cNvPr id="70" name="Group 132"/>
          <p:cNvGrpSpPr>
            <a:grpSpLocks/>
          </p:cNvGrpSpPr>
          <p:nvPr/>
        </p:nvGrpSpPr>
        <p:grpSpPr bwMode="auto">
          <a:xfrm>
            <a:off x="2316215" y="2282962"/>
            <a:ext cx="6767512" cy="1928812"/>
            <a:chOff x="-12" y="32"/>
            <a:chExt cx="4263" cy="1215"/>
          </a:xfrm>
        </p:grpSpPr>
        <p:grpSp>
          <p:nvGrpSpPr>
            <p:cNvPr id="71" name="Group 133"/>
            <p:cNvGrpSpPr>
              <a:grpSpLocks/>
            </p:cNvGrpSpPr>
            <p:nvPr/>
          </p:nvGrpSpPr>
          <p:grpSpPr bwMode="auto">
            <a:xfrm>
              <a:off x="-12" y="32"/>
              <a:ext cx="4263" cy="1209"/>
              <a:chOff x="912" y="2400"/>
              <a:chExt cx="4263" cy="1209"/>
            </a:xfrm>
          </p:grpSpPr>
          <p:sp>
            <p:nvSpPr>
              <p:cNvPr id="75" name="Text Box 134"/>
              <p:cNvSpPr txBox="1">
                <a:spLocks noChangeArrowheads="1"/>
              </p:cNvSpPr>
              <p:nvPr/>
            </p:nvSpPr>
            <p:spPr bwMode="auto">
              <a:xfrm>
                <a:off x="1776" y="297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76" name="Rectangle 135"/>
              <p:cNvSpPr>
                <a:spLocks noChangeArrowheads="1"/>
              </p:cNvSpPr>
              <p:nvPr/>
            </p:nvSpPr>
            <p:spPr bwMode="auto">
              <a:xfrm>
                <a:off x="1632"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7" name="Rectangle 136"/>
              <p:cNvSpPr>
                <a:spLocks noChangeArrowheads="1"/>
              </p:cNvSpPr>
              <p:nvPr/>
            </p:nvSpPr>
            <p:spPr bwMode="auto">
              <a:xfrm>
                <a:off x="2640"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8" name="Rectangle 137"/>
              <p:cNvSpPr>
                <a:spLocks noChangeArrowheads="1"/>
              </p:cNvSpPr>
              <p:nvPr/>
            </p:nvSpPr>
            <p:spPr bwMode="auto">
              <a:xfrm>
                <a:off x="3648"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9" name="Line 138"/>
              <p:cNvSpPr>
                <a:spLocks noChangeShapeType="1"/>
              </p:cNvSpPr>
              <p:nvPr/>
            </p:nvSpPr>
            <p:spPr bwMode="auto">
              <a:xfrm>
                <a:off x="2112"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0" name="Line 139"/>
              <p:cNvSpPr>
                <a:spLocks noChangeShapeType="1"/>
              </p:cNvSpPr>
              <p:nvPr/>
            </p:nvSpPr>
            <p:spPr bwMode="auto">
              <a:xfrm>
                <a:off x="3120"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81" name="Group 140"/>
              <p:cNvGrpSpPr>
                <a:grpSpLocks/>
              </p:cNvGrpSpPr>
              <p:nvPr/>
            </p:nvGrpSpPr>
            <p:grpSpPr bwMode="auto">
              <a:xfrm>
                <a:off x="1440" y="3024"/>
                <a:ext cx="288" cy="576"/>
                <a:chOff x="2880" y="3072"/>
                <a:chExt cx="288" cy="576"/>
              </a:xfrm>
            </p:grpSpPr>
            <p:sp>
              <p:nvSpPr>
                <p:cNvPr id="153" name="Oval 141"/>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4" name="AutoShape 142"/>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5" name="Line 143"/>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6" name="Line 144"/>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7" name="Line 145"/>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82" name="Group 146"/>
              <p:cNvGrpSpPr>
                <a:grpSpLocks/>
              </p:cNvGrpSpPr>
              <p:nvPr/>
            </p:nvGrpSpPr>
            <p:grpSpPr bwMode="auto">
              <a:xfrm>
                <a:off x="2448" y="3024"/>
                <a:ext cx="288" cy="576"/>
                <a:chOff x="2880" y="3072"/>
                <a:chExt cx="288" cy="576"/>
              </a:xfrm>
            </p:grpSpPr>
            <p:sp>
              <p:nvSpPr>
                <p:cNvPr id="148" name="Oval 147"/>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49" name="AutoShape 148"/>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0" name="Line 149"/>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1" name="Line 150"/>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2" name="Line 151"/>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83" name="Group 152"/>
              <p:cNvGrpSpPr>
                <a:grpSpLocks/>
              </p:cNvGrpSpPr>
              <p:nvPr/>
            </p:nvGrpSpPr>
            <p:grpSpPr bwMode="auto">
              <a:xfrm>
                <a:off x="3466" y="3033"/>
                <a:ext cx="288" cy="576"/>
                <a:chOff x="2880" y="3072"/>
                <a:chExt cx="288" cy="576"/>
              </a:xfrm>
            </p:grpSpPr>
            <p:sp>
              <p:nvSpPr>
                <p:cNvPr id="143" name="Oval 153"/>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44" name="AutoShape 154"/>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45" name="Line 155"/>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 name="Line 156"/>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7" name="Line 157"/>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84" name="Oval 158"/>
              <p:cNvSpPr>
                <a:spLocks noChangeArrowheads="1"/>
              </p:cNvSpPr>
              <p:nvPr/>
            </p:nvSpPr>
            <p:spPr bwMode="auto">
              <a:xfrm>
                <a:off x="2123" y="322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5" name="Oval 159"/>
              <p:cNvSpPr>
                <a:spLocks noChangeArrowheads="1"/>
              </p:cNvSpPr>
              <p:nvPr/>
            </p:nvSpPr>
            <p:spPr bwMode="auto">
              <a:xfrm>
                <a:off x="3120"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6" name="Oval 160"/>
              <p:cNvSpPr>
                <a:spLocks noChangeArrowheads="1"/>
              </p:cNvSpPr>
              <p:nvPr/>
            </p:nvSpPr>
            <p:spPr bwMode="auto">
              <a:xfrm>
                <a:off x="4128"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7" name="Line 161"/>
              <p:cNvSpPr>
                <a:spLocks noChangeShapeType="1"/>
              </p:cNvSpPr>
              <p:nvPr/>
            </p:nvSpPr>
            <p:spPr bwMode="auto">
              <a:xfrm flipH="1">
                <a:off x="1267" y="3600"/>
                <a:ext cx="22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8" name="Line 162"/>
              <p:cNvSpPr>
                <a:spLocks noChangeShapeType="1"/>
              </p:cNvSpPr>
              <p:nvPr/>
            </p:nvSpPr>
            <p:spPr bwMode="auto">
              <a:xfrm>
                <a:off x="1278" y="2803"/>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 name="Line 163"/>
              <p:cNvSpPr>
                <a:spLocks noChangeShapeType="1"/>
              </p:cNvSpPr>
              <p:nvPr/>
            </p:nvSpPr>
            <p:spPr bwMode="auto">
              <a:xfrm>
                <a:off x="1344" y="2813"/>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0" name="Line 164"/>
              <p:cNvSpPr>
                <a:spLocks noChangeShapeType="1"/>
              </p:cNvSpPr>
              <p:nvPr/>
            </p:nvSpPr>
            <p:spPr bwMode="auto">
              <a:xfrm>
                <a:off x="1344" y="3342"/>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1" name="Line 165"/>
              <p:cNvSpPr>
                <a:spLocks noChangeShapeType="1"/>
              </p:cNvSpPr>
              <p:nvPr/>
            </p:nvSpPr>
            <p:spPr bwMode="auto">
              <a:xfrm>
                <a:off x="2354" y="2832"/>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2" name="Line 166"/>
              <p:cNvSpPr>
                <a:spLocks noChangeShapeType="1"/>
              </p:cNvSpPr>
              <p:nvPr/>
            </p:nvSpPr>
            <p:spPr bwMode="auto">
              <a:xfrm>
                <a:off x="2354"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3" name="Text Box 167"/>
              <p:cNvSpPr txBox="1">
                <a:spLocks noChangeArrowheads="1"/>
              </p:cNvSpPr>
              <p:nvPr/>
            </p:nvSpPr>
            <p:spPr bwMode="auto">
              <a:xfrm>
                <a:off x="1383" y="2494"/>
                <a:ext cx="1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spcBef>
                    <a:spcPct val="0"/>
                  </a:spcBef>
                </a:pPr>
                <a:endParaRPr kumimoji="1" lang="zh-CN" altLang="zh-CN" sz="2000"/>
              </a:p>
            </p:txBody>
          </p:sp>
          <p:sp>
            <p:nvSpPr>
              <p:cNvPr id="94" name="Text Box 168"/>
              <p:cNvSpPr txBox="1">
                <a:spLocks noChangeArrowheads="1"/>
              </p:cNvSpPr>
              <p:nvPr/>
            </p:nvSpPr>
            <p:spPr bwMode="auto">
              <a:xfrm>
                <a:off x="2784" y="292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95" name="Text Box 169"/>
              <p:cNvSpPr txBox="1">
                <a:spLocks noChangeArrowheads="1"/>
              </p:cNvSpPr>
              <p:nvPr/>
            </p:nvSpPr>
            <p:spPr bwMode="auto">
              <a:xfrm>
                <a:off x="3792" y="292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3</a:t>
                </a:r>
              </a:p>
            </p:txBody>
          </p:sp>
          <p:sp>
            <p:nvSpPr>
              <p:cNvPr id="96" name="Text Box 170"/>
              <p:cNvSpPr txBox="1">
                <a:spLocks noChangeArrowheads="1"/>
              </p:cNvSpPr>
              <p:nvPr/>
            </p:nvSpPr>
            <p:spPr bwMode="auto">
              <a:xfrm>
                <a:off x="1104" y="268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97" name="Text Box 171"/>
              <p:cNvSpPr txBox="1">
                <a:spLocks noChangeArrowheads="1"/>
              </p:cNvSpPr>
              <p:nvPr/>
            </p:nvSpPr>
            <p:spPr bwMode="auto">
              <a:xfrm>
                <a:off x="4306" y="2580"/>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3</a:t>
                </a:r>
              </a:p>
            </p:txBody>
          </p:sp>
          <p:sp>
            <p:nvSpPr>
              <p:cNvPr id="98" name="Text Box 172"/>
              <p:cNvSpPr txBox="1">
                <a:spLocks noChangeArrowheads="1"/>
              </p:cNvSpPr>
              <p:nvPr/>
            </p:nvSpPr>
            <p:spPr bwMode="auto">
              <a:xfrm>
                <a:off x="912" y="3312"/>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99" name="Text Box 173"/>
              <p:cNvSpPr txBox="1">
                <a:spLocks noChangeArrowheads="1"/>
              </p:cNvSpPr>
              <p:nvPr/>
            </p:nvSpPr>
            <p:spPr bwMode="auto">
              <a:xfrm>
                <a:off x="2064" y="2544"/>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p>
            </p:txBody>
          </p:sp>
          <p:sp>
            <p:nvSpPr>
              <p:cNvPr id="100" name="Line 174"/>
              <p:cNvSpPr>
                <a:spLocks noChangeShapeType="1"/>
              </p:cNvSpPr>
              <p:nvPr/>
            </p:nvSpPr>
            <p:spPr bwMode="auto">
              <a:xfrm>
                <a:off x="2352" y="254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1" name="Line 175"/>
              <p:cNvSpPr>
                <a:spLocks noChangeShapeType="1"/>
              </p:cNvSpPr>
              <p:nvPr/>
            </p:nvSpPr>
            <p:spPr bwMode="auto">
              <a:xfrm flipV="1">
                <a:off x="2352" y="2539"/>
                <a:ext cx="2227"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2" name="Line 176"/>
              <p:cNvSpPr>
                <a:spLocks noChangeShapeType="1"/>
              </p:cNvSpPr>
              <p:nvPr/>
            </p:nvSpPr>
            <p:spPr bwMode="auto">
              <a:xfrm>
                <a:off x="3374" y="2730"/>
                <a:ext cx="274"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3" name="Line 177"/>
              <p:cNvSpPr>
                <a:spLocks noChangeShapeType="1"/>
              </p:cNvSpPr>
              <p:nvPr/>
            </p:nvSpPr>
            <p:spPr bwMode="auto">
              <a:xfrm flipH="1">
                <a:off x="3380" y="2542"/>
                <a:ext cx="5" cy="8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4" name="Line 178"/>
              <p:cNvSpPr>
                <a:spLocks noChangeShapeType="1"/>
              </p:cNvSpPr>
              <p:nvPr/>
            </p:nvSpPr>
            <p:spPr bwMode="auto">
              <a:xfrm>
                <a:off x="3371"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5" name="Text Box 179"/>
              <p:cNvSpPr txBox="1">
                <a:spLocks noChangeArrowheads="1"/>
              </p:cNvSpPr>
              <p:nvPr/>
            </p:nvSpPr>
            <p:spPr bwMode="auto">
              <a:xfrm>
                <a:off x="3663" y="2709"/>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126" name="Text Box 180"/>
              <p:cNvSpPr txBox="1">
                <a:spLocks noChangeArrowheads="1"/>
              </p:cNvSpPr>
              <p:nvPr/>
            </p:nvSpPr>
            <p:spPr bwMode="auto">
              <a:xfrm>
                <a:off x="4944" y="2736"/>
                <a:ext cx="2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F</a:t>
                </a:r>
              </a:p>
            </p:txBody>
          </p:sp>
          <p:sp>
            <p:nvSpPr>
              <p:cNvPr id="127" name="Line 181"/>
              <p:cNvSpPr>
                <a:spLocks noChangeShapeType="1"/>
              </p:cNvSpPr>
              <p:nvPr/>
            </p:nvSpPr>
            <p:spPr bwMode="auto">
              <a:xfrm>
                <a:off x="4185" y="3235"/>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8" name="Line 182"/>
              <p:cNvSpPr>
                <a:spLocks noChangeShapeType="1"/>
              </p:cNvSpPr>
              <p:nvPr/>
            </p:nvSpPr>
            <p:spPr bwMode="auto">
              <a:xfrm flipH="1">
                <a:off x="2496" y="2400"/>
                <a:ext cx="18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9" name="Line 183"/>
              <p:cNvSpPr>
                <a:spLocks noChangeShapeType="1"/>
              </p:cNvSpPr>
              <p:nvPr/>
            </p:nvSpPr>
            <p:spPr bwMode="auto">
              <a:xfrm>
                <a:off x="2496" y="2400"/>
                <a:ext cx="0" cy="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0" name="Line 184"/>
              <p:cNvSpPr>
                <a:spLocks noChangeShapeType="1"/>
              </p:cNvSpPr>
              <p:nvPr/>
            </p:nvSpPr>
            <p:spPr bwMode="auto">
              <a:xfrm flipV="1">
                <a:off x="2505" y="2724"/>
                <a:ext cx="137"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1" name="Text Box 185"/>
              <p:cNvSpPr txBox="1">
                <a:spLocks noChangeArrowheads="1"/>
              </p:cNvSpPr>
              <p:nvPr/>
            </p:nvSpPr>
            <p:spPr bwMode="auto">
              <a:xfrm>
                <a:off x="2640" y="268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132" name="Text Box 186"/>
              <p:cNvSpPr txBox="1">
                <a:spLocks noChangeArrowheads="1"/>
              </p:cNvSpPr>
              <p:nvPr/>
            </p:nvSpPr>
            <p:spPr bwMode="auto">
              <a:xfrm>
                <a:off x="1680" y="268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133" name="Text Box 187"/>
              <p:cNvSpPr txBox="1">
                <a:spLocks noChangeArrowheads="1"/>
              </p:cNvSpPr>
              <p:nvPr/>
            </p:nvSpPr>
            <p:spPr bwMode="auto">
              <a:xfrm>
                <a:off x="1632" y="3216"/>
                <a:ext cx="2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134" name="Text Box 188"/>
              <p:cNvSpPr txBox="1">
                <a:spLocks noChangeArrowheads="1"/>
              </p:cNvSpPr>
              <p:nvPr/>
            </p:nvSpPr>
            <p:spPr bwMode="auto">
              <a:xfrm>
                <a:off x="2640" y="3216"/>
                <a:ext cx="2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135" name="Text Box 189"/>
              <p:cNvSpPr txBox="1">
                <a:spLocks noChangeArrowheads="1"/>
              </p:cNvSpPr>
              <p:nvPr/>
            </p:nvSpPr>
            <p:spPr bwMode="auto">
              <a:xfrm>
                <a:off x="3648" y="3168"/>
                <a:ext cx="2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136" name="Line 190"/>
              <p:cNvSpPr>
                <a:spLocks noChangeShapeType="1"/>
              </p:cNvSpPr>
              <p:nvPr/>
            </p:nvSpPr>
            <p:spPr bwMode="auto">
              <a:xfrm flipV="1">
                <a:off x="4304" y="2411"/>
                <a:ext cx="3" cy="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7" name="Line 191"/>
              <p:cNvSpPr>
                <a:spLocks noChangeShapeType="1"/>
              </p:cNvSpPr>
              <p:nvPr/>
            </p:nvSpPr>
            <p:spPr bwMode="auto">
              <a:xfrm>
                <a:off x="4110" y="2832"/>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8" name="Text Box 192"/>
              <p:cNvSpPr txBox="1">
                <a:spLocks noChangeArrowheads="1"/>
              </p:cNvSpPr>
              <p:nvPr/>
            </p:nvSpPr>
            <p:spPr bwMode="auto">
              <a:xfrm>
                <a:off x="3072" y="2544"/>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p>
            </p:txBody>
          </p:sp>
          <p:sp>
            <p:nvSpPr>
              <p:cNvPr id="139" name="AutoShape 193"/>
              <p:cNvSpPr>
                <a:spLocks noChangeArrowheads="1"/>
              </p:cNvSpPr>
              <p:nvPr/>
            </p:nvSpPr>
            <p:spPr bwMode="auto">
              <a:xfrm>
                <a:off x="4590" y="2496"/>
                <a:ext cx="336" cy="384"/>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40" name="Line 194"/>
              <p:cNvSpPr>
                <a:spLocks noChangeShapeType="1"/>
              </p:cNvSpPr>
              <p:nvPr/>
            </p:nvSpPr>
            <p:spPr bwMode="auto">
              <a:xfrm>
                <a:off x="4935" y="2681"/>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1" name="Oval 195"/>
              <p:cNvSpPr>
                <a:spLocks noChangeArrowheads="1"/>
              </p:cNvSpPr>
              <p:nvPr/>
            </p:nvSpPr>
            <p:spPr bwMode="auto">
              <a:xfrm flipV="1">
                <a:off x="3360" y="2716"/>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42" name="Oval 196"/>
              <p:cNvSpPr>
                <a:spLocks noChangeArrowheads="1"/>
              </p:cNvSpPr>
              <p:nvPr/>
            </p:nvSpPr>
            <p:spPr bwMode="auto">
              <a:xfrm flipV="1">
                <a:off x="2323" y="281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grpSp>
        <p:sp>
          <p:nvSpPr>
            <p:cNvPr id="72" name="Oval 197"/>
            <p:cNvSpPr>
              <a:spLocks noChangeArrowheads="1"/>
            </p:cNvSpPr>
            <p:nvPr/>
          </p:nvSpPr>
          <p:spPr bwMode="auto">
            <a:xfrm>
              <a:off x="487" y="1194"/>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73" name="Oval 198"/>
            <p:cNvSpPr>
              <a:spLocks noChangeArrowheads="1"/>
            </p:cNvSpPr>
            <p:nvPr/>
          </p:nvSpPr>
          <p:spPr bwMode="auto">
            <a:xfrm>
              <a:off x="1506" y="120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74" name="Oval 199"/>
            <p:cNvSpPr>
              <a:spLocks noChangeArrowheads="1"/>
            </p:cNvSpPr>
            <p:nvPr/>
          </p:nvSpPr>
          <p:spPr bwMode="auto">
            <a:xfrm>
              <a:off x="2429" y="16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grpSp>
      <p:grpSp>
        <p:nvGrpSpPr>
          <p:cNvPr id="158" name="Group 207"/>
          <p:cNvGrpSpPr>
            <a:grpSpLocks/>
          </p:cNvGrpSpPr>
          <p:nvPr/>
        </p:nvGrpSpPr>
        <p:grpSpPr bwMode="auto">
          <a:xfrm>
            <a:off x="2532115" y="3146562"/>
            <a:ext cx="4321175" cy="1733550"/>
            <a:chOff x="1383" y="1389"/>
            <a:chExt cx="2722" cy="1092"/>
          </a:xfrm>
        </p:grpSpPr>
        <p:sp>
          <p:nvSpPr>
            <p:cNvPr id="159" name="Oval 200"/>
            <p:cNvSpPr>
              <a:spLocks noChangeArrowheads="1"/>
            </p:cNvSpPr>
            <p:nvPr/>
          </p:nvSpPr>
          <p:spPr bwMode="auto">
            <a:xfrm>
              <a:off x="1791" y="1389"/>
              <a:ext cx="318" cy="272"/>
            </a:xfrm>
            <a:prstGeom prst="ellipse">
              <a:avLst/>
            </a:prstGeom>
            <a:noFill/>
            <a:ln w="19050" algn="ctr">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zh-CN" altLang="en-US"/>
            </a:p>
          </p:txBody>
        </p:sp>
        <p:sp>
          <p:nvSpPr>
            <p:cNvPr id="160" name="Oval 201"/>
            <p:cNvSpPr>
              <a:spLocks noChangeArrowheads="1"/>
            </p:cNvSpPr>
            <p:nvPr/>
          </p:nvSpPr>
          <p:spPr bwMode="auto">
            <a:xfrm>
              <a:off x="2789" y="1389"/>
              <a:ext cx="318" cy="272"/>
            </a:xfrm>
            <a:prstGeom prst="ellipse">
              <a:avLst/>
            </a:prstGeom>
            <a:noFill/>
            <a:ln w="19050" algn="ctr">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zh-CN" altLang="en-US"/>
            </a:p>
          </p:txBody>
        </p:sp>
        <p:sp>
          <p:nvSpPr>
            <p:cNvPr id="161" name="Oval 202"/>
            <p:cNvSpPr>
              <a:spLocks noChangeArrowheads="1"/>
            </p:cNvSpPr>
            <p:nvPr/>
          </p:nvSpPr>
          <p:spPr bwMode="auto">
            <a:xfrm>
              <a:off x="3787" y="1389"/>
              <a:ext cx="318" cy="272"/>
            </a:xfrm>
            <a:prstGeom prst="ellipse">
              <a:avLst/>
            </a:prstGeom>
            <a:noFill/>
            <a:ln w="19050" algn="ctr">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zh-CN" altLang="en-US"/>
            </a:p>
          </p:txBody>
        </p:sp>
        <p:sp>
          <p:nvSpPr>
            <p:cNvPr id="162" name="Text Box 203"/>
            <p:cNvSpPr txBox="1">
              <a:spLocks noChangeArrowheads="1"/>
            </p:cNvSpPr>
            <p:nvPr/>
          </p:nvSpPr>
          <p:spPr bwMode="auto">
            <a:xfrm>
              <a:off x="1383" y="2296"/>
              <a:ext cx="1588" cy="185"/>
            </a:xfrm>
            <a:prstGeom prst="rect">
              <a:avLst/>
            </a:prstGeom>
            <a:noFill/>
            <a:ln w="19050" algn="ctr">
              <a:solidFill>
                <a:srgbClr val="FF330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a:t>三个时钟脉冲接在一起</a:t>
              </a:r>
            </a:p>
          </p:txBody>
        </p:sp>
        <p:sp>
          <p:nvSpPr>
            <p:cNvPr id="163" name="Line 204"/>
            <p:cNvSpPr>
              <a:spLocks noChangeShapeType="1"/>
            </p:cNvSpPr>
            <p:nvPr/>
          </p:nvSpPr>
          <p:spPr bwMode="auto">
            <a:xfrm flipH="1">
              <a:off x="2653" y="1661"/>
              <a:ext cx="181" cy="590"/>
            </a:xfrm>
            <a:prstGeom prst="line">
              <a:avLst/>
            </a:prstGeom>
            <a:noFill/>
            <a:ln w="19050">
              <a:solidFill>
                <a:srgbClr val="FF3300"/>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64" name="Line 205"/>
            <p:cNvSpPr>
              <a:spLocks noChangeShapeType="1"/>
            </p:cNvSpPr>
            <p:nvPr/>
          </p:nvSpPr>
          <p:spPr bwMode="auto">
            <a:xfrm flipH="1">
              <a:off x="2880" y="1661"/>
              <a:ext cx="998" cy="635"/>
            </a:xfrm>
            <a:prstGeom prst="line">
              <a:avLst/>
            </a:prstGeom>
            <a:noFill/>
            <a:ln w="19050">
              <a:solidFill>
                <a:srgbClr val="FF3300"/>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65" name="Line 206"/>
            <p:cNvSpPr>
              <a:spLocks noChangeShapeType="1"/>
            </p:cNvSpPr>
            <p:nvPr/>
          </p:nvSpPr>
          <p:spPr bwMode="auto">
            <a:xfrm>
              <a:off x="1927" y="1661"/>
              <a:ext cx="273" cy="590"/>
            </a:xfrm>
            <a:prstGeom prst="line">
              <a:avLst/>
            </a:prstGeom>
            <a:noFill/>
            <a:ln w="19050">
              <a:solidFill>
                <a:srgbClr val="FF3300"/>
              </a:solidFill>
              <a:prstDash val="dash"/>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166" name="Text Box 130"/>
          <p:cNvSpPr txBox="1">
            <a:spLocks noChangeArrowheads="1"/>
          </p:cNvSpPr>
          <p:nvPr/>
        </p:nvSpPr>
        <p:spPr bwMode="auto">
          <a:xfrm>
            <a:off x="2222790" y="1006990"/>
            <a:ext cx="4627562" cy="396875"/>
          </a:xfrm>
          <a:prstGeom prst="rect">
            <a:avLst/>
          </a:prstGeom>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三个触发器可以表示三位二进制数</a:t>
            </a:r>
          </a:p>
        </p:txBody>
      </p:sp>
    </p:spTree>
    <p:extLst>
      <p:ext uri="{BB962C8B-B14F-4D97-AF65-F5344CB8AC3E}">
        <p14:creationId xmlns:p14="http://schemas.microsoft.com/office/powerpoint/2010/main" val="3502157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910594" cy="5325762"/>
          </a:xfrm>
        </p:spPr>
        <p:txBody>
          <a:bodyPr/>
          <a:lstStyle/>
          <a:p>
            <a:r>
              <a:rPr kumimoji="1" lang="en-US" altLang="zh-CN" sz="2400" dirty="0"/>
              <a:t>JK</a:t>
            </a:r>
            <a:r>
              <a:rPr kumimoji="1" lang="zh-CN" altLang="en-US" sz="2400" dirty="0"/>
              <a:t>触发器构成的同步二进制计数器</a:t>
            </a:r>
          </a:p>
          <a:p>
            <a:pPr lvl="1"/>
            <a:endParaRPr kumimoji="1" lang="zh-CN" altLang="en-US" dirty="0"/>
          </a:p>
          <a:p>
            <a:endParaRPr kumimoji="1" lang="zh-CN" altLang="en-US" dirty="0"/>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grpSp>
        <p:nvGrpSpPr>
          <p:cNvPr id="166" name="Group 127"/>
          <p:cNvGrpSpPr>
            <a:grpSpLocks/>
          </p:cNvGrpSpPr>
          <p:nvPr/>
        </p:nvGrpSpPr>
        <p:grpSpPr bwMode="auto">
          <a:xfrm>
            <a:off x="1797732" y="1581351"/>
            <a:ext cx="6767512" cy="1928812"/>
            <a:chOff x="-12" y="32"/>
            <a:chExt cx="4263" cy="1215"/>
          </a:xfrm>
        </p:grpSpPr>
        <p:grpSp>
          <p:nvGrpSpPr>
            <p:cNvPr id="167" name="Group 128"/>
            <p:cNvGrpSpPr>
              <a:grpSpLocks/>
            </p:cNvGrpSpPr>
            <p:nvPr/>
          </p:nvGrpSpPr>
          <p:grpSpPr bwMode="auto">
            <a:xfrm>
              <a:off x="-12" y="32"/>
              <a:ext cx="4263" cy="1209"/>
              <a:chOff x="912" y="2400"/>
              <a:chExt cx="4263" cy="1209"/>
            </a:xfrm>
          </p:grpSpPr>
          <p:sp>
            <p:nvSpPr>
              <p:cNvPr id="171" name="Text Box 129"/>
              <p:cNvSpPr txBox="1">
                <a:spLocks noChangeArrowheads="1"/>
              </p:cNvSpPr>
              <p:nvPr/>
            </p:nvSpPr>
            <p:spPr bwMode="auto">
              <a:xfrm>
                <a:off x="1776" y="2976"/>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172" name="Rectangle 130"/>
              <p:cNvSpPr>
                <a:spLocks noChangeArrowheads="1"/>
              </p:cNvSpPr>
              <p:nvPr/>
            </p:nvSpPr>
            <p:spPr bwMode="auto">
              <a:xfrm>
                <a:off x="1632"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73" name="Rectangle 131"/>
              <p:cNvSpPr>
                <a:spLocks noChangeArrowheads="1"/>
              </p:cNvSpPr>
              <p:nvPr/>
            </p:nvSpPr>
            <p:spPr bwMode="auto">
              <a:xfrm>
                <a:off x="2640"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74" name="Rectangle 132"/>
              <p:cNvSpPr>
                <a:spLocks noChangeArrowheads="1"/>
              </p:cNvSpPr>
              <p:nvPr/>
            </p:nvSpPr>
            <p:spPr bwMode="auto">
              <a:xfrm>
                <a:off x="3648"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75" name="Line 133"/>
              <p:cNvSpPr>
                <a:spLocks noChangeShapeType="1"/>
              </p:cNvSpPr>
              <p:nvPr/>
            </p:nvSpPr>
            <p:spPr bwMode="auto">
              <a:xfrm>
                <a:off x="2112"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76" name="Line 134"/>
              <p:cNvSpPr>
                <a:spLocks noChangeShapeType="1"/>
              </p:cNvSpPr>
              <p:nvPr/>
            </p:nvSpPr>
            <p:spPr bwMode="auto">
              <a:xfrm>
                <a:off x="3120"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177" name="Group 135"/>
              <p:cNvGrpSpPr>
                <a:grpSpLocks/>
              </p:cNvGrpSpPr>
              <p:nvPr/>
            </p:nvGrpSpPr>
            <p:grpSpPr bwMode="auto">
              <a:xfrm>
                <a:off x="1440" y="3024"/>
                <a:ext cx="288" cy="576"/>
                <a:chOff x="2880" y="3072"/>
                <a:chExt cx="288" cy="576"/>
              </a:xfrm>
            </p:grpSpPr>
            <p:sp>
              <p:nvSpPr>
                <p:cNvPr id="229" name="Oval 136"/>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30" name="AutoShape 137"/>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31" name="Line 138"/>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32" name="Line 139"/>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33" name="Line 140"/>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78" name="Group 141"/>
              <p:cNvGrpSpPr>
                <a:grpSpLocks/>
              </p:cNvGrpSpPr>
              <p:nvPr/>
            </p:nvGrpSpPr>
            <p:grpSpPr bwMode="auto">
              <a:xfrm>
                <a:off x="2448" y="3024"/>
                <a:ext cx="288" cy="576"/>
                <a:chOff x="2880" y="3072"/>
                <a:chExt cx="288" cy="576"/>
              </a:xfrm>
            </p:grpSpPr>
            <p:sp>
              <p:nvSpPr>
                <p:cNvPr id="224" name="Oval 142"/>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5" name="AutoShape 143"/>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6" name="Line 144"/>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7" name="Line 145"/>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8" name="Line 146"/>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79" name="Group 147"/>
              <p:cNvGrpSpPr>
                <a:grpSpLocks/>
              </p:cNvGrpSpPr>
              <p:nvPr/>
            </p:nvGrpSpPr>
            <p:grpSpPr bwMode="auto">
              <a:xfrm>
                <a:off x="3466" y="3033"/>
                <a:ext cx="288" cy="576"/>
                <a:chOff x="2880" y="3072"/>
                <a:chExt cx="288" cy="576"/>
              </a:xfrm>
            </p:grpSpPr>
            <p:sp>
              <p:nvSpPr>
                <p:cNvPr id="219" name="Oval 148"/>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0" name="AutoShape 149"/>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1" name="Line 150"/>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2" name="Line 151"/>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3" name="Line 152"/>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180" name="Oval 153"/>
              <p:cNvSpPr>
                <a:spLocks noChangeArrowheads="1"/>
              </p:cNvSpPr>
              <p:nvPr/>
            </p:nvSpPr>
            <p:spPr bwMode="auto">
              <a:xfrm>
                <a:off x="2123" y="322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81" name="Oval 154"/>
              <p:cNvSpPr>
                <a:spLocks noChangeArrowheads="1"/>
              </p:cNvSpPr>
              <p:nvPr/>
            </p:nvSpPr>
            <p:spPr bwMode="auto">
              <a:xfrm>
                <a:off x="3120"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82" name="Oval 155"/>
              <p:cNvSpPr>
                <a:spLocks noChangeArrowheads="1"/>
              </p:cNvSpPr>
              <p:nvPr/>
            </p:nvSpPr>
            <p:spPr bwMode="auto">
              <a:xfrm>
                <a:off x="4128"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83" name="Line 156"/>
              <p:cNvSpPr>
                <a:spLocks noChangeShapeType="1"/>
              </p:cNvSpPr>
              <p:nvPr/>
            </p:nvSpPr>
            <p:spPr bwMode="auto">
              <a:xfrm flipH="1">
                <a:off x="1267" y="3600"/>
                <a:ext cx="22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4" name="Line 157"/>
              <p:cNvSpPr>
                <a:spLocks noChangeShapeType="1"/>
              </p:cNvSpPr>
              <p:nvPr/>
            </p:nvSpPr>
            <p:spPr bwMode="auto">
              <a:xfrm>
                <a:off x="1278" y="2803"/>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5" name="Line 158"/>
              <p:cNvSpPr>
                <a:spLocks noChangeShapeType="1"/>
              </p:cNvSpPr>
              <p:nvPr/>
            </p:nvSpPr>
            <p:spPr bwMode="auto">
              <a:xfrm>
                <a:off x="1344" y="2813"/>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6" name="Line 159"/>
              <p:cNvSpPr>
                <a:spLocks noChangeShapeType="1"/>
              </p:cNvSpPr>
              <p:nvPr/>
            </p:nvSpPr>
            <p:spPr bwMode="auto">
              <a:xfrm>
                <a:off x="1344" y="3342"/>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7" name="Line 160"/>
              <p:cNvSpPr>
                <a:spLocks noChangeShapeType="1"/>
              </p:cNvSpPr>
              <p:nvPr/>
            </p:nvSpPr>
            <p:spPr bwMode="auto">
              <a:xfrm>
                <a:off x="2354" y="2832"/>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8" name="Line 161"/>
              <p:cNvSpPr>
                <a:spLocks noChangeShapeType="1"/>
              </p:cNvSpPr>
              <p:nvPr/>
            </p:nvSpPr>
            <p:spPr bwMode="auto">
              <a:xfrm>
                <a:off x="2354"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9" name="Text Box 162"/>
              <p:cNvSpPr txBox="1">
                <a:spLocks noChangeArrowheads="1"/>
              </p:cNvSpPr>
              <p:nvPr/>
            </p:nvSpPr>
            <p:spPr bwMode="auto">
              <a:xfrm>
                <a:off x="1383" y="2494"/>
                <a:ext cx="11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spcBef>
                    <a:spcPct val="0"/>
                  </a:spcBef>
                </a:pPr>
                <a:endParaRPr kumimoji="1" lang="zh-CN" altLang="zh-CN" sz="2000"/>
              </a:p>
            </p:txBody>
          </p:sp>
          <p:sp>
            <p:nvSpPr>
              <p:cNvPr id="190" name="Text Box 163"/>
              <p:cNvSpPr txBox="1">
                <a:spLocks noChangeArrowheads="1"/>
              </p:cNvSpPr>
              <p:nvPr/>
            </p:nvSpPr>
            <p:spPr bwMode="auto">
              <a:xfrm>
                <a:off x="2784" y="292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191" name="Text Box 164"/>
              <p:cNvSpPr txBox="1">
                <a:spLocks noChangeArrowheads="1"/>
              </p:cNvSpPr>
              <p:nvPr/>
            </p:nvSpPr>
            <p:spPr bwMode="auto">
              <a:xfrm>
                <a:off x="3792" y="292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3</a:t>
                </a:r>
              </a:p>
            </p:txBody>
          </p:sp>
          <p:sp>
            <p:nvSpPr>
              <p:cNvPr id="192" name="Text Box 165"/>
              <p:cNvSpPr txBox="1">
                <a:spLocks noChangeArrowheads="1"/>
              </p:cNvSpPr>
              <p:nvPr/>
            </p:nvSpPr>
            <p:spPr bwMode="auto">
              <a:xfrm>
                <a:off x="1104"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193" name="Text Box 166"/>
              <p:cNvSpPr txBox="1">
                <a:spLocks noChangeArrowheads="1"/>
              </p:cNvSpPr>
              <p:nvPr/>
            </p:nvSpPr>
            <p:spPr bwMode="auto">
              <a:xfrm>
                <a:off x="3869" y="2636"/>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3</a:t>
                </a:r>
              </a:p>
            </p:txBody>
          </p:sp>
          <p:sp>
            <p:nvSpPr>
              <p:cNvPr id="194" name="Text Box 167"/>
              <p:cNvSpPr txBox="1">
                <a:spLocks noChangeArrowheads="1"/>
              </p:cNvSpPr>
              <p:nvPr/>
            </p:nvSpPr>
            <p:spPr bwMode="auto">
              <a:xfrm>
                <a:off x="912" y="3312"/>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195" name="Text Box 168"/>
              <p:cNvSpPr txBox="1">
                <a:spLocks noChangeArrowheads="1"/>
              </p:cNvSpPr>
              <p:nvPr/>
            </p:nvSpPr>
            <p:spPr bwMode="auto">
              <a:xfrm>
                <a:off x="1864" y="2630"/>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1</a:t>
                </a:r>
              </a:p>
            </p:txBody>
          </p:sp>
          <p:sp>
            <p:nvSpPr>
              <p:cNvPr id="196" name="Line 169"/>
              <p:cNvSpPr>
                <a:spLocks noChangeShapeType="1"/>
              </p:cNvSpPr>
              <p:nvPr/>
            </p:nvSpPr>
            <p:spPr bwMode="auto">
              <a:xfrm>
                <a:off x="2352" y="254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7" name="Line 170"/>
              <p:cNvSpPr>
                <a:spLocks noChangeShapeType="1"/>
              </p:cNvSpPr>
              <p:nvPr/>
            </p:nvSpPr>
            <p:spPr bwMode="auto">
              <a:xfrm flipV="1">
                <a:off x="2352" y="2539"/>
                <a:ext cx="2227"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8" name="Line 171"/>
              <p:cNvSpPr>
                <a:spLocks noChangeShapeType="1"/>
              </p:cNvSpPr>
              <p:nvPr/>
            </p:nvSpPr>
            <p:spPr bwMode="auto">
              <a:xfrm>
                <a:off x="3374" y="2730"/>
                <a:ext cx="274"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9" name="Line 172"/>
              <p:cNvSpPr>
                <a:spLocks noChangeShapeType="1"/>
              </p:cNvSpPr>
              <p:nvPr/>
            </p:nvSpPr>
            <p:spPr bwMode="auto">
              <a:xfrm flipH="1">
                <a:off x="3380" y="2542"/>
                <a:ext cx="5" cy="8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0" name="Line 173"/>
              <p:cNvSpPr>
                <a:spLocks noChangeShapeType="1"/>
              </p:cNvSpPr>
              <p:nvPr/>
            </p:nvSpPr>
            <p:spPr bwMode="auto">
              <a:xfrm>
                <a:off x="3371"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1" name="Text Box 174"/>
              <p:cNvSpPr txBox="1">
                <a:spLocks noChangeArrowheads="1"/>
              </p:cNvSpPr>
              <p:nvPr/>
            </p:nvSpPr>
            <p:spPr bwMode="auto">
              <a:xfrm>
                <a:off x="3663" y="2709"/>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202" name="Text Box 175"/>
              <p:cNvSpPr txBox="1">
                <a:spLocks noChangeArrowheads="1"/>
              </p:cNvSpPr>
              <p:nvPr/>
            </p:nvSpPr>
            <p:spPr bwMode="auto">
              <a:xfrm>
                <a:off x="4944" y="273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F</a:t>
                </a:r>
              </a:p>
            </p:txBody>
          </p:sp>
          <p:sp>
            <p:nvSpPr>
              <p:cNvPr id="203" name="Line 176"/>
              <p:cNvSpPr>
                <a:spLocks noChangeShapeType="1"/>
              </p:cNvSpPr>
              <p:nvPr/>
            </p:nvSpPr>
            <p:spPr bwMode="auto">
              <a:xfrm>
                <a:off x="4185" y="3235"/>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4" name="Line 177"/>
              <p:cNvSpPr>
                <a:spLocks noChangeShapeType="1"/>
              </p:cNvSpPr>
              <p:nvPr/>
            </p:nvSpPr>
            <p:spPr bwMode="auto">
              <a:xfrm flipH="1">
                <a:off x="2496" y="2400"/>
                <a:ext cx="18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5" name="Line 178"/>
              <p:cNvSpPr>
                <a:spLocks noChangeShapeType="1"/>
              </p:cNvSpPr>
              <p:nvPr/>
            </p:nvSpPr>
            <p:spPr bwMode="auto">
              <a:xfrm>
                <a:off x="2496" y="2400"/>
                <a:ext cx="0" cy="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6" name="Line 179"/>
              <p:cNvSpPr>
                <a:spLocks noChangeShapeType="1"/>
              </p:cNvSpPr>
              <p:nvPr/>
            </p:nvSpPr>
            <p:spPr bwMode="auto">
              <a:xfrm flipV="1">
                <a:off x="2505" y="2724"/>
                <a:ext cx="137"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7" name="Text Box 180"/>
              <p:cNvSpPr txBox="1">
                <a:spLocks noChangeArrowheads="1"/>
              </p:cNvSpPr>
              <p:nvPr/>
            </p:nvSpPr>
            <p:spPr bwMode="auto">
              <a:xfrm>
                <a:off x="2640"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J</a:t>
                </a:r>
              </a:p>
            </p:txBody>
          </p:sp>
          <p:sp>
            <p:nvSpPr>
              <p:cNvPr id="208" name="Text Box 181"/>
              <p:cNvSpPr txBox="1">
                <a:spLocks noChangeArrowheads="1"/>
              </p:cNvSpPr>
              <p:nvPr/>
            </p:nvSpPr>
            <p:spPr bwMode="auto">
              <a:xfrm>
                <a:off x="1680"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209" name="Text Box 182"/>
              <p:cNvSpPr txBox="1">
                <a:spLocks noChangeArrowheads="1"/>
              </p:cNvSpPr>
              <p:nvPr/>
            </p:nvSpPr>
            <p:spPr bwMode="auto">
              <a:xfrm>
                <a:off x="1632" y="321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K</a:t>
                </a:r>
              </a:p>
            </p:txBody>
          </p:sp>
          <p:sp>
            <p:nvSpPr>
              <p:cNvPr id="210" name="Text Box 183"/>
              <p:cNvSpPr txBox="1">
                <a:spLocks noChangeArrowheads="1"/>
              </p:cNvSpPr>
              <p:nvPr/>
            </p:nvSpPr>
            <p:spPr bwMode="auto">
              <a:xfrm>
                <a:off x="2640" y="321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211" name="Text Box 184"/>
              <p:cNvSpPr txBox="1">
                <a:spLocks noChangeArrowheads="1"/>
              </p:cNvSpPr>
              <p:nvPr/>
            </p:nvSpPr>
            <p:spPr bwMode="auto">
              <a:xfrm>
                <a:off x="3648" y="3168"/>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212" name="Line 185"/>
              <p:cNvSpPr>
                <a:spLocks noChangeShapeType="1"/>
              </p:cNvSpPr>
              <p:nvPr/>
            </p:nvSpPr>
            <p:spPr bwMode="auto">
              <a:xfrm flipV="1">
                <a:off x="4304" y="2411"/>
                <a:ext cx="3" cy="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3" name="Line 186"/>
              <p:cNvSpPr>
                <a:spLocks noChangeShapeType="1"/>
              </p:cNvSpPr>
              <p:nvPr/>
            </p:nvSpPr>
            <p:spPr bwMode="auto">
              <a:xfrm>
                <a:off x="4110" y="2832"/>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4" name="Text Box 187"/>
              <p:cNvSpPr txBox="1">
                <a:spLocks noChangeArrowheads="1"/>
              </p:cNvSpPr>
              <p:nvPr/>
            </p:nvSpPr>
            <p:spPr bwMode="auto">
              <a:xfrm>
                <a:off x="2880" y="2678"/>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2</a:t>
                </a:r>
              </a:p>
            </p:txBody>
          </p:sp>
          <p:sp>
            <p:nvSpPr>
              <p:cNvPr id="215" name="AutoShape 188"/>
              <p:cNvSpPr>
                <a:spLocks noChangeArrowheads="1"/>
              </p:cNvSpPr>
              <p:nvPr/>
            </p:nvSpPr>
            <p:spPr bwMode="auto">
              <a:xfrm>
                <a:off x="4590" y="2496"/>
                <a:ext cx="336" cy="384"/>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16" name="Line 189"/>
              <p:cNvSpPr>
                <a:spLocks noChangeShapeType="1"/>
              </p:cNvSpPr>
              <p:nvPr/>
            </p:nvSpPr>
            <p:spPr bwMode="auto">
              <a:xfrm>
                <a:off x="4935" y="2681"/>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7" name="Oval 190"/>
              <p:cNvSpPr>
                <a:spLocks noChangeArrowheads="1"/>
              </p:cNvSpPr>
              <p:nvPr/>
            </p:nvSpPr>
            <p:spPr bwMode="auto">
              <a:xfrm flipV="1">
                <a:off x="3360" y="2716"/>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218" name="Oval 191"/>
              <p:cNvSpPr>
                <a:spLocks noChangeArrowheads="1"/>
              </p:cNvSpPr>
              <p:nvPr/>
            </p:nvSpPr>
            <p:spPr bwMode="auto">
              <a:xfrm flipV="1">
                <a:off x="2323" y="281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sp>
          <p:nvSpPr>
            <p:cNvPr id="168" name="Oval 192"/>
            <p:cNvSpPr>
              <a:spLocks noChangeArrowheads="1"/>
            </p:cNvSpPr>
            <p:nvPr/>
          </p:nvSpPr>
          <p:spPr bwMode="auto">
            <a:xfrm>
              <a:off x="487" y="1194"/>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169" name="Oval 193"/>
            <p:cNvSpPr>
              <a:spLocks noChangeArrowheads="1"/>
            </p:cNvSpPr>
            <p:nvPr/>
          </p:nvSpPr>
          <p:spPr bwMode="auto">
            <a:xfrm>
              <a:off x="1506" y="120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170" name="Oval 194"/>
            <p:cNvSpPr>
              <a:spLocks noChangeArrowheads="1"/>
            </p:cNvSpPr>
            <p:nvPr/>
          </p:nvSpPr>
          <p:spPr bwMode="auto">
            <a:xfrm>
              <a:off x="2429" y="16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sp>
        <p:nvSpPr>
          <p:cNvPr id="235" name="Text Box 15"/>
          <p:cNvSpPr txBox="1">
            <a:spLocks noChangeArrowheads="1"/>
          </p:cNvSpPr>
          <p:nvPr/>
        </p:nvSpPr>
        <p:spPr bwMode="auto">
          <a:xfrm>
            <a:off x="437985" y="4554075"/>
            <a:ext cx="1676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分析步骤：</a:t>
            </a:r>
          </a:p>
        </p:txBody>
      </p:sp>
      <p:sp>
        <p:nvSpPr>
          <p:cNvPr id="236" name="Text Box 16"/>
          <p:cNvSpPr txBox="1">
            <a:spLocks noChangeArrowheads="1"/>
          </p:cNvSpPr>
          <p:nvPr/>
        </p:nvSpPr>
        <p:spPr bwMode="auto">
          <a:xfrm>
            <a:off x="626898" y="5027150"/>
            <a:ext cx="2209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1</a:t>
            </a:r>
            <a:r>
              <a:rPr kumimoji="1" lang="zh-CN" altLang="en-US" sz="2000" dirty="0"/>
              <a:t>、写出激励方程</a:t>
            </a:r>
          </a:p>
        </p:txBody>
      </p:sp>
      <p:graphicFrame>
        <p:nvGraphicFramePr>
          <p:cNvPr id="237" name="Object 25"/>
          <p:cNvGraphicFramePr>
            <a:graphicFrameLocks noChangeAspect="1"/>
          </p:cNvGraphicFramePr>
          <p:nvPr>
            <p:extLst>
              <p:ext uri="{D42A27DB-BD31-4B8C-83A1-F6EECF244321}">
                <p14:modId xmlns:p14="http://schemas.microsoft.com/office/powerpoint/2010/main" val="4053522580"/>
              </p:ext>
            </p:extLst>
          </p:nvPr>
        </p:nvGraphicFramePr>
        <p:xfrm>
          <a:off x="3497966" y="4854906"/>
          <a:ext cx="801688" cy="344488"/>
        </p:xfrm>
        <a:graphic>
          <a:graphicData uri="http://schemas.openxmlformats.org/presentationml/2006/ole">
            <mc:AlternateContent xmlns:mc="http://schemas.openxmlformats.org/markup-compatibility/2006">
              <mc:Choice xmlns:v="urn:schemas-microsoft-com:vml" Requires="v">
                <p:oleObj spid="_x0000_s258245" name="Equation" r:id="rId3" imgW="431640" imgH="215640" progId="Equation.3">
                  <p:embed/>
                </p:oleObj>
              </mc:Choice>
              <mc:Fallback>
                <p:oleObj name="Equation" r:id="rId3" imgW="43164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966" y="4854906"/>
                        <a:ext cx="801688"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 name="Object 26"/>
          <p:cNvGraphicFramePr>
            <a:graphicFrameLocks noChangeAspect="1"/>
          </p:cNvGraphicFramePr>
          <p:nvPr>
            <p:extLst>
              <p:ext uri="{D42A27DB-BD31-4B8C-83A1-F6EECF244321}">
                <p14:modId xmlns:p14="http://schemas.microsoft.com/office/powerpoint/2010/main" val="2549457551"/>
              </p:ext>
            </p:extLst>
          </p:nvPr>
        </p:nvGraphicFramePr>
        <p:xfrm>
          <a:off x="6731848" y="4860866"/>
          <a:ext cx="1200150" cy="381000"/>
        </p:xfrm>
        <a:graphic>
          <a:graphicData uri="http://schemas.openxmlformats.org/presentationml/2006/ole">
            <mc:AlternateContent xmlns:mc="http://schemas.openxmlformats.org/markup-compatibility/2006">
              <mc:Choice xmlns:v="urn:schemas-microsoft-com:vml" Requires="v">
                <p:oleObj spid="_x0000_s258246" name="Equation" r:id="rId5" imgW="787320" imgH="253800" progId="Equation.3">
                  <p:embed/>
                </p:oleObj>
              </mc:Choice>
              <mc:Fallback>
                <p:oleObj name="Equation" r:id="rId5" imgW="78732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848" y="4860866"/>
                        <a:ext cx="12001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9" name="Object 27"/>
          <p:cNvGraphicFramePr>
            <a:graphicFrameLocks noChangeAspect="1"/>
          </p:cNvGraphicFramePr>
          <p:nvPr>
            <p:extLst>
              <p:ext uri="{D42A27DB-BD31-4B8C-83A1-F6EECF244321}">
                <p14:modId xmlns:p14="http://schemas.microsoft.com/office/powerpoint/2010/main" val="3918913336"/>
              </p:ext>
            </p:extLst>
          </p:nvPr>
        </p:nvGraphicFramePr>
        <p:xfrm>
          <a:off x="3449869" y="5234711"/>
          <a:ext cx="847725" cy="344488"/>
        </p:xfrm>
        <a:graphic>
          <a:graphicData uri="http://schemas.openxmlformats.org/presentationml/2006/ole">
            <mc:AlternateContent xmlns:mc="http://schemas.openxmlformats.org/markup-compatibility/2006">
              <mc:Choice xmlns:v="urn:schemas-microsoft-com:vml" Requires="v">
                <p:oleObj spid="_x0000_s258247" name="Equation" r:id="rId7" imgW="457200" imgH="215640" progId="Equation.3">
                  <p:embed/>
                </p:oleObj>
              </mc:Choice>
              <mc:Fallback>
                <p:oleObj name="Equation" r:id="rId7" imgW="4572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9869" y="5234711"/>
                        <a:ext cx="847725"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 name="Object 28"/>
          <p:cNvGraphicFramePr>
            <a:graphicFrameLocks noChangeAspect="1"/>
          </p:cNvGraphicFramePr>
          <p:nvPr>
            <p:extLst>
              <p:ext uri="{D42A27DB-BD31-4B8C-83A1-F6EECF244321}">
                <p14:modId xmlns:p14="http://schemas.microsoft.com/office/powerpoint/2010/main" val="3532741806"/>
              </p:ext>
            </p:extLst>
          </p:nvPr>
        </p:nvGraphicFramePr>
        <p:xfrm>
          <a:off x="4662985" y="5231797"/>
          <a:ext cx="1108075" cy="395288"/>
        </p:xfrm>
        <a:graphic>
          <a:graphicData uri="http://schemas.openxmlformats.org/presentationml/2006/ole">
            <mc:AlternateContent xmlns:mc="http://schemas.openxmlformats.org/markup-compatibility/2006">
              <mc:Choice xmlns:v="urn:schemas-microsoft-com:vml" Requires="v">
                <p:oleObj spid="_x0000_s258248" name="Equation" r:id="rId9" imgW="596880" imgH="241200" progId="Equation.3">
                  <p:embed/>
                </p:oleObj>
              </mc:Choice>
              <mc:Fallback>
                <p:oleObj name="Equation" r:id="rId9" imgW="59688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2985" y="5231797"/>
                        <a:ext cx="1108075"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 name="Object 29"/>
          <p:cNvGraphicFramePr>
            <a:graphicFrameLocks noChangeAspect="1"/>
          </p:cNvGraphicFramePr>
          <p:nvPr>
            <p:extLst>
              <p:ext uri="{D42A27DB-BD31-4B8C-83A1-F6EECF244321}">
                <p14:modId xmlns:p14="http://schemas.microsoft.com/office/powerpoint/2010/main" val="3768547984"/>
              </p:ext>
            </p:extLst>
          </p:nvPr>
        </p:nvGraphicFramePr>
        <p:xfrm>
          <a:off x="4707619" y="4804106"/>
          <a:ext cx="1463675" cy="446088"/>
        </p:xfrm>
        <a:graphic>
          <a:graphicData uri="http://schemas.openxmlformats.org/presentationml/2006/ole">
            <mc:AlternateContent xmlns:mc="http://schemas.openxmlformats.org/markup-compatibility/2006">
              <mc:Choice xmlns:v="urn:schemas-microsoft-com:vml" Requires="v">
                <p:oleObj spid="_x0000_s258249" name="Equation" r:id="rId11" imgW="787320" imgH="253800" progId="Equation.3">
                  <p:embed/>
                </p:oleObj>
              </mc:Choice>
              <mc:Fallback>
                <p:oleObj name="Equation" r:id="rId11" imgW="78732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07619" y="4804106"/>
                        <a:ext cx="1463675"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2" name="Object 30"/>
          <p:cNvGraphicFramePr>
            <a:graphicFrameLocks noChangeAspect="1"/>
          </p:cNvGraphicFramePr>
          <p:nvPr>
            <p:extLst>
              <p:ext uri="{D42A27DB-BD31-4B8C-83A1-F6EECF244321}">
                <p14:modId xmlns:p14="http://schemas.microsoft.com/office/powerpoint/2010/main" val="2580912827"/>
              </p:ext>
            </p:extLst>
          </p:nvPr>
        </p:nvGraphicFramePr>
        <p:xfrm>
          <a:off x="6696944" y="5218600"/>
          <a:ext cx="908050" cy="381000"/>
        </p:xfrm>
        <a:graphic>
          <a:graphicData uri="http://schemas.openxmlformats.org/presentationml/2006/ole">
            <mc:AlternateContent xmlns:mc="http://schemas.openxmlformats.org/markup-compatibility/2006">
              <mc:Choice xmlns:v="urn:schemas-microsoft-com:vml" Requires="v">
                <p:oleObj spid="_x0000_s258250" name="Equation" r:id="rId13" imgW="596880" imgH="253800" progId="Equation.3">
                  <p:embed/>
                </p:oleObj>
              </mc:Choice>
              <mc:Fallback>
                <p:oleObj name="Equation" r:id="rId13" imgW="596880" imgH="253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96944" y="5218600"/>
                        <a:ext cx="9080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 name="Freeform 119"/>
          <p:cNvSpPr>
            <a:spLocks/>
          </p:cNvSpPr>
          <p:nvPr/>
        </p:nvSpPr>
        <p:spPr bwMode="auto">
          <a:xfrm>
            <a:off x="1580985" y="5392275"/>
            <a:ext cx="1066800" cy="152400"/>
          </a:xfrm>
          <a:custGeom>
            <a:avLst/>
            <a:gdLst>
              <a:gd name="T0" fmla="*/ 0 w 672"/>
              <a:gd name="T1" fmla="*/ 2147483647 h 96"/>
              <a:gd name="T2" fmla="*/ 2147483647 w 672"/>
              <a:gd name="T3" fmla="*/ 0 h 96"/>
              <a:gd name="T4" fmla="*/ 2147483647 w 672"/>
              <a:gd name="T5" fmla="*/ 2147483647 h 96"/>
              <a:gd name="T6" fmla="*/ 2147483647 w 672"/>
              <a:gd name="T7" fmla="*/ 0 h 96"/>
              <a:gd name="T8" fmla="*/ 2147483647 w 672"/>
              <a:gd name="T9" fmla="*/ 2147483647 h 96"/>
              <a:gd name="T10" fmla="*/ 2147483647 w 672"/>
              <a:gd name="T11" fmla="*/ 0 h 96"/>
              <a:gd name="T12" fmla="*/ 2147483647 w 672"/>
              <a:gd name="T13" fmla="*/ 2147483647 h 96"/>
              <a:gd name="T14" fmla="*/ 2147483647 w 672"/>
              <a:gd name="T15" fmla="*/ 0 h 96"/>
              <a:gd name="T16" fmla="*/ 2147483647 w 672"/>
              <a:gd name="T17" fmla="*/ 2147483647 h 96"/>
              <a:gd name="T18" fmla="*/ 2147483647 w 672"/>
              <a:gd name="T19" fmla="*/ 0 h 96"/>
              <a:gd name="T20" fmla="*/ 2147483647 w 672"/>
              <a:gd name="T21" fmla="*/ 2147483647 h 96"/>
              <a:gd name="T22" fmla="*/ 2147483647 w 672"/>
              <a:gd name="T23" fmla="*/ 0 h 96"/>
              <a:gd name="T24" fmla="*/ 2147483647 w 672"/>
              <a:gd name="T25" fmla="*/ 2147483647 h 96"/>
              <a:gd name="T26" fmla="*/ 2147483647 w 672"/>
              <a:gd name="T27" fmla="*/ 0 h 96"/>
              <a:gd name="T28" fmla="*/ 2147483647 w 6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96"/>
              <a:gd name="T47" fmla="*/ 672 w 6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96"/>
                  <a:pt x="480" y="96"/>
                </a:cubicBezTo>
                <a:cubicBezTo>
                  <a:pt x="496" y="96"/>
                  <a:pt x="512" y="0"/>
                  <a:pt x="528" y="0"/>
                </a:cubicBezTo>
                <a:cubicBezTo>
                  <a:pt x="544" y="0"/>
                  <a:pt x="560" y="96"/>
                  <a:pt x="576" y="96"/>
                </a:cubicBezTo>
                <a:cubicBezTo>
                  <a:pt x="592" y="96"/>
                  <a:pt x="608" y="0"/>
                  <a:pt x="624" y="0"/>
                </a:cubicBezTo>
                <a:cubicBezTo>
                  <a:pt x="640" y="0"/>
                  <a:pt x="664" y="80"/>
                  <a:pt x="672"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03" name="Text Box 16"/>
          <p:cNvSpPr txBox="1">
            <a:spLocks noChangeArrowheads="1"/>
          </p:cNvSpPr>
          <p:nvPr/>
        </p:nvSpPr>
        <p:spPr bwMode="auto">
          <a:xfrm>
            <a:off x="1981459" y="3697432"/>
            <a:ext cx="6642945" cy="402291"/>
          </a:xfrm>
          <a:prstGeom prst="rect">
            <a:avLst/>
          </a:prstGeom>
          <a:ln/>
          <a:extLst/>
        </p:spPr>
        <p:style>
          <a:lnRef idx="2">
            <a:schemeClr val="accent1"/>
          </a:lnRef>
          <a:fillRef idx="1">
            <a:schemeClr val="lt1"/>
          </a:fillRef>
          <a:effectRef idx="0">
            <a:schemeClr val="accent1"/>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kumimoji="1" lang="zh-CN" altLang="en-US" sz="2000" dirty="0"/>
              <a:t>激励方程</a:t>
            </a:r>
            <a:r>
              <a:rPr kumimoji="1" lang="zh-CN" altLang="en-US" sz="2000" dirty="0">
                <a:solidFill>
                  <a:srgbClr val="FF0000"/>
                </a:solidFill>
              </a:rPr>
              <a:t>：组成时序电路各触发器输入端的逻辑表达式</a:t>
            </a:r>
          </a:p>
        </p:txBody>
      </p:sp>
      <p:sp>
        <p:nvSpPr>
          <p:cNvPr id="82" name="单圆角矩形 81"/>
          <p:cNvSpPr/>
          <p:nvPr/>
        </p:nvSpPr>
        <p:spPr bwMode="auto">
          <a:xfrm>
            <a:off x="4347391" y="1977181"/>
            <a:ext cx="360024" cy="412208"/>
          </a:xfrm>
          <a:prstGeom prst="round1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Tree>
    <p:extLst>
      <p:ext uri="{BB962C8B-B14F-4D97-AF65-F5344CB8AC3E}">
        <p14:creationId xmlns:p14="http://schemas.microsoft.com/office/powerpoint/2010/main" val="423282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910594" cy="5325762"/>
          </a:xfrm>
        </p:spPr>
        <p:txBody>
          <a:bodyPr/>
          <a:lstStyle/>
          <a:p>
            <a:r>
              <a:rPr kumimoji="1" lang="en-US" altLang="zh-CN" sz="2400" dirty="0"/>
              <a:t>JK</a:t>
            </a:r>
            <a:r>
              <a:rPr kumimoji="1" lang="zh-CN" altLang="en-US" sz="2400" dirty="0"/>
              <a:t>触发器构成的同步二进制计数器</a:t>
            </a:r>
          </a:p>
          <a:p>
            <a:pPr lvl="1"/>
            <a:endParaRPr kumimoji="1" lang="zh-CN" altLang="en-US" dirty="0"/>
          </a:p>
          <a:p>
            <a:endParaRPr kumimoji="1" lang="zh-CN" altLang="en-US" dirty="0"/>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grpSp>
        <p:nvGrpSpPr>
          <p:cNvPr id="166" name="Group 127"/>
          <p:cNvGrpSpPr>
            <a:grpSpLocks/>
          </p:cNvGrpSpPr>
          <p:nvPr/>
        </p:nvGrpSpPr>
        <p:grpSpPr bwMode="auto">
          <a:xfrm>
            <a:off x="1609252" y="1270995"/>
            <a:ext cx="6767512" cy="1928812"/>
            <a:chOff x="-12" y="32"/>
            <a:chExt cx="4263" cy="1215"/>
          </a:xfrm>
        </p:grpSpPr>
        <p:grpSp>
          <p:nvGrpSpPr>
            <p:cNvPr id="167" name="Group 128"/>
            <p:cNvGrpSpPr>
              <a:grpSpLocks/>
            </p:cNvGrpSpPr>
            <p:nvPr/>
          </p:nvGrpSpPr>
          <p:grpSpPr bwMode="auto">
            <a:xfrm>
              <a:off x="-12" y="32"/>
              <a:ext cx="4263" cy="1209"/>
              <a:chOff x="912" y="2400"/>
              <a:chExt cx="4263" cy="1209"/>
            </a:xfrm>
          </p:grpSpPr>
          <p:sp>
            <p:nvSpPr>
              <p:cNvPr id="171" name="Text Box 129"/>
              <p:cNvSpPr txBox="1">
                <a:spLocks noChangeArrowheads="1"/>
              </p:cNvSpPr>
              <p:nvPr/>
            </p:nvSpPr>
            <p:spPr bwMode="auto">
              <a:xfrm>
                <a:off x="1776" y="2976"/>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172" name="Rectangle 130"/>
              <p:cNvSpPr>
                <a:spLocks noChangeArrowheads="1"/>
              </p:cNvSpPr>
              <p:nvPr/>
            </p:nvSpPr>
            <p:spPr bwMode="auto">
              <a:xfrm>
                <a:off x="1632"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73" name="Rectangle 131"/>
              <p:cNvSpPr>
                <a:spLocks noChangeArrowheads="1"/>
              </p:cNvSpPr>
              <p:nvPr/>
            </p:nvSpPr>
            <p:spPr bwMode="auto">
              <a:xfrm>
                <a:off x="2640"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74" name="Rectangle 132"/>
              <p:cNvSpPr>
                <a:spLocks noChangeArrowheads="1"/>
              </p:cNvSpPr>
              <p:nvPr/>
            </p:nvSpPr>
            <p:spPr bwMode="auto">
              <a:xfrm>
                <a:off x="3648"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75" name="Line 133"/>
              <p:cNvSpPr>
                <a:spLocks noChangeShapeType="1"/>
              </p:cNvSpPr>
              <p:nvPr/>
            </p:nvSpPr>
            <p:spPr bwMode="auto">
              <a:xfrm>
                <a:off x="2112"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76" name="Line 134"/>
              <p:cNvSpPr>
                <a:spLocks noChangeShapeType="1"/>
              </p:cNvSpPr>
              <p:nvPr/>
            </p:nvSpPr>
            <p:spPr bwMode="auto">
              <a:xfrm>
                <a:off x="3120"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177" name="Group 135"/>
              <p:cNvGrpSpPr>
                <a:grpSpLocks/>
              </p:cNvGrpSpPr>
              <p:nvPr/>
            </p:nvGrpSpPr>
            <p:grpSpPr bwMode="auto">
              <a:xfrm>
                <a:off x="1440" y="3024"/>
                <a:ext cx="288" cy="576"/>
                <a:chOff x="2880" y="3072"/>
                <a:chExt cx="288" cy="576"/>
              </a:xfrm>
            </p:grpSpPr>
            <p:sp>
              <p:nvSpPr>
                <p:cNvPr id="229" name="Oval 136"/>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30" name="AutoShape 137"/>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31" name="Line 138"/>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32" name="Line 139"/>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33" name="Line 140"/>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78" name="Group 141"/>
              <p:cNvGrpSpPr>
                <a:grpSpLocks/>
              </p:cNvGrpSpPr>
              <p:nvPr/>
            </p:nvGrpSpPr>
            <p:grpSpPr bwMode="auto">
              <a:xfrm>
                <a:off x="2448" y="3024"/>
                <a:ext cx="288" cy="576"/>
                <a:chOff x="2880" y="3072"/>
                <a:chExt cx="288" cy="576"/>
              </a:xfrm>
            </p:grpSpPr>
            <p:sp>
              <p:nvSpPr>
                <p:cNvPr id="224" name="Oval 142"/>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5" name="AutoShape 143"/>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6" name="Line 144"/>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7" name="Line 145"/>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8" name="Line 146"/>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79" name="Group 147"/>
              <p:cNvGrpSpPr>
                <a:grpSpLocks/>
              </p:cNvGrpSpPr>
              <p:nvPr/>
            </p:nvGrpSpPr>
            <p:grpSpPr bwMode="auto">
              <a:xfrm>
                <a:off x="3466" y="3033"/>
                <a:ext cx="288" cy="576"/>
                <a:chOff x="2880" y="3072"/>
                <a:chExt cx="288" cy="576"/>
              </a:xfrm>
            </p:grpSpPr>
            <p:sp>
              <p:nvSpPr>
                <p:cNvPr id="219" name="Oval 148"/>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0" name="AutoShape 149"/>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1" name="Line 150"/>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2" name="Line 151"/>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3" name="Line 152"/>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180" name="Oval 153"/>
              <p:cNvSpPr>
                <a:spLocks noChangeArrowheads="1"/>
              </p:cNvSpPr>
              <p:nvPr/>
            </p:nvSpPr>
            <p:spPr bwMode="auto">
              <a:xfrm>
                <a:off x="2123" y="322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81" name="Oval 154"/>
              <p:cNvSpPr>
                <a:spLocks noChangeArrowheads="1"/>
              </p:cNvSpPr>
              <p:nvPr/>
            </p:nvSpPr>
            <p:spPr bwMode="auto">
              <a:xfrm>
                <a:off x="3120"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82" name="Oval 155"/>
              <p:cNvSpPr>
                <a:spLocks noChangeArrowheads="1"/>
              </p:cNvSpPr>
              <p:nvPr/>
            </p:nvSpPr>
            <p:spPr bwMode="auto">
              <a:xfrm>
                <a:off x="4128"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83" name="Line 156"/>
              <p:cNvSpPr>
                <a:spLocks noChangeShapeType="1"/>
              </p:cNvSpPr>
              <p:nvPr/>
            </p:nvSpPr>
            <p:spPr bwMode="auto">
              <a:xfrm flipH="1">
                <a:off x="1267" y="3600"/>
                <a:ext cx="22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4" name="Line 157"/>
              <p:cNvSpPr>
                <a:spLocks noChangeShapeType="1"/>
              </p:cNvSpPr>
              <p:nvPr/>
            </p:nvSpPr>
            <p:spPr bwMode="auto">
              <a:xfrm>
                <a:off x="1278" y="2803"/>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5" name="Line 158"/>
              <p:cNvSpPr>
                <a:spLocks noChangeShapeType="1"/>
              </p:cNvSpPr>
              <p:nvPr/>
            </p:nvSpPr>
            <p:spPr bwMode="auto">
              <a:xfrm>
                <a:off x="1344" y="2813"/>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6" name="Line 159"/>
              <p:cNvSpPr>
                <a:spLocks noChangeShapeType="1"/>
              </p:cNvSpPr>
              <p:nvPr/>
            </p:nvSpPr>
            <p:spPr bwMode="auto">
              <a:xfrm>
                <a:off x="1344" y="3342"/>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7" name="Line 160"/>
              <p:cNvSpPr>
                <a:spLocks noChangeShapeType="1"/>
              </p:cNvSpPr>
              <p:nvPr/>
            </p:nvSpPr>
            <p:spPr bwMode="auto">
              <a:xfrm>
                <a:off x="2354" y="2832"/>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8" name="Line 161"/>
              <p:cNvSpPr>
                <a:spLocks noChangeShapeType="1"/>
              </p:cNvSpPr>
              <p:nvPr/>
            </p:nvSpPr>
            <p:spPr bwMode="auto">
              <a:xfrm>
                <a:off x="2354"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9" name="Text Box 162"/>
              <p:cNvSpPr txBox="1">
                <a:spLocks noChangeArrowheads="1"/>
              </p:cNvSpPr>
              <p:nvPr/>
            </p:nvSpPr>
            <p:spPr bwMode="auto">
              <a:xfrm>
                <a:off x="1383" y="2494"/>
                <a:ext cx="11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spcBef>
                    <a:spcPct val="0"/>
                  </a:spcBef>
                </a:pPr>
                <a:endParaRPr kumimoji="1" lang="zh-CN" altLang="zh-CN" sz="2000"/>
              </a:p>
            </p:txBody>
          </p:sp>
          <p:sp>
            <p:nvSpPr>
              <p:cNvPr id="190" name="Text Box 163"/>
              <p:cNvSpPr txBox="1">
                <a:spLocks noChangeArrowheads="1"/>
              </p:cNvSpPr>
              <p:nvPr/>
            </p:nvSpPr>
            <p:spPr bwMode="auto">
              <a:xfrm>
                <a:off x="2784" y="292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191" name="Text Box 164"/>
              <p:cNvSpPr txBox="1">
                <a:spLocks noChangeArrowheads="1"/>
              </p:cNvSpPr>
              <p:nvPr/>
            </p:nvSpPr>
            <p:spPr bwMode="auto">
              <a:xfrm>
                <a:off x="3792" y="292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3</a:t>
                </a:r>
              </a:p>
            </p:txBody>
          </p:sp>
          <p:sp>
            <p:nvSpPr>
              <p:cNvPr id="192" name="Text Box 165"/>
              <p:cNvSpPr txBox="1">
                <a:spLocks noChangeArrowheads="1"/>
              </p:cNvSpPr>
              <p:nvPr/>
            </p:nvSpPr>
            <p:spPr bwMode="auto">
              <a:xfrm>
                <a:off x="1104"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193" name="Text Box 166"/>
              <p:cNvSpPr txBox="1">
                <a:spLocks noChangeArrowheads="1"/>
              </p:cNvSpPr>
              <p:nvPr/>
            </p:nvSpPr>
            <p:spPr bwMode="auto">
              <a:xfrm>
                <a:off x="4306" y="2580"/>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3</a:t>
                </a:r>
              </a:p>
            </p:txBody>
          </p:sp>
          <p:sp>
            <p:nvSpPr>
              <p:cNvPr id="194" name="Text Box 167"/>
              <p:cNvSpPr txBox="1">
                <a:spLocks noChangeArrowheads="1"/>
              </p:cNvSpPr>
              <p:nvPr/>
            </p:nvSpPr>
            <p:spPr bwMode="auto">
              <a:xfrm>
                <a:off x="912" y="3312"/>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195" name="Text Box 168"/>
              <p:cNvSpPr txBox="1">
                <a:spLocks noChangeArrowheads="1"/>
              </p:cNvSpPr>
              <p:nvPr/>
            </p:nvSpPr>
            <p:spPr bwMode="auto">
              <a:xfrm>
                <a:off x="2064" y="2544"/>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p>
            </p:txBody>
          </p:sp>
          <p:sp>
            <p:nvSpPr>
              <p:cNvPr id="196" name="Line 169"/>
              <p:cNvSpPr>
                <a:spLocks noChangeShapeType="1"/>
              </p:cNvSpPr>
              <p:nvPr/>
            </p:nvSpPr>
            <p:spPr bwMode="auto">
              <a:xfrm>
                <a:off x="2352" y="254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7" name="Line 170"/>
              <p:cNvSpPr>
                <a:spLocks noChangeShapeType="1"/>
              </p:cNvSpPr>
              <p:nvPr/>
            </p:nvSpPr>
            <p:spPr bwMode="auto">
              <a:xfrm flipV="1">
                <a:off x="2352" y="2539"/>
                <a:ext cx="2227"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8" name="Line 171"/>
              <p:cNvSpPr>
                <a:spLocks noChangeShapeType="1"/>
              </p:cNvSpPr>
              <p:nvPr/>
            </p:nvSpPr>
            <p:spPr bwMode="auto">
              <a:xfrm>
                <a:off x="3374" y="2730"/>
                <a:ext cx="274"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9" name="Line 172"/>
              <p:cNvSpPr>
                <a:spLocks noChangeShapeType="1"/>
              </p:cNvSpPr>
              <p:nvPr/>
            </p:nvSpPr>
            <p:spPr bwMode="auto">
              <a:xfrm flipH="1">
                <a:off x="3380" y="2542"/>
                <a:ext cx="5" cy="8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0" name="Line 173"/>
              <p:cNvSpPr>
                <a:spLocks noChangeShapeType="1"/>
              </p:cNvSpPr>
              <p:nvPr/>
            </p:nvSpPr>
            <p:spPr bwMode="auto">
              <a:xfrm>
                <a:off x="3371"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1" name="Text Box 174"/>
              <p:cNvSpPr txBox="1">
                <a:spLocks noChangeArrowheads="1"/>
              </p:cNvSpPr>
              <p:nvPr/>
            </p:nvSpPr>
            <p:spPr bwMode="auto">
              <a:xfrm>
                <a:off x="3663" y="2709"/>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202" name="Text Box 175"/>
              <p:cNvSpPr txBox="1">
                <a:spLocks noChangeArrowheads="1"/>
              </p:cNvSpPr>
              <p:nvPr/>
            </p:nvSpPr>
            <p:spPr bwMode="auto">
              <a:xfrm>
                <a:off x="4944" y="273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F</a:t>
                </a:r>
              </a:p>
            </p:txBody>
          </p:sp>
          <p:sp>
            <p:nvSpPr>
              <p:cNvPr id="203" name="Line 176"/>
              <p:cNvSpPr>
                <a:spLocks noChangeShapeType="1"/>
              </p:cNvSpPr>
              <p:nvPr/>
            </p:nvSpPr>
            <p:spPr bwMode="auto">
              <a:xfrm>
                <a:off x="4185" y="3235"/>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4" name="Line 177"/>
              <p:cNvSpPr>
                <a:spLocks noChangeShapeType="1"/>
              </p:cNvSpPr>
              <p:nvPr/>
            </p:nvSpPr>
            <p:spPr bwMode="auto">
              <a:xfrm flipH="1">
                <a:off x="2496" y="2400"/>
                <a:ext cx="18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5" name="Line 178"/>
              <p:cNvSpPr>
                <a:spLocks noChangeShapeType="1"/>
              </p:cNvSpPr>
              <p:nvPr/>
            </p:nvSpPr>
            <p:spPr bwMode="auto">
              <a:xfrm>
                <a:off x="2496" y="2400"/>
                <a:ext cx="0" cy="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6" name="Line 179"/>
              <p:cNvSpPr>
                <a:spLocks noChangeShapeType="1"/>
              </p:cNvSpPr>
              <p:nvPr/>
            </p:nvSpPr>
            <p:spPr bwMode="auto">
              <a:xfrm flipV="1">
                <a:off x="2505" y="2724"/>
                <a:ext cx="137"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7" name="Text Box 180"/>
              <p:cNvSpPr txBox="1">
                <a:spLocks noChangeArrowheads="1"/>
              </p:cNvSpPr>
              <p:nvPr/>
            </p:nvSpPr>
            <p:spPr bwMode="auto">
              <a:xfrm>
                <a:off x="2640"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J</a:t>
                </a:r>
              </a:p>
            </p:txBody>
          </p:sp>
          <p:sp>
            <p:nvSpPr>
              <p:cNvPr id="208" name="Text Box 181"/>
              <p:cNvSpPr txBox="1">
                <a:spLocks noChangeArrowheads="1"/>
              </p:cNvSpPr>
              <p:nvPr/>
            </p:nvSpPr>
            <p:spPr bwMode="auto">
              <a:xfrm>
                <a:off x="1680"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209" name="Text Box 182"/>
              <p:cNvSpPr txBox="1">
                <a:spLocks noChangeArrowheads="1"/>
              </p:cNvSpPr>
              <p:nvPr/>
            </p:nvSpPr>
            <p:spPr bwMode="auto">
              <a:xfrm>
                <a:off x="1632" y="321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K</a:t>
                </a:r>
              </a:p>
            </p:txBody>
          </p:sp>
          <p:sp>
            <p:nvSpPr>
              <p:cNvPr id="210" name="Text Box 183"/>
              <p:cNvSpPr txBox="1">
                <a:spLocks noChangeArrowheads="1"/>
              </p:cNvSpPr>
              <p:nvPr/>
            </p:nvSpPr>
            <p:spPr bwMode="auto">
              <a:xfrm>
                <a:off x="2640" y="321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211" name="Text Box 184"/>
              <p:cNvSpPr txBox="1">
                <a:spLocks noChangeArrowheads="1"/>
              </p:cNvSpPr>
              <p:nvPr/>
            </p:nvSpPr>
            <p:spPr bwMode="auto">
              <a:xfrm>
                <a:off x="3648" y="3168"/>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212" name="Line 185"/>
              <p:cNvSpPr>
                <a:spLocks noChangeShapeType="1"/>
              </p:cNvSpPr>
              <p:nvPr/>
            </p:nvSpPr>
            <p:spPr bwMode="auto">
              <a:xfrm flipV="1">
                <a:off x="4304" y="2411"/>
                <a:ext cx="3" cy="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3" name="Line 186"/>
              <p:cNvSpPr>
                <a:spLocks noChangeShapeType="1"/>
              </p:cNvSpPr>
              <p:nvPr/>
            </p:nvSpPr>
            <p:spPr bwMode="auto">
              <a:xfrm>
                <a:off x="4110" y="2832"/>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4" name="Text Box 187"/>
              <p:cNvSpPr txBox="1">
                <a:spLocks noChangeArrowheads="1"/>
              </p:cNvSpPr>
              <p:nvPr/>
            </p:nvSpPr>
            <p:spPr bwMode="auto">
              <a:xfrm>
                <a:off x="3072" y="2544"/>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p>
            </p:txBody>
          </p:sp>
          <p:sp>
            <p:nvSpPr>
              <p:cNvPr id="215" name="AutoShape 188"/>
              <p:cNvSpPr>
                <a:spLocks noChangeArrowheads="1"/>
              </p:cNvSpPr>
              <p:nvPr/>
            </p:nvSpPr>
            <p:spPr bwMode="auto">
              <a:xfrm>
                <a:off x="4590" y="2496"/>
                <a:ext cx="336" cy="384"/>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16" name="Line 189"/>
              <p:cNvSpPr>
                <a:spLocks noChangeShapeType="1"/>
              </p:cNvSpPr>
              <p:nvPr/>
            </p:nvSpPr>
            <p:spPr bwMode="auto">
              <a:xfrm>
                <a:off x="4935" y="2681"/>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7" name="Oval 190"/>
              <p:cNvSpPr>
                <a:spLocks noChangeArrowheads="1"/>
              </p:cNvSpPr>
              <p:nvPr/>
            </p:nvSpPr>
            <p:spPr bwMode="auto">
              <a:xfrm flipV="1">
                <a:off x="3360" y="2716"/>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218" name="Oval 191"/>
              <p:cNvSpPr>
                <a:spLocks noChangeArrowheads="1"/>
              </p:cNvSpPr>
              <p:nvPr/>
            </p:nvSpPr>
            <p:spPr bwMode="auto">
              <a:xfrm flipV="1">
                <a:off x="2323" y="281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sp>
          <p:nvSpPr>
            <p:cNvPr id="168" name="Oval 192"/>
            <p:cNvSpPr>
              <a:spLocks noChangeArrowheads="1"/>
            </p:cNvSpPr>
            <p:nvPr/>
          </p:nvSpPr>
          <p:spPr bwMode="auto">
            <a:xfrm>
              <a:off x="487" y="1194"/>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169" name="Oval 193"/>
            <p:cNvSpPr>
              <a:spLocks noChangeArrowheads="1"/>
            </p:cNvSpPr>
            <p:nvPr/>
          </p:nvSpPr>
          <p:spPr bwMode="auto">
            <a:xfrm>
              <a:off x="1506" y="120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170" name="Oval 194"/>
            <p:cNvSpPr>
              <a:spLocks noChangeArrowheads="1"/>
            </p:cNvSpPr>
            <p:nvPr/>
          </p:nvSpPr>
          <p:spPr bwMode="auto">
            <a:xfrm>
              <a:off x="2429" y="16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sp>
        <p:nvSpPr>
          <p:cNvPr id="235" name="Text Box 15"/>
          <p:cNvSpPr txBox="1">
            <a:spLocks noChangeArrowheads="1"/>
          </p:cNvSpPr>
          <p:nvPr/>
        </p:nvSpPr>
        <p:spPr bwMode="auto">
          <a:xfrm>
            <a:off x="38100" y="3115654"/>
            <a:ext cx="1676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分析步骤：</a:t>
            </a:r>
          </a:p>
        </p:txBody>
      </p:sp>
      <p:sp>
        <p:nvSpPr>
          <p:cNvPr id="236" name="Text Box 16"/>
          <p:cNvSpPr txBox="1">
            <a:spLocks noChangeArrowheads="1"/>
          </p:cNvSpPr>
          <p:nvPr/>
        </p:nvSpPr>
        <p:spPr bwMode="auto">
          <a:xfrm>
            <a:off x="227013" y="3588729"/>
            <a:ext cx="2209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1</a:t>
            </a:r>
            <a:r>
              <a:rPr kumimoji="1" lang="zh-CN" altLang="en-US" sz="2000" dirty="0"/>
              <a:t>、写出激励方程</a:t>
            </a:r>
          </a:p>
        </p:txBody>
      </p:sp>
      <p:graphicFrame>
        <p:nvGraphicFramePr>
          <p:cNvPr id="237" name="Object 25"/>
          <p:cNvGraphicFramePr>
            <a:graphicFrameLocks noChangeAspect="1"/>
          </p:cNvGraphicFramePr>
          <p:nvPr>
            <p:extLst>
              <p:ext uri="{D42A27DB-BD31-4B8C-83A1-F6EECF244321}">
                <p14:modId xmlns:p14="http://schemas.microsoft.com/office/powerpoint/2010/main" val="68932858"/>
              </p:ext>
            </p:extLst>
          </p:nvPr>
        </p:nvGraphicFramePr>
        <p:xfrm>
          <a:off x="4305300" y="3369979"/>
          <a:ext cx="801688" cy="344488"/>
        </p:xfrm>
        <a:graphic>
          <a:graphicData uri="http://schemas.openxmlformats.org/presentationml/2006/ole">
            <mc:AlternateContent xmlns:mc="http://schemas.openxmlformats.org/markup-compatibility/2006">
              <mc:Choice xmlns:v="urn:schemas-microsoft-com:vml" Requires="v">
                <p:oleObj spid="_x0000_s254378" name="Equation" r:id="rId3" imgW="431640" imgH="215640" progId="Equation.3">
                  <p:embed/>
                </p:oleObj>
              </mc:Choice>
              <mc:Fallback>
                <p:oleObj name="Equation" r:id="rId3" imgW="43164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300" y="3369979"/>
                        <a:ext cx="801688"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 name="Object 26"/>
          <p:cNvGraphicFramePr>
            <a:graphicFrameLocks noChangeAspect="1"/>
          </p:cNvGraphicFramePr>
          <p:nvPr>
            <p:extLst>
              <p:ext uri="{D42A27DB-BD31-4B8C-83A1-F6EECF244321}">
                <p14:modId xmlns:p14="http://schemas.microsoft.com/office/powerpoint/2010/main" val="278955397"/>
              </p:ext>
            </p:extLst>
          </p:nvPr>
        </p:nvGraphicFramePr>
        <p:xfrm>
          <a:off x="6867525" y="3293779"/>
          <a:ext cx="1200150" cy="381000"/>
        </p:xfrm>
        <a:graphic>
          <a:graphicData uri="http://schemas.openxmlformats.org/presentationml/2006/ole">
            <mc:AlternateContent xmlns:mc="http://schemas.openxmlformats.org/markup-compatibility/2006">
              <mc:Choice xmlns:v="urn:schemas-microsoft-com:vml" Requires="v">
                <p:oleObj spid="_x0000_s254379" name="Equation" r:id="rId5" imgW="787320" imgH="253800" progId="Equation.3">
                  <p:embed/>
                </p:oleObj>
              </mc:Choice>
              <mc:Fallback>
                <p:oleObj name="Equation" r:id="rId5" imgW="78732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7525" y="3293779"/>
                        <a:ext cx="12001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9" name="Object 27"/>
          <p:cNvGraphicFramePr>
            <a:graphicFrameLocks noChangeAspect="1"/>
          </p:cNvGraphicFramePr>
          <p:nvPr>
            <p:extLst>
              <p:ext uri="{D42A27DB-BD31-4B8C-83A1-F6EECF244321}">
                <p14:modId xmlns:p14="http://schemas.microsoft.com/office/powerpoint/2010/main" val="3572172905"/>
              </p:ext>
            </p:extLst>
          </p:nvPr>
        </p:nvGraphicFramePr>
        <p:xfrm>
          <a:off x="4305300" y="3674779"/>
          <a:ext cx="847725" cy="344488"/>
        </p:xfrm>
        <a:graphic>
          <a:graphicData uri="http://schemas.openxmlformats.org/presentationml/2006/ole">
            <mc:AlternateContent xmlns:mc="http://schemas.openxmlformats.org/markup-compatibility/2006">
              <mc:Choice xmlns:v="urn:schemas-microsoft-com:vml" Requires="v">
                <p:oleObj spid="_x0000_s254380" name="Equation" r:id="rId7" imgW="457200" imgH="215640" progId="Equation.3">
                  <p:embed/>
                </p:oleObj>
              </mc:Choice>
              <mc:Fallback>
                <p:oleObj name="Equation" r:id="rId7" imgW="4572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5300" y="3674779"/>
                        <a:ext cx="847725"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 name="Object 28"/>
          <p:cNvGraphicFramePr>
            <a:graphicFrameLocks noChangeAspect="1"/>
          </p:cNvGraphicFramePr>
          <p:nvPr>
            <p:extLst>
              <p:ext uri="{D42A27DB-BD31-4B8C-83A1-F6EECF244321}">
                <p14:modId xmlns:p14="http://schemas.microsoft.com/office/powerpoint/2010/main" val="3006437566"/>
              </p:ext>
            </p:extLst>
          </p:nvPr>
        </p:nvGraphicFramePr>
        <p:xfrm>
          <a:off x="5295900" y="3598579"/>
          <a:ext cx="1108075" cy="395288"/>
        </p:xfrm>
        <a:graphic>
          <a:graphicData uri="http://schemas.openxmlformats.org/presentationml/2006/ole">
            <mc:AlternateContent xmlns:mc="http://schemas.openxmlformats.org/markup-compatibility/2006">
              <mc:Choice xmlns:v="urn:schemas-microsoft-com:vml" Requires="v">
                <p:oleObj spid="_x0000_s254381" name="Equation" r:id="rId9" imgW="596880" imgH="241200" progId="Equation.3">
                  <p:embed/>
                </p:oleObj>
              </mc:Choice>
              <mc:Fallback>
                <p:oleObj name="Equation" r:id="rId9" imgW="59688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5900" y="3598579"/>
                        <a:ext cx="1108075"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 name="Object 29"/>
          <p:cNvGraphicFramePr>
            <a:graphicFrameLocks noChangeAspect="1"/>
          </p:cNvGraphicFramePr>
          <p:nvPr>
            <p:extLst>
              <p:ext uri="{D42A27DB-BD31-4B8C-83A1-F6EECF244321}">
                <p14:modId xmlns:p14="http://schemas.microsoft.com/office/powerpoint/2010/main" val="1088750248"/>
              </p:ext>
            </p:extLst>
          </p:nvPr>
        </p:nvGraphicFramePr>
        <p:xfrm>
          <a:off x="5283200" y="3268379"/>
          <a:ext cx="1463675" cy="446088"/>
        </p:xfrm>
        <a:graphic>
          <a:graphicData uri="http://schemas.openxmlformats.org/presentationml/2006/ole">
            <mc:AlternateContent xmlns:mc="http://schemas.openxmlformats.org/markup-compatibility/2006">
              <mc:Choice xmlns:v="urn:schemas-microsoft-com:vml" Requires="v">
                <p:oleObj spid="_x0000_s254382" name="Equation" r:id="rId11" imgW="787320" imgH="253800" progId="Equation.3">
                  <p:embed/>
                </p:oleObj>
              </mc:Choice>
              <mc:Fallback>
                <p:oleObj name="Equation" r:id="rId11" imgW="78732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3200" y="3268379"/>
                        <a:ext cx="1463675"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2" name="Object 30"/>
          <p:cNvGraphicFramePr>
            <a:graphicFrameLocks noChangeAspect="1"/>
          </p:cNvGraphicFramePr>
          <p:nvPr>
            <p:extLst>
              <p:ext uri="{D42A27DB-BD31-4B8C-83A1-F6EECF244321}">
                <p14:modId xmlns:p14="http://schemas.microsoft.com/office/powerpoint/2010/main" val="902021914"/>
              </p:ext>
            </p:extLst>
          </p:nvPr>
        </p:nvGraphicFramePr>
        <p:xfrm>
          <a:off x="6819900" y="3598579"/>
          <a:ext cx="908050" cy="381000"/>
        </p:xfrm>
        <a:graphic>
          <a:graphicData uri="http://schemas.openxmlformats.org/presentationml/2006/ole">
            <mc:AlternateContent xmlns:mc="http://schemas.openxmlformats.org/markup-compatibility/2006">
              <mc:Choice xmlns:v="urn:schemas-microsoft-com:vml" Requires="v">
                <p:oleObj spid="_x0000_s254383" name="Equation" r:id="rId13" imgW="596880" imgH="253800" progId="Equation.3">
                  <p:embed/>
                </p:oleObj>
              </mc:Choice>
              <mc:Fallback>
                <p:oleObj name="Equation" r:id="rId13" imgW="596880" imgH="253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9900" y="3598579"/>
                        <a:ext cx="9080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3" name="Group 106"/>
          <p:cNvGrpSpPr>
            <a:grpSpLocks/>
          </p:cNvGrpSpPr>
          <p:nvPr/>
        </p:nvGrpSpPr>
        <p:grpSpPr bwMode="auto">
          <a:xfrm>
            <a:off x="122238" y="4114192"/>
            <a:ext cx="9082658" cy="504825"/>
            <a:chOff x="177" y="2304"/>
            <a:chExt cx="5578" cy="295"/>
          </a:xfrm>
        </p:grpSpPr>
        <p:graphicFrame>
          <p:nvGraphicFramePr>
            <p:cNvPr id="244" name="Object 100"/>
            <p:cNvGraphicFramePr>
              <a:graphicFrameLocks noChangeAspect="1"/>
            </p:cNvGraphicFramePr>
            <p:nvPr/>
          </p:nvGraphicFramePr>
          <p:xfrm>
            <a:off x="2763" y="2304"/>
            <a:ext cx="1455" cy="295"/>
          </p:xfrm>
          <a:graphic>
            <a:graphicData uri="http://schemas.openxmlformats.org/presentationml/2006/ole">
              <mc:AlternateContent xmlns:mc="http://schemas.openxmlformats.org/markup-compatibility/2006">
                <mc:Choice xmlns:v="urn:schemas-microsoft-com:vml" Requires="v">
                  <p:oleObj spid="_x0000_s254384" name="公式" r:id="rId15" imgW="1244520" imgH="266400" progId="Equation.3">
                    <p:embed/>
                  </p:oleObj>
                </mc:Choice>
                <mc:Fallback>
                  <p:oleObj name="公式" r:id="rId15" imgW="1244520" imgH="26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63" y="2304"/>
                          <a:ext cx="1455"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 name="Rectangle 102"/>
            <p:cNvSpPr>
              <a:spLocks noChangeArrowheads="1"/>
            </p:cNvSpPr>
            <p:nvPr/>
          </p:nvSpPr>
          <p:spPr bwMode="auto">
            <a:xfrm>
              <a:off x="177" y="2304"/>
              <a:ext cx="258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p>
              <a:pPr eaLnBrk="1" hangingPunct="1">
                <a:spcBef>
                  <a:spcPct val="0"/>
                </a:spcBef>
              </a:pPr>
              <a:r>
                <a:rPr kumimoji="1" lang="en-US" altLang="zh-CN" sz="2000">
                  <a:solidFill>
                    <a:schemeClr val="tx1"/>
                  </a:solidFill>
                </a:rPr>
                <a:t>2</a:t>
              </a:r>
              <a:r>
                <a:rPr kumimoji="1" lang="zh-CN" altLang="en-US" sz="2000">
                  <a:solidFill>
                    <a:schemeClr val="tx1"/>
                  </a:solidFill>
                </a:rPr>
                <a:t>、将上式代入</a:t>
              </a:r>
              <a:r>
                <a:rPr kumimoji="1" lang="en-US" altLang="zh-CN" sz="2000">
                  <a:solidFill>
                    <a:schemeClr val="tx1"/>
                  </a:solidFill>
                </a:rPr>
                <a:t>JK</a:t>
              </a:r>
              <a:r>
                <a:rPr kumimoji="1" lang="zh-CN" altLang="en-US" sz="2000">
                  <a:solidFill>
                    <a:schemeClr val="tx1"/>
                  </a:solidFill>
                </a:rPr>
                <a:t>触发器的特征方程</a:t>
              </a:r>
            </a:p>
          </p:txBody>
        </p:sp>
        <p:sp>
          <p:nvSpPr>
            <p:cNvPr id="246" name="Rectangle 105"/>
            <p:cNvSpPr>
              <a:spLocks noChangeArrowheads="1"/>
            </p:cNvSpPr>
            <p:nvPr/>
          </p:nvSpPr>
          <p:spPr bwMode="auto">
            <a:xfrm>
              <a:off x="4217" y="2304"/>
              <a:ext cx="153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p>
              <a:pPr eaLnBrk="1" hangingPunct="1">
                <a:spcBef>
                  <a:spcPct val="0"/>
                </a:spcBef>
              </a:pPr>
              <a:r>
                <a:rPr kumimoji="1" lang="zh-CN" altLang="en-US" sz="2000">
                  <a:solidFill>
                    <a:schemeClr val="tx1"/>
                  </a:solidFill>
                </a:rPr>
                <a:t>中，求得状态方程：</a:t>
              </a:r>
            </a:p>
          </p:txBody>
        </p:sp>
      </p:grpSp>
      <p:graphicFrame>
        <p:nvGraphicFramePr>
          <p:cNvPr id="247" name="Object 107"/>
          <p:cNvGraphicFramePr>
            <a:graphicFrameLocks noChangeAspect="1"/>
          </p:cNvGraphicFramePr>
          <p:nvPr>
            <p:extLst>
              <p:ext uri="{D42A27DB-BD31-4B8C-83A1-F6EECF244321}">
                <p14:modId xmlns:p14="http://schemas.microsoft.com/office/powerpoint/2010/main" val="1835497345"/>
              </p:ext>
            </p:extLst>
          </p:nvPr>
        </p:nvGraphicFramePr>
        <p:xfrm>
          <a:off x="1685732" y="4568663"/>
          <a:ext cx="1366838" cy="423863"/>
        </p:xfrm>
        <a:graphic>
          <a:graphicData uri="http://schemas.openxmlformats.org/presentationml/2006/ole">
            <mc:AlternateContent xmlns:mc="http://schemas.openxmlformats.org/markup-compatibility/2006">
              <mc:Choice xmlns:v="urn:schemas-microsoft-com:vml" Requires="v">
                <p:oleObj spid="_x0000_s254385" name="Equation" r:id="rId17" imgW="736560" imgH="241200" progId="Equation.3">
                  <p:embed/>
                </p:oleObj>
              </mc:Choice>
              <mc:Fallback>
                <p:oleObj name="Equation" r:id="rId17" imgW="736560" imgH="241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85732" y="4568663"/>
                        <a:ext cx="1366838"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 name="Object 108"/>
          <p:cNvGraphicFramePr>
            <a:graphicFrameLocks noChangeAspect="1"/>
          </p:cNvGraphicFramePr>
          <p:nvPr>
            <p:extLst>
              <p:ext uri="{D42A27DB-BD31-4B8C-83A1-F6EECF244321}">
                <p14:modId xmlns:p14="http://schemas.microsoft.com/office/powerpoint/2010/main" val="1684294040"/>
              </p:ext>
            </p:extLst>
          </p:nvPr>
        </p:nvGraphicFramePr>
        <p:xfrm>
          <a:off x="1714500" y="5027855"/>
          <a:ext cx="3302000" cy="446088"/>
        </p:xfrm>
        <a:graphic>
          <a:graphicData uri="http://schemas.openxmlformats.org/presentationml/2006/ole">
            <mc:AlternateContent xmlns:mc="http://schemas.openxmlformats.org/markup-compatibility/2006">
              <mc:Choice xmlns:v="urn:schemas-microsoft-com:vml" Requires="v">
                <p:oleObj spid="_x0000_s254386" name="Equation" r:id="rId19" imgW="1777680" imgH="253800" progId="Equation.3">
                  <p:embed/>
                </p:oleObj>
              </mc:Choice>
              <mc:Fallback>
                <p:oleObj name="Equation" r:id="rId19" imgW="1777680" imgH="253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14500" y="5027855"/>
                        <a:ext cx="330200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9" name="Object 109"/>
          <p:cNvGraphicFramePr>
            <a:graphicFrameLocks noChangeAspect="1"/>
          </p:cNvGraphicFramePr>
          <p:nvPr>
            <p:extLst>
              <p:ext uri="{D42A27DB-BD31-4B8C-83A1-F6EECF244321}">
                <p14:modId xmlns:p14="http://schemas.microsoft.com/office/powerpoint/2010/main" val="3541101287"/>
              </p:ext>
            </p:extLst>
          </p:nvPr>
        </p:nvGraphicFramePr>
        <p:xfrm>
          <a:off x="1647352" y="5544141"/>
          <a:ext cx="3276600" cy="446088"/>
        </p:xfrm>
        <a:graphic>
          <a:graphicData uri="http://schemas.openxmlformats.org/presentationml/2006/ole">
            <mc:AlternateContent xmlns:mc="http://schemas.openxmlformats.org/markup-compatibility/2006">
              <mc:Choice xmlns:v="urn:schemas-microsoft-com:vml" Requires="v">
                <p:oleObj spid="_x0000_s254387" name="Equation" r:id="rId21" imgW="1765080" imgH="253800" progId="Equation.3">
                  <p:embed/>
                </p:oleObj>
              </mc:Choice>
              <mc:Fallback>
                <p:oleObj name="Equation" r:id="rId21" imgW="1765080" imgH="2538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47352" y="5544141"/>
                        <a:ext cx="327660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 name="Freeform 119"/>
          <p:cNvSpPr>
            <a:spLocks/>
          </p:cNvSpPr>
          <p:nvPr/>
        </p:nvSpPr>
        <p:spPr bwMode="auto">
          <a:xfrm>
            <a:off x="1181100" y="3953854"/>
            <a:ext cx="1066800" cy="152400"/>
          </a:xfrm>
          <a:custGeom>
            <a:avLst/>
            <a:gdLst>
              <a:gd name="T0" fmla="*/ 0 w 672"/>
              <a:gd name="T1" fmla="*/ 2147483647 h 96"/>
              <a:gd name="T2" fmla="*/ 2147483647 w 672"/>
              <a:gd name="T3" fmla="*/ 0 h 96"/>
              <a:gd name="T4" fmla="*/ 2147483647 w 672"/>
              <a:gd name="T5" fmla="*/ 2147483647 h 96"/>
              <a:gd name="T6" fmla="*/ 2147483647 w 672"/>
              <a:gd name="T7" fmla="*/ 0 h 96"/>
              <a:gd name="T8" fmla="*/ 2147483647 w 672"/>
              <a:gd name="T9" fmla="*/ 2147483647 h 96"/>
              <a:gd name="T10" fmla="*/ 2147483647 w 672"/>
              <a:gd name="T11" fmla="*/ 0 h 96"/>
              <a:gd name="T12" fmla="*/ 2147483647 w 672"/>
              <a:gd name="T13" fmla="*/ 2147483647 h 96"/>
              <a:gd name="T14" fmla="*/ 2147483647 w 672"/>
              <a:gd name="T15" fmla="*/ 0 h 96"/>
              <a:gd name="T16" fmla="*/ 2147483647 w 672"/>
              <a:gd name="T17" fmla="*/ 2147483647 h 96"/>
              <a:gd name="T18" fmla="*/ 2147483647 w 672"/>
              <a:gd name="T19" fmla="*/ 0 h 96"/>
              <a:gd name="T20" fmla="*/ 2147483647 w 672"/>
              <a:gd name="T21" fmla="*/ 2147483647 h 96"/>
              <a:gd name="T22" fmla="*/ 2147483647 w 672"/>
              <a:gd name="T23" fmla="*/ 0 h 96"/>
              <a:gd name="T24" fmla="*/ 2147483647 w 672"/>
              <a:gd name="T25" fmla="*/ 2147483647 h 96"/>
              <a:gd name="T26" fmla="*/ 2147483647 w 672"/>
              <a:gd name="T27" fmla="*/ 0 h 96"/>
              <a:gd name="T28" fmla="*/ 2147483647 w 6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96"/>
              <a:gd name="T47" fmla="*/ 672 w 6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96"/>
                  <a:pt x="480" y="96"/>
                </a:cubicBezTo>
                <a:cubicBezTo>
                  <a:pt x="496" y="96"/>
                  <a:pt x="512" y="0"/>
                  <a:pt x="528" y="0"/>
                </a:cubicBezTo>
                <a:cubicBezTo>
                  <a:pt x="544" y="0"/>
                  <a:pt x="560" y="96"/>
                  <a:pt x="576" y="96"/>
                </a:cubicBezTo>
                <a:cubicBezTo>
                  <a:pt x="592" y="96"/>
                  <a:pt x="608" y="0"/>
                  <a:pt x="624" y="0"/>
                </a:cubicBezTo>
                <a:cubicBezTo>
                  <a:pt x="640" y="0"/>
                  <a:pt x="664" y="80"/>
                  <a:pt x="672"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58" name="Freeform 120"/>
          <p:cNvSpPr>
            <a:spLocks/>
          </p:cNvSpPr>
          <p:nvPr/>
        </p:nvSpPr>
        <p:spPr bwMode="auto">
          <a:xfrm>
            <a:off x="7810500" y="4487254"/>
            <a:ext cx="1066800" cy="152400"/>
          </a:xfrm>
          <a:custGeom>
            <a:avLst/>
            <a:gdLst>
              <a:gd name="T0" fmla="*/ 0 w 672"/>
              <a:gd name="T1" fmla="*/ 2147483647 h 96"/>
              <a:gd name="T2" fmla="*/ 2147483647 w 672"/>
              <a:gd name="T3" fmla="*/ 0 h 96"/>
              <a:gd name="T4" fmla="*/ 2147483647 w 672"/>
              <a:gd name="T5" fmla="*/ 2147483647 h 96"/>
              <a:gd name="T6" fmla="*/ 2147483647 w 672"/>
              <a:gd name="T7" fmla="*/ 0 h 96"/>
              <a:gd name="T8" fmla="*/ 2147483647 w 672"/>
              <a:gd name="T9" fmla="*/ 2147483647 h 96"/>
              <a:gd name="T10" fmla="*/ 2147483647 w 672"/>
              <a:gd name="T11" fmla="*/ 0 h 96"/>
              <a:gd name="T12" fmla="*/ 2147483647 w 672"/>
              <a:gd name="T13" fmla="*/ 2147483647 h 96"/>
              <a:gd name="T14" fmla="*/ 2147483647 w 672"/>
              <a:gd name="T15" fmla="*/ 0 h 96"/>
              <a:gd name="T16" fmla="*/ 2147483647 w 672"/>
              <a:gd name="T17" fmla="*/ 2147483647 h 96"/>
              <a:gd name="T18" fmla="*/ 2147483647 w 672"/>
              <a:gd name="T19" fmla="*/ 0 h 96"/>
              <a:gd name="T20" fmla="*/ 2147483647 w 672"/>
              <a:gd name="T21" fmla="*/ 2147483647 h 96"/>
              <a:gd name="T22" fmla="*/ 2147483647 w 672"/>
              <a:gd name="T23" fmla="*/ 0 h 96"/>
              <a:gd name="T24" fmla="*/ 2147483647 w 672"/>
              <a:gd name="T25" fmla="*/ 2147483647 h 96"/>
              <a:gd name="T26" fmla="*/ 2147483647 w 672"/>
              <a:gd name="T27" fmla="*/ 0 h 96"/>
              <a:gd name="T28" fmla="*/ 2147483647 w 6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96"/>
              <a:gd name="T47" fmla="*/ 672 w 6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96"/>
                  <a:pt x="480" y="96"/>
                </a:cubicBezTo>
                <a:cubicBezTo>
                  <a:pt x="496" y="96"/>
                  <a:pt x="512" y="0"/>
                  <a:pt x="528" y="0"/>
                </a:cubicBezTo>
                <a:cubicBezTo>
                  <a:pt x="544" y="0"/>
                  <a:pt x="560" y="96"/>
                  <a:pt x="576" y="96"/>
                </a:cubicBezTo>
                <a:cubicBezTo>
                  <a:pt x="592" y="96"/>
                  <a:pt x="608" y="0"/>
                  <a:pt x="624" y="0"/>
                </a:cubicBezTo>
                <a:cubicBezTo>
                  <a:pt x="640" y="0"/>
                  <a:pt x="664" y="80"/>
                  <a:pt x="672"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Tree>
    <p:extLst>
      <p:ext uri="{BB962C8B-B14F-4D97-AF65-F5344CB8AC3E}">
        <p14:creationId xmlns:p14="http://schemas.microsoft.com/office/powerpoint/2010/main" val="104172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910594" cy="5325762"/>
          </a:xfrm>
        </p:spPr>
        <p:txBody>
          <a:bodyPr/>
          <a:lstStyle/>
          <a:p>
            <a:r>
              <a:rPr kumimoji="1" lang="en-US" altLang="zh-CN" dirty="0"/>
              <a:t>JK</a:t>
            </a:r>
            <a:r>
              <a:rPr kumimoji="1" lang="zh-CN" altLang="en-US" dirty="0"/>
              <a:t>触发器构成的同步二进制计数器</a:t>
            </a:r>
          </a:p>
          <a:p>
            <a:pPr lvl="1"/>
            <a:endParaRPr kumimoji="1" lang="zh-CN" altLang="en-US" dirty="0"/>
          </a:p>
          <a:p>
            <a:endParaRPr kumimoji="1" lang="zh-CN" altLang="en-US" dirty="0"/>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标题 1"/>
          <p:cNvSpPr>
            <a:spLocks noGrp="1"/>
          </p:cNvSpPr>
          <p:nvPr>
            <p:ph type="title"/>
          </p:nvPr>
        </p:nvSpPr>
        <p:spPr>
          <a:xfrm>
            <a:off x="0" y="6390522"/>
            <a:ext cx="9144000" cy="388120"/>
          </a:xfrm>
        </p:spPr>
        <p:style>
          <a:lnRef idx="2">
            <a:schemeClr val="accent3"/>
          </a:lnRef>
          <a:fillRef idx="1">
            <a:schemeClr val="lt1"/>
          </a:fillRef>
          <a:effectRef idx="0">
            <a:schemeClr val="accent3"/>
          </a:effectRef>
          <a:fontRef idx="minor">
            <a:schemeClr val="dk1"/>
          </a:fontRef>
        </p:style>
        <p:txBody>
          <a:bodyPr/>
          <a:lstStyle/>
          <a:p>
            <a:r>
              <a:rPr lang="en-US" altLang="zh-CN" dirty="0">
                <a:solidFill>
                  <a:schemeClr val="tx1"/>
                </a:solidFill>
              </a:rPr>
              <a:t> </a:t>
            </a:r>
            <a:endParaRPr lang="zh-CN" altLang="en-US" dirty="0">
              <a:solidFill>
                <a:schemeClr val="tx1"/>
              </a:solidFill>
            </a:endParaRPr>
          </a:p>
        </p:txBody>
      </p:sp>
      <p:grpSp>
        <p:nvGrpSpPr>
          <p:cNvPr id="166" name="Group 127"/>
          <p:cNvGrpSpPr>
            <a:grpSpLocks/>
          </p:cNvGrpSpPr>
          <p:nvPr/>
        </p:nvGrpSpPr>
        <p:grpSpPr bwMode="auto">
          <a:xfrm>
            <a:off x="1693863" y="616945"/>
            <a:ext cx="6767512" cy="1928812"/>
            <a:chOff x="-12" y="32"/>
            <a:chExt cx="4263" cy="1215"/>
          </a:xfrm>
        </p:grpSpPr>
        <p:grpSp>
          <p:nvGrpSpPr>
            <p:cNvPr id="167" name="Group 128"/>
            <p:cNvGrpSpPr>
              <a:grpSpLocks/>
            </p:cNvGrpSpPr>
            <p:nvPr/>
          </p:nvGrpSpPr>
          <p:grpSpPr bwMode="auto">
            <a:xfrm>
              <a:off x="-12" y="32"/>
              <a:ext cx="4263" cy="1209"/>
              <a:chOff x="912" y="2400"/>
              <a:chExt cx="4263" cy="1209"/>
            </a:xfrm>
          </p:grpSpPr>
          <p:sp>
            <p:nvSpPr>
              <p:cNvPr id="171" name="Text Box 129"/>
              <p:cNvSpPr txBox="1">
                <a:spLocks noChangeArrowheads="1"/>
              </p:cNvSpPr>
              <p:nvPr/>
            </p:nvSpPr>
            <p:spPr bwMode="auto">
              <a:xfrm>
                <a:off x="1776" y="2976"/>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172" name="Rectangle 130"/>
              <p:cNvSpPr>
                <a:spLocks noChangeArrowheads="1"/>
              </p:cNvSpPr>
              <p:nvPr/>
            </p:nvSpPr>
            <p:spPr bwMode="auto">
              <a:xfrm>
                <a:off x="1632"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73" name="Rectangle 131"/>
              <p:cNvSpPr>
                <a:spLocks noChangeArrowheads="1"/>
              </p:cNvSpPr>
              <p:nvPr/>
            </p:nvSpPr>
            <p:spPr bwMode="auto">
              <a:xfrm>
                <a:off x="2640"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74" name="Rectangle 132"/>
              <p:cNvSpPr>
                <a:spLocks noChangeArrowheads="1"/>
              </p:cNvSpPr>
              <p:nvPr/>
            </p:nvSpPr>
            <p:spPr bwMode="auto">
              <a:xfrm>
                <a:off x="3648"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75" name="Line 133"/>
              <p:cNvSpPr>
                <a:spLocks noChangeShapeType="1"/>
              </p:cNvSpPr>
              <p:nvPr/>
            </p:nvSpPr>
            <p:spPr bwMode="auto">
              <a:xfrm>
                <a:off x="2112"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76" name="Line 134"/>
              <p:cNvSpPr>
                <a:spLocks noChangeShapeType="1"/>
              </p:cNvSpPr>
              <p:nvPr/>
            </p:nvSpPr>
            <p:spPr bwMode="auto">
              <a:xfrm>
                <a:off x="3120"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177" name="Group 135"/>
              <p:cNvGrpSpPr>
                <a:grpSpLocks/>
              </p:cNvGrpSpPr>
              <p:nvPr/>
            </p:nvGrpSpPr>
            <p:grpSpPr bwMode="auto">
              <a:xfrm>
                <a:off x="1440" y="3024"/>
                <a:ext cx="288" cy="576"/>
                <a:chOff x="2880" y="3072"/>
                <a:chExt cx="288" cy="576"/>
              </a:xfrm>
            </p:grpSpPr>
            <p:sp>
              <p:nvSpPr>
                <p:cNvPr id="229" name="Oval 136"/>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30" name="AutoShape 137"/>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31" name="Line 138"/>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32" name="Line 139"/>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33" name="Line 140"/>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78" name="Group 141"/>
              <p:cNvGrpSpPr>
                <a:grpSpLocks/>
              </p:cNvGrpSpPr>
              <p:nvPr/>
            </p:nvGrpSpPr>
            <p:grpSpPr bwMode="auto">
              <a:xfrm>
                <a:off x="2448" y="3024"/>
                <a:ext cx="288" cy="576"/>
                <a:chOff x="2880" y="3072"/>
                <a:chExt cx="288" cy="576"/>
              </a:xfrm>
            </p:grpSpPr>
            <p:sp>
              <p:nvSpPr>
                <p:cNvPr id="224" name="Oval 142"/>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5" name="AutoShape 143"/>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6" name="Line 144"/>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7" name="Line 145"/>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8" name="Line 146"/>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179" name="Group 147"/>
              <p:cNvGrpSpPr>
                <a:grpSpLocks/>
              </p:cNvGrpSpPr>
              <p:nvPr/>
            </p:nvGrpSpPr>
            <p:grpSpPr bwMode="auto">
              <a:xfrm>
                <a:off x="3466" y="3033"/>
                <a:ext cx="288" cy="576"/>
                <a:chOff x="2880" y="3072"/>
                <a:chExt cx="288" cy="576"/>
              </a:xfrm>
            </p:grpSpPr>
            <p:sp>
              <p:nvSpPr>
                <p:cNvPr id="219" name="Oval 148"/>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0" name="AutoShape 149"/>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21" name="Line 150"/>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2" name="Line 151"/>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23" name="Line 152"/>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180" name="Oval 153"/>
              <p:cNvSpPr>
                <a:spLocks noChangeArrowheads="1"/>
              </p:cNvSpPr>
              <p:nvPr/>
            </p:nvSpPr>
            <p:spPr bwMode="auto">
              <a:xfrm>
                <a:off x="2123" y="322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81" name="Oval 154"/>
              <p:cNvSpPr>
                <a:spLocks noChangeArrowheads="1"/>
              </p:cNvSpPr>
              <p:nvPr/>
            </p:nvSpPr>
            <p:spPr bwMode="auto">
              <a:xfrm>
                <a:off x="3120"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82" name="Oval 155"/>
              <p:cNvSpPr>
                <a:spLocks noChangeArrowheads="1"/>
              </p:cNvSpPr>
              <p:nvPr/>
            </p:nvSpPr>
            <p:spPr bwMode="auto">
              <a:xfrm>
                <a:off x="4128"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183" name="Line 156"/>
              <p:cNvSpPr>
                <a:spLocks noChangeShapeType="1"/>
              </p:cNvSpPr>
              <p:nvPr/>
            </p:nvSpPr>
            <p:spPr bwMode="auto">
              <a:xfrm flipH="1">
                <a:off x="1267" y="3600"/>
                <a:ext cx="22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4" name="Line 157"/>
              <p:cNvSpPr>
                <a:spLocks noChangeShapeType="1"/>
              </p:cNvSpPr>
              <p:nvPr/>
            </p:nvSpPr>
            <p:spPr bwMode="auto">
              <a:xfrm>
                <a:off x="1278" y="2803"/>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5" name="Line 158"/>
              <p:cNvSpPr>
                <a:spLocks noChangeShapeType="1"/>
              </p:cNvSpPr>
              <p:nvPr/>
            </p:nvSpPr>
            <p:spPr bwMode="auto">
              <a:xfrm>
                <a:off x="1344" y="2813"/>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6" name="Line 159"/>
              <p:cNvSpPr>
                <a:spLocks noChangeShapeType="1"/>
              </p:cNvSpPr>
              <p:nvPr/>
            </p:nvSpPr>
            <p:spPr bwMode="auto">
              <a:xfrm>
                <a:off x="1344" y="3342"/>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7" name="Line 160"/>
              <p:cNvSpPr>
                <a:spLocks noChangeShapeType="1"/>
              </p:cNvSpPr>
              <p:nvPr/>
            </p:nvSpPr>
            <p:spPr bwMode="auto">
              <a:xfrm>
                <a:off x="2354" y="2832"/>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8" name="Line 161"/>
              <p:cNvSpPr>
                <a:spLocks noChangeShapeType="1"/>
              </p:cNvSpPr>
              <p:nvPr/>
            </p:nvSpPr>
            <p:spPr bwMode="auto">
              <a:xfrm>
                <a:off x="2354"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89" name="Text Box 162"/>
              <p:cNvSpPr txBox="1">
                <a:spLocks noChangeArrowheads="1"/>
              </p:cNvSpPr>
              <p:nvPr/>
            </p:nvSpPr>
            <p:spPr bwMode="auto">
              <a:xfrm>
                <a:off x="1383" y="2494"/>
                <a:ext cx="11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spcBef>
                    <a:spcPct val="0"/>
                  </a:spcBef>
                </a:pPr>
                <a:endParaRPr kumimoji="1" lang="zh-CN" altLang="zh-CN" sz="2000"/>
              </a:p>
            </p:txBody>
          </p:sp>
          <p:sp>
            <p:nvSpPr>
              <p:cNvPr id="190" name="Text Box 163"/>
              <p:cNvSpPr txBox="1">
                <a:spLocks noChangeArrowheads="1"/>
              </p:cNvSpPr>
              <p:nvPr/>
            </p:nvSpPr>
            <p:spPr bwMode="auto">
              <a:xfrm>
                <a:off x="2784" y="292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191" name="Text Box 164"/>
              <p:cNvSpPr txBox="1">
                <a:spLocks noChangeArrowheads="1"/>
              </p:cNvSpPr>
              <p:nvPr/>
            </p:nvSpPr>
            <p:spPr bwMode="auto">
              <a:xfrm>
                <a:off x="3792" y="292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3</a:t>
                </a:r>
              </a:p>
            </p:txBody>
          </p:sp>
          <p:sp>
            <p:nvSpPr>
              <p:cNvPr id="192" name="Text Box 165"/>
              <p:cNvSpPr txBox="1">
                <a:spLocks noChangeArrowheads="1"/>
              </p:cNvSpPr>
              <p:nvPr/>
            </p:nvSpPr>
            <p:spPr bwMode="auto">
              <a:xfrm>
                <a:off x="1104"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193" name="Text Box 166"/>
              <p:cNvSpPr txBox="1">
                <a:spLocks noChangeArrowheads="1"/>
              </p:cNvSpPr>
              <p:nvPr/>
            </p:nvSpPr>
            <p:spPr bwMode="auto">
              <a:xfrm>
                <a:off x="4306" y="2580"/>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3</a:t>
                </a:r>
              </a:p>
            </p:txBody>
          </p:sp>
          <p:sp>
            <p:nvSpPr>
              <p:cNvPr id="194" name="Text Box 167"/>
              <p:cNvSpPr txBox="1">
                <a:spLocks noChangeArrowheads="1"/>
              </p:cNvSpPr>
              <p:nvPr/>
            </p:nvSpPr>
            <p:spPr bwMode="auto">
              <a:xfrm>
                <a:off x="912" y="3312"/>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195" name="Text Box 168"/>
              <p:cNvSpPr txBox="1">
                <a:spLocks noChangeArrowheads="1"/>
              </p:cNvSpPr>
              <p:nvPr/>
            </p:nvSpPr>
            <p:spPr bwMode="auto">
              <a:xfrm>
                <a:off x="2064" y="2544"/>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p>
            </p:txBody>
          </p:sp>
          <p:sp>
            <p:nvSpPr>
              <p:cNvPr id="196" name="Line 169"/>
              <p:cNvSpPr>
                <a:spLocks noChangeShapeType="1"/>
              </p:cNvSpPr>
              <p:nvPr/>
            </p:nvSpPr>
            <p:spPr bwMode="auto">
              <a:xfrm>
                <a:off x="2352" y="254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7" name="Line 170"/>
              <p:cNvSpPr>
                <a:spLocks noChangeShapeType="1"/>
              </p:cNvSpPr>
              <p:nvPr/>
            </p:nvSpPr>
            <p:spPr bwMode="auto">
              <a:xfrm flipV="1">
                <a:off x="2352" y="2539"/>
                <a:ext cx="2227"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8" name="Line 171"/>
              <p:cNvSpPr>
                <a:spLocks noChangeShapeType="1"/>
              </p:cNvSpPr>
              <p:nvPr/>
            </p:nvSpPr>
            <p:spPr bwMode="auto">
              <a:xfrm>
                <a:off x="3374" y="2730"/>
                <a:ext cx="274"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199" name="Line 172"/>
              <p:cNvSpPr>
                <a:spLocks noChangeShapeType="1"/>
              </p:cNvSpPr>
              <p:nvPr/>
            </p:nvSpPr>
            <p:spPr bwMode="auto">
              <a:xfrm flipH="1">
                <a:off x="3380" y="2542"/>
                <a:ext cx="5" cy="8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0" name="Line 173"/>
              <p:cNvSpPr>
                <a:spLocks noChangeShapeType="1"/>
              </p:cNvSpPr>
              <p:nvPr/>
            </p:nvSpPr>
            <p:spPr bwMode="auto">
              <a:xfrm>
                <a:off x="3371"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1" name="Text Box 174"/>
              <p:cNvSpPr txBox="1">
                <a:spLocks noChangeArrowheads="1"/>
              </p:cNvSpPr>
              <p:nvPr/>
            </p:nvSpPr>
            <p:spPr bwMode="auto">
              <a:xfrm>
                <a:off x="3663" y="2709"/>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202" name="Text Box 175"/>
              <p:cNvSpPr txBox="1">
                <a:spLocks noChangeArrowheads="1"/>
              </p:cNvSpPr>
              <p:nvPr/>
            </p:nvSpPr>
            <p:spPr bwMode="auto">
              <a:xfrm>
                <a:off x="4944" y="273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F</a:t>
                </a:r>
              </a:p>
            </p:txBody>
          </p:sp>
          <p:sp>
            <p:nvSpPr>
              <p:cNvPr id="203" name="Line 176"/>
              <p:cNvSpPr>
                <a:spLocks noChangeShapeType="1"/>
              </p:cNvSpPr>
              <p:nvPr/>
            </p:nvSpPr>
            <p:spPr bwMode="auto">
              <a:xfrm>
                <a:off x="4185" y="3235"/>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4" name="Line 177"/>
              <p:cNvSpPr>
                <a:spLocks noChangeShapeType="1"/>
              </p:cNvSpPr>
              <p:nvPr/>
            </p:nvSpPr>
            <p:spPr bwMode="auto">
              <a:xfrm flipH="1">
                <a:off x="2496" y="2400"/>
                <a:ext cx="18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5" name="Line 178"/>
              <p:cNvSpPr>
                <a:spLocks noChangeShapeType="1"/>
              </p:cNvSpPr>
              <p:nvPr/>
            </p:nvSpPr>
            <p:spPr bwMode="auto">
              <a:xfrm>
                <a:off x="2496" y="2400"/>
                <a:ext cx="0" cy="3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6" name="Line 179"/>
              <p:cNvSpPr>
                <a:spLocks noChangeShapeType="1"/>
              </p:cNvSpPr>
              <p:nvPr/>
            </p:nvSpPr>
            <p:spPr bwMode="auto">
              <a:xfrm flipV="1">
                <a:off x="2505" y="2724"/>
                <a:ext cx="137"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07" name="Text Box 180"/>
              <p:cNvSpPr txBox="1">
                <a:spLocks noChangeArrowheads="1"/>
              </p:cNvSpPr>
              <p:nvPr/>
            </p:nvSpPr>
            <p:spPr bwMode="auto">
              <a:xfrm>
                <a:off x="2640"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J</a:t>
                </a:r>
              </a:p>
            </p:txBody>
          </p:sp>
          <p:sp>
            <p:nvSpPr>
              <p:cNvPr id="208" name="Text Box 181"/>
              <p:cNvSpPr txBox="1">
                <a:spLocks noChangeArrowheads="1"/>
              </p:cNvSpPr>
              <p:nvPr/>
            </p:nvSpPr>
            <p:spPr bwMode="auto">
              <a:xfrm>
                <a:off x="1680"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209" name="Text Box 182"/>
              <p:cNvSpPr txBox="1">
                <a:spLocks noChangeArrowheads="1"/>
              </p:cNvSpPr>
              <p:nvPr/>
            </p:nvSpPr>
            <p:spPr bwMode="auto">
              <a:xfrm>
                <a:off x="1632" y="321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K</a:t>
                </a:r>
              </a:p>
            </p:txBody>
          </p:sp>
          <p:sp>
            <p:nvSpPr>
              <p:cNvPr id="210" name="Text Box 183"/>
              <p:cNvSpPr txBox="1">
                <a:spLocks noChangeArrowheads="1"/>
              </p:cNvSpPr>
              <p:nvPr/>
            </p:nvSpPr>
            <p:spPr bwMode="auto">
              <a:xfrm>
                <a:off x="2640" y="321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211" name="Text Box 184"/>
              <p:cNvSpPr txBox="1">
                <a:spLocks noChangeArrowheads="1"/>
              </p:cNvSpPr>
              <p:nvPr/>
            </p:nvSpPr>
            <p:spPr bwMode="auto">
              <a:xfrm>
                <a:off x="3648" y="3168"/>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212" name="Line 185"/>
              <p:cNvSpPr>
                <a:spLocks noChangeShapeType="1"/>
              </p:cNvSpPr>
              <p:nvPr/>
            </p:nvSpPr>
            <p:spPr bwMode="auto">
              <a:xfrm flipV="1">
                <a:off x="4304" y="2411"/>
                <a:ext cx="3" cy="8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3" name="Line 186"/>
              <p:cNvSpPr>
                <a:spLocks noChangeShapeType="1"/>
              </p:cNvSpPr>
              <p:nvPr/>
            </p:nvSpPr>
            <p:spPr bwMode="auto">
              <a:xfrm>
                <a:off x="4110" y="2832"/>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4" name="Text Box 187"/>
              <p:cNvSpPr txBox="1">
                <a:spLocks noChangeArrowheads="1"/>
              </p:cNvSpPr>
              <p:nvPr/>
            </p:nvSpPr>
            <p:spPr bwMode="auto">
              <a:xfrm>
                <a:off x="3072" y="2544"/>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p>
            </p:txBody>
          </p:sp>
          <p:sp>
            <p:nvSpPr>
              <p:cNvPr id="215" name="AutoShape 188"/>
              <p:cNvSpPr>
                <a:spLocks noChangeArrowheads="1"/>
              </p:cNvSpPr>
              <p:nvPr/>
            </p:nvSpPr>
            <p:spPr bwMode="auto">
              <a:xfrm>
                <a:off x="4590" y="2496"/>
                <a:ext cx="336" cy="384"/>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16" name="Line 189"/>
              <p:cNvSpPr>
                <a:spLocks noChangeShapeType="1"/>
              </p:cNvSpPr>
              <p:nvPr/>
            </p:nvSpPr>
            <p:spPr bwMode="auto">
              <a:xfrm>
                <a:off x="4935" y="2681"/>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17" name="Oval 190"/>
              <p:cNvSpPr>
                <a:spLocks noChangeArrowheads="1"/>
              </p:cNvSpPr>
              <p:nvPr/>
            </p:nvSpPr>
            <p:spPr bwMode="auto">
              <a:xfrm flipV="1">
                <a:off x="3360" y="2716"/>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218" name="Oval 191"/>
              <p:cNvSpPr>
                <a:spLocks noChangeArrowheads="1"/>
              </p:cNvSpPr>
              <p:nvPr/>
            </p:nvSpPr>
            <p:spPr bwMode="auto">
              <a:xfrm flipV="1">
                <a:off x="2323" y="281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sp>
          <p:nvSpPr>
            <p:cNvPr id="168" name="Oval 192"/>
            <p:cNvSpPr>
              <a:spLocks noChangeArrowheads="1"/>
            </p:cNvSpPr>
            <p:nvPr/>
          </p:nvSpPr>
          <p:spPr bwMode="auto">
            <a:xfrm>
              <a:off x="487" y="1194"/>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169" name="Oval 193"/>
            <p:cNvSpPr>
              <a:spLocks noChangeArrowheads="1"/>
            </p:cNvSpPr>
            <p:nvPr/>
          </p:nvSpPr>
          <p:spPr bwMode="auto">
            <a:xfrm>
              <a:off x="1506" y="120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170" name="Oval 194"/>
            <p:cNvSpPr>
              <a:spLocks noChangeArrowheads="1"/>
            </p:cNvSpPr>
            <p:nvPr/>
          </p:nvSpPr>
          <p:spPr bwMode="auto">
            <a:xfrm>
              <a:off x="2429" y="16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sp>
        <p:nvSpPr>
          <p:cNvPr id="235" name="Text Box 15"/>
          <p:cNvSpPr txBox="1">
            <a:spLocks noChangeArrowheads="1"/>
          </p:cNvSpPr>
          <p:nvPr/>
        </p:nvSpPr>
        <p:spPr bwMode="auto">
          <a:xfrm>
            <a:off x="173037" y="2427464"/>
            <a:ext cx="1676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分析步骤：</a:t>
            </a:r>
          </a:p>
        </p:txBody>
      </p:sp>
      <p:sp>
        <p:nvSpPr>
          <p:cNvPr id="236" name="Text Box 16"/>
          <p:cNvSpPr txBox="1">
            <a:spLocks noChangeArrowheads="1"/>
          </p:cNvSpPr>
          <p:nvPr/>
        </p:nvSpPr>
        <p:spPr bwMode="auto">
          <a:xfrm>
            <a:off x="361950" y="2900539"/>
            <a:ext cx="2209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r>
              <a:rPr kumimoji="1" lang="zh-CN" altLang="en-US" sz="2000"/>
              <a:t>、写出激励方程</a:t>
            </a:r>
          </a:p>
        </p:txBody>
      </p:sp>
      <p:graphicFrame>
        <p:nvGraphicFramePr>
          <p:cNvPr id="237" name="Object 25"/>
          <p:cNvGraphicFramePr>
            <a:graphicFrameLocks noChangeAspect="1"/>
          </p:cNvGraphicFramePr>
          <p:nvPr>
            <p:extLst>
              <p:ext uri="{D42A27DB-BD31-4B8C-83A1-F6EECF244321}">
                <p14:modId xmlns:p14="http://schemas.microsoft.com/office/powerpoint/2010/main" val="360109415"/>
              </p:ext>
            </p:extLst>
          </p:nvPr>
        </p:nvGraphicFramePr>
        <p:xfrm>
          <a:off x="4440237" y="2681789"/>
          <a:ext cx="801688" cy="344488"/>
        </p:xfrm>
        <a:graphic>
          <a:graphicData uri="http://schemas.openxmlformats.org/presentationml/2006/ole">
            <mc:AlternateContent xmlns:mc="http://schemas.openxmlformats.org/markup-compatibility/2006">
              <mc:Choice xmlns:v="urn:schemas-microsoft-com:vml" Requires="v">
                <p:oleObj spid="_x0000_s255458" name="Equation" r:id="rId3" imgW="431640" imgH="215640" progId="Equation.3">
                  <p:embed/>
                </p:oleObj>
              </mc:Choice>
              <mc:Fallback>
                <p:oleObj name="Equation" r:id="rId3" imgW="43164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37" y="2681789"/>
                        <a:ext cx="801688"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 name="Object 26"/>
          <p:cNvGraphicFramePr>
            <a:graphicFrameLocks noChangeAspect="1"/>
          </p:cNvGraphicFramePr>
          <p:nvPr>
            <p:extLst>
              <p:ext uri="{D42A27DB-BD31-4B8C-83A1-F6EECF244321}">
                <p14:modId xmlns:p14="http://schemas.microsoft.com/office/powerpoint/2010/main" val="1070065710"/>
              </p:ext>
            </p:extLst>
          </p:nvPr>
        </p:nvGraphicFramePr>
        <p:xfrm>
          <a:off x="7002462" y="2605589"/>
          <a:ext cx="1200150" cy="381000"/>
        </p:xfrm>
        <a:graphic>
          <a:graphicData uri="http://schemas.openxmlformats.org/presentationml/2006/ole">
            <mc:AlternateContent xmlns:mc="http://schemas.openxmlformats.org/markup-compatibility/2006">
              <mc:Choice xmlns:v="urn:schemas-microsoft-com:vml" Requires="v">
                <p:oleObj spid="_x0000_s255459" name="Equation" r:id="rId5" imgW="787320" imgH="253800" progId="Equation.3">
                  <p:embed/>
                </p:oleObj>
              </mc:Choice>
              <mc:Fallback>
                <p:oleObj name="Equation" r:id="rId5" imgW="78732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62" y="2605589"/>
                        <a:ext cx="12001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9" name="Object 27"/>
          <p:cNvGraphicFramePr>
            <a:graphicFrameLocks noChangeAspect="1"/>
          </p:cNvGraphicFramePr>
          <p:nvPr>
            <p:extLst>
              <p:ext uri="{D42A27DB-BD31-4B8C-83A1-F6EECF244321}">
                <p14:modId xmlns:p14="http://schemas.microsoft.com/office/powerpoint/2010/main" val="1615791626"/>
              </p:ext>
            </p:extLst>
          </p:nvPr>
        </p:nvGraphicFramePr>
        <p:xfrm>
          <a:off x="4440237" y="2986589"/>
          <a:ext cx="847725" cy="344488"/>
        </p:xfrm>
        <a:graphic>
          <a:graphicData uri="http://schemas.openxmlformats.org/presentationml/2006/ole">
            <mc:AlternateContent xmlns:mc="http://schemas.openxmlformats.org/markup-compatibility/2006">
              <mc:Choice xmlns:v="urn:schemas-microsoft-com:vml" Requires="v">
                <p:oleObj spid="_x0000_s255460" name="Equation" r:id="rId7" imgW="457200" imgH="215640" progId="Equation.3">
                  <p:embed/>
                </p:oleObj>
              </mc:Choice>
              <mc:Fallback>
                <p:oleObj name="Equation" r:id="rId7" imgW="4572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0237" y="2986589"/>
                        <a:ext cx="847725"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 name="Object 28"/>
          <p:cNvGraphicFramePr>
            <a:graphicFrameLocks noChangeAspect="1"/>
          </p:cNvGraphicFramePr>
          <p:nvPr>
            <p:extLst>
              <p:ext uri="{D42A27DB-BD31-4B8C-83A1-F6EECF244321}">
                <p14:modId xmlns:p14="http://schemas.microsoft.com/office/powerpoint/2010/main" val="3730572853"/>
              </p:ext>
            </p:extLst>
          </p:nvPr>
        </p:nvGraphicFramePr>
        <p:xfrm>
          <a:off x="5430837" y="2910389"/>
          <a:ext cx="1108075" cy="395288"/>
        </p:xfrm>
        <a:graphic>
          <a:graphicData uri="http://schemas.openxmlformats.org/presentationml/2006/ole">
            <mc:AlternateContent xmlns:mc="http://schemas.openxmlformats.org/markup-compatibility/2006">
              <mc:Choice xmlns:v="urn:schemas-microsoft-com:vml" Requires="v">
                <p:oleObj spid="_x0000_s255461" name="Equation" r:id="rId9" imgW="596880" imgH="241200" progId="Equation.3">
                  <p:embed/>
                </p:oleObj>
              </mc:Choice>
              <mc:Fallback>
                <p:oleObj name="Equation" r:id="rId9" imgW="59688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0837" y="2910389"/>
                        <a:ext cx="1108075"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 name="Object 29"/>
          <p:cNvGraphicFramePr>
            <a:graphicFrameLocks noChangeAspect="1"/>
          </p:cNvGraphicFramePr>
          <p:nvPr>
            <p:extLst>
              <p:ext uri="{D42A27DB-BD31-4B8C-83A1-F6EECF244321}">
                <p14:modId xmlns:p14="http://schemas.microsoft.com/office/powerpoint/2010/main" val="789139729"/>
              </p:ext>
            </p:extLst>
          </p:nvPr>
        </p:nvGraphicFramePr>
        <p:xfrm>
          <a:off x="5418137" y="2580189"/>
          <a:ext cx="1463675" cy="446088"/>
        </p:xfrm>
        <a:graphic>
          <a:graphicData uri="http://schemas.openxmlformats.org/presentationml/2006/ole">
            <mc:AlternateContent xmlns:mc="http://schemas.openxmlformats.org/markup-compatibility/2006">
              <mc:Choice xmlns:v="urn:schemas-microsoft-com:vml" Requires="v">
                <p:oleObj spid="_x0000_s255462" name="Equation" r:id="rId11" imgW="787320" imgH="253800" progId="Equation.3">
                  <p:embed/>
                </p:oleObj>
              </mc:Choice>
              <mc:Fallback>
                <p:oleObj name="Equation" r:id="rId11" imgW="78732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8137" y="2580189"/>
                        <a:ext cx="1463675"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2" name="Object 30"/>
          <p:cNvGraphicFramePr>
            <a:graphicFrameLocks noChangeAspect="1"/>
          </p:cNvGraphicFramePr>
          <p:nvPr>
            <p:extLst>
              <p:ext uri="{D42A27DB-BD31-4B8C-83A1-F6EECF244321}">
                <p14:modId xmlns:p14="http://schemas.microsoft.com/office/powerpoint/2010/main" val="2585188382"/>
              </p:ext>
            </p:extLst>
          </p:nvPr>
        </p:nvGraphicFramePr>
        <p:xfrm>
          <a:off x="6954837" y="2910389"/>
          <a:ext cx="908050" cy="381000"/>
        </p:xfrm>
        <a:graphic>
          <a:graphicData uri="http://schemas.openxmlformats.org/presentationml/2006/ole">
            <mc:AlternateContent xmlns:mc="http://schemas.openxmlformats.org/markup-compatibility/2006">
              <mc:Choice xmlns:v="urn:schemas-microsoft-com:vml" Requires="v">
                <p:oleObj spid="_x0000_s255463" name="Equation" r:id="rId13" imgW="596880" imgH="253800" progId="Equation.3">
                  <p:embed/>
                </p:oleObj>
              </mc:Choice>
              <mc:Fallback>
                <p:oleObj name="Equation" r:id="rId13" imgW="596880" imgH="253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54837" y="2910389"/>
                        <a:ext cx="9080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3" name="Group 106"/>
          <p:cNvGrpSpPr>
            <a:grpSpLocks/>
          </p:cNvGrpSpPr>
          <p:nvPr/>
        </p:nvGrpSpPr>
        <p:grpSpPr bwMode="auto">
          <a:xfrm>
            <a:off x="257175" y="3426002"/>
            <a:ext cx="9082658" cy="504825"/>
            <a:chOff x="177" y="2304"/>
            <a:chExt cx="5578" cy="295"/>
          </a:xfrm>
        </p:grpSpPr>
        <p:graphicFrame>
          <p:nvGraphicFramePr>
            <p:cNvPr id="244" name="Object 100"/>
            <p:cNvGraphicFramePr>
              <a:graphicFrameLocks noChangeAspect="1"/>
            </p:cNvGraphicFramePr>
            <p:nvPr/>
          </p:nvGraphicFramePr>
          <p:xfrm>
            <a:off x="2763" y="2304"/>
            <a:ext cx="1455" cy="295"/>
          </p:xfrm>
          <a:graphic>
            <a:graphicData uri="http://schemas.openxmlformats.org/presentationml/2006/ole">
              <mc:AlternateContent xmlns:mc="http://schemas.openxmlformats.org/markup-compatibility/2006">
                <mc:Choice xmlns:v="urn:schemas-microsoft-com:vml" Requires="v">
                  <p:oleObj spid="_x0000_s255464" name="公式" r:id="rId15" imgW="1244520" imgH="266400" progId="Equation.3">
                    <p:embed/>
                  </p:oleObj>
                </mc:Choice>
                <mc:Fallback>
                  <p:oleObj name="公式" r:id="rId15" imgW="1244520" imgH="26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63" y="2304"/>
                          <a:ext cx="1455"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 name="Rectangle 102"/>
            <p:cNvSpPr>
              <a:spLocks noChangeArrowheads="1"/>
            </p:cNvSpPr>
            <p:nvPr/>
          </p:nvSpPr>
          <p:spPr bwMode="auto">
            <a:xfrm>
              <a:off x="177" y="2304"/>
              <a:ext cx="258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p>
              <a:pPr eaLnBrk="1" hangingPunct="1">
                <a:spcBef>
                  <a:spcPct val="0"/>
                </a:spcBef>
              </a:pPr>
              <a:r>
                <a:rPr kumimoji="1" lang="en-US" altLang="zh-CN" sz="2000">
                  <a:solidFill>
                    <a:schemeClr val="tx1"/>
                  </a:solidFill>
                </a:rPr>
                <a:t>2</a:t>
              </a:r>
              <a:r>
                <a:rPr kumimoji="1" lang="zh-CN" altLang="en-US" sz="2000">
                  <a:solidFill>
                    <a:schemeClr val="tx1"/>
                  </a:solidFill>
                </a:rPr>
                <a:t>、将上式代入</a:t>
              </a:r>
              <a:r>
                <a:rPr kumimoji="1" lang="en-US" altLang="zh-CN" sz="2000">
                  <a:solidFill>
                    <a:schemeClr val="tx1"/>
                  </a:solidFill>
                </a:rPr>
                <a:t>JK</a:t>
              </a:r>
              <a:r>
                <a:rPr kumimoji="1" lang="zh-CN" altLang="en-US" sz="2000">
                  <a:solidFill>
                    <a:schemeClr val="tx1"/>
                  </a:solidFill>
                </a:rPr>
                <a:t>触发器的特征方程</a:t>
              </a:r>
            </a:p>
          </p:txBody>
        </p:sp>
        <p:sp>
          <p:nvSpPr>
            <p:cNvPr id="246" name="Rectangle 105"/>
            <p:cNvSpPr>
              <a:spLocks noChangeArrowheads="1"/>
            </p:cNvSpPr>
            <p:nvPr/>
          </p:nvSpPr>
          <p:spPr bwMode="auto">
            <a:xfrm>
              <a:off x="4217" y="2304"/>
              <a:ext cx="1538"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p>
              <a:pPr eaLnBrk="1" hangingPunct="1">
                <a:spcBef>
                  <a:spcPct val="0"/>
                </a:spcBef>
              </a:pPr>
              <a:r>
                <a:rPr kumimoji="1" lang="zh-CN" altLang="en-US" sz="2000">
                  <a:solidFill>
                    <a:schemeClr val="tx1"/>
                  </a:solidFill>
                </a:rPr>
                <a:t>中，求得状态方程：</a:t>
              </a:r>
            </a:p>
          </p:txBody>
        </p:sp>
      </p:grpSp>
      <p:graphicFrame>
        <p:nvGraphicFramePr>
          <p:cNvPr id="247" name="Object 107"/>
          <p:cNvGraphicFramePr>
            <a:graphicFrameLocks noChangeAspect="1"/>
          </p:cNvGraphicFramePr>
          <p:nvPr>
            <p:extLst>
              <p:ext uri="{D42A27DB-BD31-4B8C-83A1-F6EECF244321}">
                <p14:modId xmlns:p14="http://schemas.microsoft.com/office/powerpoint/2010/main" val="2103717813"/>
              </p:ext>
            </p:extLst>
          </p:nvPr>
        </p:nvGraphicFramePr>
        <p:xfrm>
          <a:off x="3186112" y="3799064"/>
          <a:ext cx="1366838" cy="423863"/>
        </p:xfrm>
        <a:graphic>
          <a:graphicData uri="http://schemas.openxmlformats.org/presentationml/2006/ole">
            <mc:AlternateContent xmlns:mc="http://schemas.openxmlformats.org/markup-compatibility/2006">
              <mc:Choice xmlns:v="urn:schemas-microsoft-com:vml" Requires="v">
                <p:oleObj spid="_x0000_s255465" name="Equation" r:id="rId17" imgW="736560" imgH="241200" progId="Equation.3">
                  <p:embed/>
                </p:oleObj>
              </mc:Choice>
              <mc:Fallback>
                <p:oleObj name="Equation" r:id="rId17" imgW="736560" imgH="241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86112" y="3799064"/>
                        <a:ext cx="1366838"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 name="Object 108"/>
          <p:cNvGraphicFramePr>
            <a:graphicFrameLocks noChangeAspect="1"/>
          </p:cNvGraphicFramePr>
          <p:nvPr>
            <p:extLst>
              <p:ext uri="{D42A27DB-BD31-4B8C-83A1-F6EECF244321}">
                <p14:modId xmlns:p14="http://schemas.microsoft.com/office/powerpoint/2010/main" val="1654806869"/>
              </p:ext>
            </p:extLst>
          </p:nvPr>
        </p:nvGraphicFramePr>
        <p:xfrm>
          <a:off x="3138487" y="4180064"/>
          <a:ext cx="3302000" cy="446088"/>
        </p:xfrm>
        <a:graphic>
          <a:graphicData uri="http://schemas.openxmlformats.org/presentationml/2006/ole">
            <mc:AlternateContent xmlns:mc="http://schemas.openxmlformats.org/markup-compatibility/2006">
              <mc:Choice xmlns:v="urn:schemas-microsoft-com:vml" Requires="v">
                <p:oleObj spid="_x0000_s255466" name="Equation" r:id="rId19" imgW="1777680" imgH="253800" progId="Equation.3">
                  <p:embed/>
                </p:oleObj>
              </mc:Choice>
              <mc:Fallback>
                <p:oleObj name="Equation" r:id="rId19" imgW="1777680" imgH="253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38487" y="4180064"/>
                        <a:ext cx="330200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9" name="Object 109"/>
          <p:cNvGraphicFramePr>
            <a:graphicFrameLocks noChangeAspect="1"/>
          </p:cNvGraphicFramePr>
          <p:nvPr>
            <p:extLst>
              <p:ext uri="{D42A27DB-BD31-4B8C-83A1-F6EECF244321}">
                <p14:modId xmlns:p14="http://schemas.microsoft.com/office/powerpoint/2010/main" val="2811246639"/>
              </p:ext>
            </p:extLst>
          </p:nvPr>
        </p:nvGraphicFramePr>
        <p:xfrm>
          <a:off x="3138487" y="4561064"/>
          <a:ext cx="3276600" cy="446088"/>
        </p:xfrm>
        <a:graphic>
          <a:graphicData uri="http://schemas.openxmlformats.org/presentationml/2006/ole">
            <mc:AlternateContent xmlns:mc="http://schemas.openxmlformats.org/markup-compatibility/2006">
              <mc:Choice xmlns:v="urn:schemas-microsoft-com:vml" Requires="v">
                <p:oleObj spid="_x0000_s255467" name="Equation" r:id="rId21" imgW="1765080" imgH="253800" progId="Equation.3">
                  <p:embed/>
                </p:oleObj>
              </mc:Choice>
              <mc:Fallback>
                <p:oleObj name="Equation" r:id="rId21" imgW="1765080" imgH="2538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8487" y="4561064"/>
                        <a:ext cx="327660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 name="Object 111"/>
          <p:cNvGraphicFramePr>
            <a:graphicFrameLocks noChangeAspect="1"/>
          </p:cNvGraphicFramePr>
          <p:nvPr>
            <p:extLst>
              <p:ext uri="{D42A27DB-BD31-4B8C-83A1-F6EECF244321}">
                <p14:modId xmlns:p14="http://schemas.microsoft.com/office/powerpoint/2010/main" val="2160370497"/>
              </p:ext>
            </p:extLst>
          </p:nvPr>
        </p:nvGraphicFramePr>
        <p:xfrm>
          <a:off x="2881312" y="5018264"/>
          <a:ext cx="1416050" cy="446088"/>
        </p:xfrm>
        <a:graphic>
          <a:graphicData uri="http://schemas.openxmlformats.org/presentationml/2006/ole">
            <mc:AlternateContent xmlns:mc="http://schemas.openxmlformats.org/markup-compatibility/2006">
              <mc:Choice xmlns:v="urn:schemas-microsoft-com:vml" Requires="v">
                <p:oleObj spid="_x0000_s255468" name="Equation" r:id="rId23" imgW="761760" imgH="253800" progId="Equation.3">
                  <p:embed/>
                </p:oleObj>
              </mc:Choice>
              <mc:Fallback>
                <p:oleObj name="Equation" r:id="rId23" imgW="761760" imgH="2538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81312" y="5018264"/>
                        <a:ext cx="141605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1" name="Rectangle 112"/>
          <p:cNvSpPr>
            <a:spLocks noChangeArrowheads="1"/>
          </p:cNvSpPr>
          <p:nvPr/>
        </p:nvSpPr>
        <p:spPr bwMode="auto">
          <a:xfrm>
            <a:off x="401637" y="5018264"/>
            <a:ext cx="2209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p>
            <a:pPr eaLnBrk="1" hangingPunct="1">
              <a:spcBef>
                <a:spcPct val="0"/>
              </a:spcBef>
            </a:pPr>
            <a:r>
              <a:rPr kumimoji="1" lang="en-US" altLang="zh-CN" sz="2000">
                <a:solidFill>
                  <a:schemeClr val="tx1"/>
                </a:solidFill>
              </a:rPr>
              <a:t>3</a:t>
            </a:r>
            <a:r>
              <a:rPr kumimoji="1" lang="zh-CN" altLang="en-US" sz="2000">
                <a:solidFill>
                  <a:schemeClr val="tx1"/>
                </a:solidFill>
              </a:rPr>
              <a:t>、写出输出方程</a:t>
            </a:r>
          </a:p>
        </p:txBody>
      </p:sp>
      <p:sp>
        <p:nvSpPr>
          <p:cNvPr id="252" name="Rectangle 114"/>
          <p:cNvSpPr>
            <a:spLocks noChangeArrowheads="1"/>
          </p:cNvSpPr>
          <p:nvPr/>
        </p:nvSpPr>
        <p:spPr bwMode="auto">
          <a:xfrm>
            <a:off x="401637" y="5627864"/>
            <a:ext cx="371157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p>
            <a:pPr eaLnBrk="1" hangingPunct="1">
              <a:spcBef>
                <a:spcPct val="0"/>
              </a:spcBef>
            </a:pPr>
            <a:r>
              <a:rPr kumimoji="1" lang="en-US" altLang="zh-CN" sz="2000" dirty="0">
                <a:solidFill>
                  <a:schemeClr val="tx1"/>
                </a:solidFill>
              </a:rPr>
              <a:t>4</a:t>
            </a:r>
            <a:r>
              <a:rPr kumimoji="1" lang="zh-CN" altLang="en-US" sz="2000" dirty="0">
                <a:solidFill>
                  <a:schemeClr val="tx1"/>
                </a:solidFill>
              </a:rPr>
              <a:t>、求</a:t>
            </a:r>
            <a:r>
              <a:rPr kumimoji="1" lang="zh-CN" altLang="en-US" sz="2000" dirty="0">
                <a:solidFill>
                  <a:srgbClr val="FF0000"/>
                </a:solidFill>
              </a:rPr>
              <a:t>状态转换表和状态转换图</a:t>
            </a:r>
          </a:p>
        </p:txBody>
      </p:sp>
      <p:grpSp>
        <p:nvGrpSpPr>
          <p:cNvPr id="253" name="Group 118"/>
          <p:cNvGrpSpPr>
            <a:grpSpLocks/>
          </p:cNvGrpSpPr>
          <p:nvPr/>
        </p:nvGrpSpPr>
        <p:grpSpPr bwMode="auto">
          <a:xfrm>
            <a:off x="3983037" y="5608814"/>
            <a:ext cx="5356225" cy="446088"/>
            <a:chOff x="2400" y="3444"/>
            <a:chExt cx="3374" cy="281"/>
          </a:xfrm>
        </p:grpSpPr>
        <p:sp>
          <p:nvSpPr>
            <p:cNvPr id="254" name="Text Box 115"/>
            <p:cNvSpPr txBox="1">
              <a:spLocks noChangeArrowheads="1"/>
            </p:cNvSpPr>
            <p:nvPr/>
          </p:nvSpPr>
          <p:spPr bwMode="auto">
            <a:xfrm>
              <a:off x="2400" y="3456"/>
              <a:ext cx="105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将初始状态</a:t>
              </a:r>
            </a:p>
          </p:txBody>
        </p:sp>
        <p:sp>
          <p:nvSpPr>
            <p:cNvPr id="255" name="Text Box 116"/>
            <p:cNvSpPr txBox="1">
              <a:spLocks noChangeArrowheads="1"/>
            </p:cNvSpPr>
            <p:nvPr/>
          </p:nvSpPr>
          <p:spPr bwMode="auto">
            <a:xfrm>
              <a:off x="4574" y="3463"/>
              <a:ext cx="12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代入状态方程</a:t>
              </a:r>
            </a:p>
          </p:txBody>
        </p:sp>
        <p:graphicFrame>
          <p:nvGraphicFramePr>
            <p:cNvPr id="256" name="Object 117"/>
            <p:cNvGraphicFramePr>
              <a:graphicFrameLocks noChangeAspect="1"/>
            </p:cNvGraphicFramePr>
            <p:nvPr/>
          </p:nvGraphicFramePr>
          <p:xfrm>
            <a:off x="3350" y="3444"/>
            <a:ext cx="1292" cy="281"/>
          </p:xfrm>
          <a:graphic>
            <a:graphicData uri="http://schemas.openxmlformats.org/presentationml/2006/ole">
              <mc:AlternateContent xmlns:mc="http://schemas.openxmlformats.org/markup-compatibility/2006">
                <mc:Choice xmlns:v="urn:schemas-microsoft-com:vml" Requires="v">
                  <p:oleObj spid="_x0000_s255469" name="公式" r:id="rId25" imgW="1104840" imgH="253800" progId="Equation.3">
                    <p:embed/>
                  </p:oleObj>
                </mc:Choice>
                <mc:Fallback>
                  <p:oleObj name="公式" r:id="rId25" imgW="1104840" imgH="2538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50" y="3444"/>
                          <a:ext cx="129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7" name="Freeform 119"/>
          <p:cNvSpPr>
            <a:spLocks/>
          </p:cNvSpPr>
          <p:nvPr/>
        </p:nvSpPr>
        <p:spPr bwMode="auto">
          <a:xfrm>
            <a:off x="1316037" y="3265664"/>
            <a:ext cx="1066800" cy="152400"/>
          </a:xfrm>
          <a:custGeom>
            <a:avLst/>
            <a:gdLst>
              <a:gd name="T0" fmla="*/ 0 w 672"/>
              <a:gd name="T1" fmla="*/ 2147483647 h 96"/>
              <a:gd name="T2" fmla="*/ 2147483647 w 672"/>
              <a:gd name="T3" fmla="*/ 0 h 96"/>
              <a:gd name="T4" fmla="*/ 2147483647 w 672"/>
              <a:gd name="T5" fmla="*/ 2147483647 h 96"/>
              <a:gd name="T6" fmla="*/ 2147483647 w 672"/>
              <a:gd name="T7" fmla="*/ 0 h 96"/>
              <a:gd name="T8" fmla="*/ 2147483647 w 672"/>
              <a:gd name="T9" fmla="*/ 2147483647 h 96"/>
              <a:gd name="T10" fmla="*/ 2147483647 w 672"/>
              <a:gd name="T11" fmla="*/ 0 h 96"/>
              <a:gd name="T12" fmla="*/ 2147483647 w 672"/>
              <a:gd name="T13" fmla="*/ 2147483647 h 96"/>
              <a:gd name="T14" fmla="*/ 2147483647 w 672"/>
              <a:gd name="T15" fmla="*/ 0 h 96"/>
              <a:gd name="T16" fmla="*/ 2147483647 w 672"/>
              <a:gd name="T17" fmla="*/ 2147483647 h 96"/>
              <a:gd name="T18" fmla="*/ 2147483647 w 672"/>
              <a:gd name="T19" fmla="*/ 0 h 96"/>
              <a:gd name="T20" fmla="*/ 2147483647 w 672"/>
              <a:gd name="T21" fmla="*/ 2147483647 h 96"/>
              <a:gd name="T22" fmla="*/ 2147483647 w 672"/>
              <a:gd name="T23" fmla="*/ 0 h 96"/>
              <a:gd name="T24" fmla="*/ 2147483647 w 672"/>
              <a:gd name="T25" fmla="*/ 2147483647 h 96"/>
              <a:gd name="T26" fmla="*/ 2147483647 w 672"/>
              <a:gd name="T27" fmla="*/ 0 h 96"/>
              <a:gd name="T28" fmla="*/ 2147483647 w 6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96"/>
              <a:gd name="T47" fmla="*/ 672 w 6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96"/>
                  <a:pt x="480" y="96"/>
                </a:cubicBezTo>
                <a:cubicBezTo>
                  <a:pt x="496" y="96"/>
                  <a:pt x="512" y="0"/>
                  <a:pt x="528" y="0"/>
                </a:cubicBezTo>
                <a:cubicBezTo>
                  <a:pt x="544" y="0"/>
                  <a:pt x="560" y="96"/>
                  <a:pt x="576" y="96"/>
                </a:cubicBezTo>
                <a:cubicBezTo>
                  <a:pt x="592" y="96"/>
                  <a:pt x="608" y="0"/>
                  <a:pt x="624" y="0"/>
                </a:cubicBezTo>
                <a:cubicBezTo>
                  <a:pt x="640" y="0"/>
                  <a:pt x="664" y="80"/>
                  <a:pt x="672"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58" name="Freeform 120"/>
          <p:cNvSpPr>
            <a:spLocks/>
          </p:cNvSpPr>
          <p:nvPr/>
        </p:nvSpPr>
        <p:spPr bwMode="auto">
          <a:xfrm>
            <a:off x="7945437" y="3799064"/>
            <a:ext cx="1066800" cy="152400"/>
          </a:xfrm>
          <a:custGeom>
            <a:avLst/>
            <a:gdLst>
              <a:gd name="T0" fmla="*/ 0 w 672"/>
              <a:gd name="T1" fmla="*/ 2147483647 h 96"/>
              <a:gd name="T2" fmla="*/ 2147483647 w 672"/>
              <a:gd name="T3" fmla="*/ 0 h 96"/>
              <a:gd name="T4" fmla="*/ 2147483647 w 672"/>
              <a:gd name="T5" fmla="*/ 2147483647 h 96"/>
              <a:gd name="T6" fmla="*/ 2147483647 w 672"/>
              <a:gd name="T7" fmla="*/ 0 h 96"/>
              <a:gd name="T8" fmla="*/ 2147483647 w 672"/>
              <a:gd name="T9" fmla="*/ 2147483647 h 96"/>
              <a:gd name="T10" fmla="*/ 2147483647 w 672"/>
              <a:gd name="T11" fmla="*/ 0 h 96"/>
              <a:gd name="T12" fmla="*/ 2147483647 w 672"/>
              <a:gd name="T13" fmla="*/ 2147483647 h 96"/>
              <a:gd name="T14" fmla="*/ 2147483647 w 672"/>
              <a:gd name="T15" fmla="*/ 0 h 96"/>
              <a:gd name="T16" fmla="*/ 2147483647 w 672"/>
              <a:gd name="T17" fmla="*/ 2147483647 h 96"/>
              <a:gd name="T18" fmla="*/ 2147483647 w 672"/>
              <a:gd name="T19" fmla="*/ 0 h 96"/>
              <a:gd name="T20" fmla="*/ 2147483647 w 672"/>
              <a:gd name="T21" fmla="*/ 2147483647 h 96"/>
              <a:gd name="T22" fmla="*/ 2147483647 w 672"/>
              <a:gd name="T23" fmla="*/ 0 h 96"/>
              <a:gd name="T24" fmla="*/ 2147483647 w 672"/>
              <a:gd name="T25" fmla="*/ 2147483647 h 96"/>
              <a:gd name="T26" fmla="*/ 2147483647 w 672"/>
              <a:gd name="T27" fmla="*/ 0 h 96"/>
              <a:gd name="T28" fmla="*/ 2147483647 w 6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96"/>
              <a:gd name="T47" fmla="*/ 672 w 6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96"/>
                  <a:pt x="480" y="96"/>
                </a:cubicBezTo>
                <a:cubicBezTo>
                  <a:pt x="496" y="96"/>
                  <a:pt x="512" y="0"/>
                  <a:pt x="528" y="0"/>
                </a:cubicBezTo>
                <a:cubicBezTo>
                  <a:pt x="544" y="0"/>
                  <a:pt x="560" y="96"/>
                  <a:pt x="576" y="96"/>
                </a:cubicBezTo>
                <a:cubicBezTo>
                  <a:pt x="592" y="96"/>
                  <a:pt x="608" y="0"/>
                  <a:pt x="624" y="0"/>
                </a:cubicBezTo>
                <a:cubicBezTo>
                  <a:pt x="640" y="0"/>
                  <a:pt x="664" y="80"/>
                  <a:pt x="672"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259" name="Freeform 121"/>
          <p:cNvSpPr>
            <a:spLocks/>
          </p:cNvSpPr>
          <p:nvPr/>
        </p:nvSpPr>
        <p:spPr bwMode="auto">
          <a:xfrm>
            <a:off x="1392237" y="5323064"/>
            <a:ext cx="1066800" cy="152400"/>
          </a:xfrm>
          <a:custGeom>
            <a:avLst/>
            <a:gdLst>
              <a:gd name="T0" fmla="*/ 0 w 672"/>
              <a:gd name="T1" fmla="*/ 2147483647 h 96"/>
              <a:gd name="T2" fmla="*/ 2147483647 w 672"/>
              <a:gd name="T3" fmla="*/ 0 h 96"/>
              <a:gd name="T4" fmla="*/ 2147483647 w 672"/>
              <a:gd name="T5" fmla="*/ 2147483647 h 96"/>
              <a:gd name="T6" fmla="*/ 2147483647 w 672"/>
              <a:gd name="T7" fmla="*/ 0 h 96"/>
              <a:gd name="T8" fmla="*/ 2147483647 w 672"/>
              <a:gd name="T9" fmla="*/ 2147483647 h 96"/>
              <a:gd name="T10" fmla="*/ 2147483647 w 672"/>
              <a:gd name="T11" fmla="*/ 0 h 96"/>
              <a:gd name="T12" fmla="*/ 2147483647 w 672"/>
              <a:gd name="T13" fmla="*/ 2147483647 h 96"/>
              <a:gd name="T14" fmla="*/ 2147483647 w 672"/>
              <a:gd name="T15" fmla="*/ 0 h 96"/>
              <a:gd name="T16" fmla="*/ 2147483647 w 672"/>
              <a:gd name="T17" fmla="*/ 2147483647 h 96"/>
              <a:gd name="T18" fmla="*/ 2147483647 w 672"/>
              <a:gd name="T19" fmla="*/ 0 h 96"/>
              <a:gd name="T20" fmla="*/ 2147483647 w 672"/>
              <a:gd name="T21" fmla="*/ 2147483647 h 96"/>
              <a:gd name="T22" fmla="*/ 2147483647 w 672"/>
              <a:gd name="T23" fmla="*/ 0 h 96"/>
              <a:gd name="T24" fmla="*/ 2147483647 w 672"/>
              <a:gd name="T25" fmla="*/ 2147483647 h 96"/>
              <a:gd name="T26" fmla="*/ 2147483647 w 672"/>
              <a:gd name="T27" fmla="*/ 0 h 96"/>
              <a:gd name="T28" fmla="*/ 2147483647 w 672"/>
              <a:gd name="T29" fmla="*/ 2147483647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96"/>
              <a:gd name="T47" fmla="*/ 672 w 672"/>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96">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96"/>
                  <a:pt x="480" y="96"/>
                </a:cubicBezTo>
                <a:cubicBezTo>
                  <a:pt x="496" y="96"/>
                  <a:pt x="512" y="0"/>
                  <a:pt x="528" y="0"/>
                </a:cubicBezTo>
                <a:cubicBezTo>
                  <a:pt x="544" y="0"/>
                  <a:pt x="560" y="96"/>
                  <a:pt x="576" y="96"/>
                </a:cubicBezTo>
                <a:cubicBezTo>
                  <a:pt x="592" y="96"/>
                  <a:pt x="608" y="0"/>
                  <a:pt x="624" y="0"/>
                </a:cubicBezTo>
                <a:cubicBezTo>
                  <a:pt x="640" y="0"/>
                  <a:pt x="664" y="80"/>
                  <a:pt x="672" y="96"/>
                </a:cubicBezTo>
              </a:path>
            </a:pathLst>
          </a:custGeom>
          <a:noFill/>
          <a:ln w="19050" cap="flat" cmpd="sng">
            <a:solidFill>
              <a:srgbClr val="FF33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grpSp>
        <p:nvGrpSpPr>
          <p:cNvPr id="260" name="Group 126"/>
          <p:cNvGrpSpPr>
            <a:grpSpLocks/>
          </p:cNvGrpSpPr>
          <p:nvPr/>
        </p:nvGrpSpPr>
        <p:grpSpPr bwMode="auto">
          <a:xfrm>
            <a:off x="1717675" y="3418064"/>
            <a:ext cx="6608762" cy="3446463"/>
            <a:chOff x="973" y="2064"/>
            <a:chExt cx="4163" cy="2171"/>
          </a:xfrm>
        </p:grpSpPr>
        <p:sp>
          <p:nvSpPr>
            <p:cNvPr id="261" name="Line 122"/>
            <p:cNvSpPr>
              <a:spLocks noChangeShapeType="1"/>
            </p:cNvSpPr>
            <p:nvPr/>
          </p:nvSpPr>
          <p:spPr bwMode="auto">
            <a:xfrm>
              <a:off x="1248" y="2064"/>
              <a:ext cx="912" cy="192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62" name="Line 123"/>
            <p:cNvSpPr>
              <a:spLocks noChangeShapeType="1"/>
            </p:cNvSpPr>
            <p:nvPr/>
          </p:nvSpPr>
          <p:spPr bwMode="auto">
            <a:xfrm>
              <a:off x="1200" y="3312"/>
              <a:ext cx="960" cy="672"/>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63" name="Line 124"/>
            <p:cNvSpPr>
              <a:spLocks noChangeShapeType="1"/>
            </p:cNvSpPr>
            <p:nvPr/>
          </p:nvSpPr>
          <p:spPr bwMode="auto">
            <a:xfrm flipH="1">
              <a:off x="2160" y="2400"/>
              <a:ext cx="2976" cy="1584"/>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264" name="Text Box 125"/>
            <p:cNvSpPr txBox="1">
              <a:spLocks noChangeArrowheads="1"/>
            </p:cNvSpPr>
            <p:nvPr/>
          </p:nvSpPr>
          <p:spPr bwMode="auto">
            <a:xfrm>
              <a:off x="973" y="3973"/>
              <a:ext cx="3264" cy="262"/>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描述时序电路功能必须使用的三个方程</a:t>
              </a:r>
            </a:p>
          </p:txBody>
        </p:sp>
      </p:grpSp>
    </p:spTree>
    <p:extLst>
      <p:ext uri="{BB962C8B-B14F-4D97-AF65-F5344CB8AC3E}">
        <p14:creationId xmlns:p14="http://schemas.microsoft.com/office/powerpoint/2010/main" val="264781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anim calcmode="lin" valueType="num">
                                      <p:cBhvr>
                                        <p:cTn id="8" dur="1000" fill="hold"/>
                                        <p:tgtEl>
                                          <p:spTgt spid="260"/>
                                        </p:tgtEl>
                                        <p:attrNameLst>
                                          <p:attrName>ppt_x</p:attrName>
                                        </p:attrNameLst>
                                      </p:cBhvr>
                                      <p:tavLst>
                                        <p:tav tm="0">
                                          <p:val>
                                            <p:strVal val="#ppt_x"/>
                                          </p:val>
                                        </p:tav>
                                        <p:tav tm="100000">
                                          <p:val>
                                            <p:strVal val="#ppt_x"/>
                                          </p:val>
                                        </p:tav>
                                      </p:tavLst>
                                    </p:anim>
                                    <p:anim calcmode="lin" valueType="num">
                                      <p:cBhvr>
                                        <p:cTn id="9"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71700" y="503804"/>
            <a:ext cx="9000600" cy="5895393"/>
          </a:xfrm>
        </p:spPr>
        <p:txBody>
          <a:bodyPr/>
          <a:lstStyle/>
          <a:p>
            <a:r>
              <a:rPr lang="zh-CN" altLang="en-US" sz="2400" dirty="0">
                <a:latin typeface="Arial" charset="0"/>
              </a:rPr>
              <a:t>时序逻辑电路与组合逻辑电路的区别</a:t>
            </a:r>
            <a:endParaRPr lang="en-US" altLang="zh-CN" sz="2400" dirty="0">
              <a:latin typeface="Arial" charset="0"/>
            </a:endParaRPr>
          </a:p>
          <a:p>
            <a:r>
              <a:rPr lang="zh-CN" altLang="en-US" sz="2400" dirty="0">
                <a:solidFill>
                  <a:srgbClr val="0000DC"/>
                </a:solidFill>
                <a:latin typeface="楷体_GB2312" charset="-122"/>
                <a:ea typeface="楷体_GB2312" charset="-122"/>
              </a:rPr>
              <a:t>时序电路的分类</a:t>
            </a:r>
          </a:p>
          <a:p>
            <a:endParaRPr lang="en-US" altLang="zh-CN" dirty="0">
              <a:latin typeface="Arial"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729" y="1535100"/>
            <a:ext cx="7416560" cy="373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103"/>
          <p:cNvSpPr txBox="1">
            <a:spLocks noChangeArrowheads="1"/>
          </p:cNvSpPr>
          <p:nvPr/>
        </p:nvSpPr>
        <p:spPr bwMode="auto">
          <a:xfrm>
            <a:off x="206709" y="5372487"/>
            <a:ext cx="77315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400" dirty="0">
                <a:latin typeface="Arial" charset="0"/>
              </a:rPr>
              <a:t>*  </a:t>
            </a:r>
            <a:r>
              <a:rPr kumimoji="1" lang="zh-CN" altLang="en-US" sz="2400" dirty="0">
                <a:latin typeface="Arial" charset="0"/>
              </a:rPr>
              <a:t>时序逻辑的基本构成单元</a:t>
            </a:r>
            <a:r>
              <a:rPr kumimoji="1" lang="en-US" altLang="zh-CN" sz="2400" dirty="0">
                <a:latin typeface="Arial" charset="0"/>
              </a:rPr>
              <a:t>-------</a:t>
            </a:r>
            <a:r>
              <a:rPr kumimoji="1" lang="zh-CN" altLang="en-US" sz="2400" dirty="0">
                <a:solidFill>
                  <a:srgbClr val="FF0000"/>
                </a:solidFill>
                <a:latin typeface="Arial" charset="0"/>
              </a:rPr>
              <a:t>锁存器和触发器</a:t>
            </a:r>
            <a:r>
              <a:rPr kumimoji="1" lang="zh-CN" altLang="en-US" sz="2400" dirty="0">
                <a:solidFill>
                  <a:srgbClr val="FF0000"/>
                </a:solidFill>
              </a:rPr>
              <a:t>             </a:t>
            </a:r>
          </a:p>
        </p:txBody>
      </p:sp>
    </p:spTree>
    <p:extLst>
      <p:ext uri="{BB962C8B-B14F-4D97-AF65-F5344CB8AC3E}">
        <p14:creationId xmlns:p14="http://schemas.microsoft.com/office/powerpoint/2010/main" val="3997638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标题 1"/>
          <p:cNvSpPr>
            <a:spLocks noGrp="1"/>
          </p:cNvSpPr>
          <p:nvPr>
            <p:ph type="title"/>
          </p:nvPr>
        </p:nvSpPr>
        <p:spPr>
          <a:xfrm>
            <a:off x="0" y="6390522"/>
            <a:ext cx="9144000" cy="388120"/>
          </a:xfrm>
        </p:spPr>
        <p:style>
          <a:lnRef idx="2">
            <a:schemeClr val="accent3"/>
          </a:lnRef>
          <a:fillRef idx="1">
            <a:schemeClr val="lt1"/>
          </a:fillRef>
          <a:effectRef idx="0">
            <a:schemeClr val="accent3"/>
          </a:effectRef>
          <a:fontRef idx="minor">
            <a:schemeClr val="dk1"/>
          </a:fontRef>
        </p:style>
        <p:txBody>
          <a:bodyPr/>
          <a:lstStyle/>
          <a:p>
            <a:r>
              <a:rPr lang="en-US" altLang="zh-CN" dirty="0">
                <a:solidFill>
                  <a:schemeClr val="tx1"/>
                </a:solidFill>
              </a:rPr>
              <a:t> </a:t>
            </a:r>
            <a:endParaRPr lang="zh-CN" altLang="en-US" dirty="0">
              <a:solidFill>
                <a:schemeClr val="tx1"/>
              </a:solidFill>
            </a:endParaRPr>
          </a:p>
        </p:txBody>
      </p:sp>
      <p:sp>
        <p:nvSpPr>
          <p:cNvPr id="3" name="内容占位符 2"/>
          <p:cNvSpPr>
            <a:spLocks noGrp="1"/>
          </p:cNvSpPr>
          <p:nvPr>
            <p:ph idx="1"/>
          </p:nvPr>
        </p:nvSpPr>
        <p:spPr>
          <a:xfrm>
            <a:off x="116703" y="503805"/>
            <a:ext cx="8910594" cy="5325762"/>
          </a:xfrm>
        </p:spPr>
        <p:txBody>
          <a:bodyPr/>
          <a:lstStyle/>
          <a:p>
            <a:r>
              <a:rPr kumimoji="1" lang="en-US" altLang="zh-CN" sz="2400" dirty="0"/>
              <a:t>JK</a:t>
            </a:r>
            <a:r>
              <a:rPr kumimoji="1" lang="zh-CN" altLang="en-US" sz="2400" dirty="0"/>
              <a:t>触发器构成的同步二进制计数器</a:t>
            </a:r>
          </a:p>
          <a:p>
            <a:endParaRPr kumimoji="1" lang="zh-CN" altLang="en-US" dirty="0"/>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35" name="Text Box 15"/>
          <p:cNvSpPr txBox="1">
            <a:spLocks noChangeArrowheads="1"/>
          </p:cNvSpPr>
          <p:nvPr/>
        </p:nvSpPr>
        <p:spPr bwMode="auto">
          <a:xfrm>
            <a:off x="173037" y="2427464"/>
            <a:ext cx="1676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分析步骤：</a:t>
            </a:r>
          </a:p>
        </p:txBody>
      </p:sp>
      <p:graphicFrame>
        <p:nvGraphicFramePr>
          <p:cNvPr id="237" name="Object 25"/>
          <p:cNvGraphicFramePr>
            <a:graphicFrameLocks noChangeAspect="1"/>
          </p:cNvGraphicFramePr>
          <p:nvPr>
            <p:extLst>
              <p:ext uri="{D42A27DB-BD31-4B8C-83A1-F6EECF244321}">
                <p14:modId xmlns:p14="http://schemas.microsoft.com/office/powerpoint/2010/main" val="444018808"/>
              </p:ext>
            </p:extLst>
          </p:nvPr>
        </p:nvGraphicFramePr>
        <p:xfrm>
          <a:off x="5282406" y="695411"/>
          <a:ext cx="801688" cy="344488"/>
        </p:xfrm>
        <a:graphic>
          <a:graphicData uri="http://schemas.openxmlformats.org/presentationml/2006/ole">
            <mc:AlternateContent xmlns:mc="http://schemas.openxmlformats.org/markup-compatibility/2006">
              <mc:Choice xmlns:v="urn:schemas-microsoft-com:vml" Requires="v">
                <p:oleObj spid="_x0000_s266273" name="Equation" r:id="rId3" imgW="431640" imgH="215640" progId="Equation.3">
                  <p:embed/>
                </p:oleObj>
              </mc:Choice>
              <mc:Fallback>
                <p:oleObj name="Equation" r:id="rId3" imgW="43164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2406" y="695411"/>
                        <a:ext cx="801688"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 name="Object 26"/>
          <p:cNvGraphicFramePr>
            <a:graphicFrameLocks noChangeAspect="1"/>
          </p:cNvGraphicFramePr>
          <p:nvPr>
            <p:extLst>
              <p:ext uri="{D42A27DB-BD31-4B8C-83A1-F6EECF244321}">
                <p14:modId xmlns:p14="http://schemas.microsoft.com/office/powerpoint/2010/main" val="2855808934"/>
              </p:ext>
            </p:extLst>
          </p:nvPr>
        </p:nvGraphicFramePr>
        <p:xfrm>
          <a:off x="7844631" y="619211"/>
          <a:ext cx="1200150" cy="381000"/>
        </p:xfrm>
        <a:graphic>
          <a:graphicData uri="http://schemas.openxmlformats.org/presentationml/2006/ole">
            <mc:AlternateContent xmlns:mc="http://schemas.openxmlformats.org/markup-compatibility/2006">
              <mc:Choice xmlns:v="urn:schemas-microsoft-com:vml" Requires="v">
                <p:oleObj spid="_x0000_s266274" name="Equation" r:id="rId5" imgW="787320" imgH="253800" progId="Equation.3">
                  <p:embed/>
                </p:oleObj>
              </mc:Choice>
              <mc:Fallback>
                <p:oleObj name="Equation" r:id="rId5" imgW="78732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4631" y="619211"/>
                        <a:ext cx="12001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9" name="Object 27"/>
          <p:cNvGraphicFramePr>
            <a:graphicFrameLocks noChangeAspect="1"/>
          </p:cNvGraphicFramePr>
          <p:nvPr>
            <p:extLst>
              <p:ext uri="{D42A27DB-BD31-4B8C-83A1-F6EECF244321}">
                <p14:modId xmlns:p14="http://schemas.microsoft.com/office/powerpoint/2010/main" val="2329602845"/>
              </p:ext>
            </p:extLst>
          </p:nvPr>
        </p:nvGraphicFramePr>
        <p:xfrm>
          <a:off x="5282406" y="1000211"/>
          <a:ext cx="847725" cy="344488"/>
        </p:xfrm>
        <a:graphic>
          <a:graphicData uri="http://schemas.openxmlformats.org/presentationml/2006/ole">
            <mc:AlternateContent xmlns:mc="http://schemas.openxmlformats.org/markup-compatibility/2006">
              <mc:Choice xmlns:v="urn:schemas-microsoft-com:vml" Requires="v">
                <p:oleObj spid="_x0000_s266275" name="Equation" r:id="rId7" imgW="457200" imgH="215640" progId="Equation.3">
                  <p:embed/>
                </p:oleObj>
              </mc:Choice>
              <mc:Fallback>
                <p:oleObj name="Equation" r:id="rId7" imgW="4572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2406" y="1000211"/>
                        <a:ext cx="847725"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 name="Object 28"/>
          <p:cNvGraphicFramePr>
            <a:graphicFrameLocks noChangeAspect="1"/>
          </p:cNvGraphicFramePr>
          <p:nvPr>
            <p:extLst>
              <p:ext uri="{D42A27DB-BD31-4B8C-83A1-F6EECF244321}">
                <p14:modId xmlns:p14="http://schemas.microsoft.com/office/powerpoint/2010/main" val="1498055729"/>
              </p:ext>
            </p:extLst>
          </p:nvPr>
        </p:nvGraphicFramePr>
        <p:xfrm>
          <a:off x="6273006" y="924011"/>
          <a:ext cx="1108075" cy="395288"/>
        </p:xfrm>
        <a:graphic>
          <a:graphicData uri="http://schemas.openxmlformats.org/presentationml/2006/ole">
            <mc:AlternateContent xmlns:mc="http://schemas.openxmlformats.org/markup-compatibility/2006">
              <mc:Choice xmlns:v="urn:schemas-microsoft-com:vml" Requires="v">
                <p:oleObj spid="_x0000_s266276" name="Equation" r:id="rId9" imgW="596880" imgH="241200" progId="Equation.3">
                  <p:embed/>
                </p:oleObj>
              </mc:Choice>
              <mc:Fallback>
                <p:oleObj name="Equation" r:id="rId9" imgW="59688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3006" y="924011"/>
                        <a:ext cx="1108075"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 name="Object 29"/>
          <p:cNvGraphicFramePr>
            <a:graphicFrameLocks noChangeAspect="1"/>
          </p:cNvGraphicFramePr>
          <p:nvPr>
            <p:extLst>
              <p:ext uri="{D42A27DB-BD31-4B8C-83A1-F6EECF244321}">
                <p14:modId xmlns:p14="http://schemas.microsoft.com/office/powerpoint/2010/main" val="4264854060"/>
              </p:ext>
            </p:extLst>
          </p:nvPr>
        </p:nvGraphicFramePr>
        <p:xfrm>
          <a:off x="6260306" y="593811"/>
          <a:ext cx="1463675" cy="446088"/>
        </p:xfrm>
        <a:graphic>
          <a:graphicData uri="http://schemas.openxmlformats.org/presentationml/2006/ole">
            <mc:AlternateContent xmlns:mc="http://schemas.openxmlformats.org/markup-compatibility/2006">
              <mc:Choice xmlns:v="urn:schemas-microsoft-com:vml" Requires="v">
                <p:oleObj spid="_x0000_s266277" name="Equation" r:id="rId11" imgW="787320" imgH="253800" progId="Equation.3">
                  <p:embed/>
                </p:oleObj>
              </mc:Choice>
              <mc:Fallback>
                <p:oleObj name="Equation" r:id="rId11" imgW="78732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60306" y="593811"/>
                        <a:ext cx="1463675"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2" name="Object 30"/>
          <p:cNvGraphicFramePr>
            <a:graphicFrameLocks noChangeAspect="1"/>
          </p:cNvGraphicFramePr>
          <p:nvPr>
            <p:extLst>
              <p:ext uri="{D42A27DB-BD31-4B8C-83A1-F6EECF244321}">
                <p14:modId xmlns:p14="http://schemas.microsoft.com/office/powerpoint/2010/main" val="545629035"/>
              </p:ext>
            </p:extLst>
          </p:nvPr>
        </p:nvGraphicFramePr>
        <p:xfrm>
          <a:off x="7797006" y="924011"/>
          <a:ext cx="908050" cy="381000"/>
        </p:xfrm>
        <a:graphic>
          <a:graphicData uri="http://schemas.openxmlformats.org/presentationml/2006/ole">
            <mc:AlternateContent xmlns:mc="http://schemas.openxmlformats.org/markup-compatibility/2006">
              <mc:Choice xmlns:v="urn:schemas-microsoft-com:vml" Requires="v">
                <p:oleObj spid="_x0000_s266278" name="Equation" r:id="rId13" imgW="596880" imgH="253800" progId="Equation.3">
                  <p:embed/>
                </p:oleObj>
              </mc:Choice>
              <mc:Fallback>
                <p:oleObj name="Equation" r:id="rId13" imgW="596880" imgH="253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7006" y="924011"/>
                        <a:ext cx="9080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3" name="Group 1228"/>
          <p:cNvGrpSpPr>
            <a:grpSpLocks/>
          </p:cNvGrpSpPr>
          <p:nvPr/>
        </p:nvGrpSpPr>
        <p:grpSpPr bwMode="auto">
          <a:xfrm>
            <a:off x="1660981" y="1344001"/>
            <a:ext cx="3319463" cy="1687513"/>
            <a:chOff x="129" y="2352"/>
            <a:chExt cx="2091" cy="1063"/>
          </a:xfrm>
        </p:grpSpPr>
        <p:graphicFrame>
          <p:nvGraphicFramePr>
            <p:cNvPr id="104" name="Object 1224"/>
            <p:cNvGraphicFramePr>
              <a:graphicFrameLocks noChangeAspect="1"/>
            </p:cNvGraphicFramePr>
            <p:nvPr/>
          </p:nvGraphicFramePr>
          <p:xfrm>
            <a:off x="170" y="2352"/>
            <a:ext cx="862" cy="267"/>
          </p:xfrm>
          <a:graphic>
            <a:graphicData uri="http://schemas.openxmlformats.org/presentationml/2006/ole">
              <mc:AlternateContent xmlns:mc="http://schemas.openxmlformats.org/markup-compatibility/2006">
                <mc:Choice xmlns:v="urn:schemas-microsoft-com:vml" Requires="v">
                  <p:oleObj spid="_x0000_s266279" name="公式" r:id="rId15" imgW="736560" imgH="241200" progId="Equation.3">
                    <p:embed/>
                  </p:oleObj>
                </mc:Choice>
                <mc:Fallback>
                  <p:oleObj name="公式" r:id="rId15" imgW="736560" imgH="241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 y="2352"/>
                          <a:ext cx="862"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 name="Object 1225"/>
            <p:cNvGraphicFramePr>
              <a:graphicFrameLocks noChangeAspect="1"/>
            </p:cNvGraphicFramePr>
            <p:nvPr/>
          </p:nvGraphicFramePr>
          <p:xfrm>
            <a:off x="140" y="2592"/>
            <a:ext cx="2080" cy="281"/>
          </p:xfrm>
          <a:graphic>
            <a:graphicData uri="http://schemas.openxmlformats.org/presentationml/2006/ole">
              <mc:AlternateContent xmlns:mc="http://schemas.openxmlformats.org/markup-compatibility/2006">
                <mc:Choice xmlns:v="urn:schemas-microsoft-com:vml" Requires="v">
                  <p:oleObj spid="_x0000_s266280" name="公式" r:id="rId17" imgW="1777680" imgH="253800" progId="Equation.3">
                    <p:embed/>
                  </p:oleObj>
                </mc:Choice>
                <mc:Fallback>
                  <p:oleObj name="公式" r:id="rId17" imgW="1777680" imgH="253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0" y="2592"/>
                          <a:ext cx="2080"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 name="Object 1226"/>
            <p:cNvGraphicFramePr>
              <a:graphicFrameLocks noChangeAspect="1"/>
            </p:cNvGraphicFramePr>
            <p:nvPr/>
          </p:nvGraphicFramePr>
          <p:xfrm>
            <a:off x="141" y="2832"/>
            <a:ext cx="2063" cy="281"/>
          </p:xfrm>
          <a:graphic>
            <a:graphicData uri="http://schemas.openxmlformats.org/presentationml/2006/ole">
              <mc:AlternateContent xmlns:mc="http://schemas.openxmlformats.org/markup-compatibility/2006">
                <mc:Choice xmlns:v="urn:schemas-microsoft-com:vml" Requires="v">
                  <p:oleObj spid="_x0000_s266281" name="公式" r:id="rId19" imgW="1765080" imgH="253800" progId="Equation.3">
                    <p:embed/>
                  </p:oleObj>
                </mc:Choice>
                <mc:Fallback>
                  <p:oleObj name="公式" r:id="rId19" imgW="1765080" imgH="253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1" y="2832"/>
                          <a:ext cx="2063"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 name="Object 1227"/>
            <p:cNvGraphicFramePr>
              <a:graphicFrameLocks noChangeAspect="1"/>
            </p:cNvGraphicFramePr>
            <p:nvPr>
              <p:extLst>
                <p:ext uri="{D42A27DB-BD31-4B8C-83A1-F6EECF244321}">
                  <p14:modId xmlns:p14="http://schemas.microsoft.com/office/powerpoint/2010/main" val="3469950197"/>
                </p:ext>
              </p:extLst>
            </p:nvPr>
          </p:nvGraphicFramePr>
          <p:xfrm>
            <a:off x="129" y="3134"/>
            <a:ext cx="892" cy="281"/>
          </p:xfrm>
          <a:graphic>
            <a:graphicData uri="http://schemas.openxmlformats.org/presentationml/2006/ole">
              <mc:AlternateContent xmlns:mc="http://schemas.openxmlformats.org/markup-compatibility/2006">
                <mc:Choice xmlns:v="urn:schemas-microsoft-com:vml" Requires="v">
                  <p:oleObj spid="_x0000_s266282" name="公式" r:id="rId21" imgW="761760" imgH="253800" progId="Equation.3">
                    <p:embed/>
                  </p:oleObj>
                </mc:Choice>
                <mc:Fallback>
                  <p:oleObj name="公式" r:id="rId21" imgW="761760" imgH="2538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9" y="3134"/>
                          <a:ext cx="89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8" name="Group 1287"/>
          <p:cNvGraphicFramePr>
            <a:graphicFrameLocks noGrp="1"/>
          </p:cNvGraphicFramePr>
          <p:nvPr>
            <p:extLst>
              <p:ext uri="{D42A27DB-BD31-4B8C-83A1-F6EECF244321}">
                <p14:modId xmlns:p14="http://schemas.microsoft.com/office/powerpoint/2010/main" val="677959376"/>
              </p:ext>
            </p:extLst>
          </p:nvPr>
        </p:nvGraphicFramePr>
        <p:xfrm>
          <a:off x="1686719" y="3111415"/>
          <a:ext cx="5867400" cy="3707386"/>
        </p:xfrm>
        <a:graphic>
          <a:graphicData uri="http://schemas.openxmlformats.org/drawingml/2006/table">
            <a:tbl>
              <a:tblPr/>
              <a:tblGrid>
                <a:gridCol w="733425">
                  <a:extLst>
                    <a:ext uri="{9D8B030D-6E8A-4147-A177-3AD203B41FA5}">
                      <a16:colId xmlns:a16="http://schemas.microsoft.com/office/drawing/2014/main" val="20000"/>
                    </a:ext>
                  </a:extLst>
                </a:gridCol>
                <a:gridCol w="808038">
                  <a:extLst>
                    <a:ext uri="{9D8B030D-6E8A-4147-A177-3AD203B41FA5}">
                      <a16:colId xmlns:a16="http://schemas.microsoft.com/office/drawing/2014/main" val="20001"/>
                    </a:ext>
                  </a:extLst>
                </a:gridCol>
                <a:gridCol w="658812">
                  <a:extLst>
                    <a:ext uri="{9D8B030D-6E8A-4147-A177-3AD203B41FA5}">
                      <a16:colId xmlns:a16="http://schemas.microsoft.com/office/drawing/2014/main" val="20002"/>
                    </a:ext>
                  </a:extLst>
                </a:gridCol>
                <a:gridCol w="695325">
                  <a:extLst>
                    <a:ext uri="{9D8B030D-6E8A-4147-A177-3AD203B41FA5}">
                      <a16:colId xmlns:a16="http://schemas.microsoft.com/office/drawing/2014/main" val="20003"/>
                    </a:ext>
                  </a:extLst>
                </a:gridCol>
                <a:gridCol w="771525">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3425">
                  <a:extLst>
                    <a:ext uri="{9D8B030D-6E8A-4147-A177-3AD203B41FA5}">
                      <a16:colId xmlns:a16="http://schemas.microsoft.com/office/drawing/2014/main" val="20006"/>
                    </a:ext>
                  </a:extLst>
                </a:gridCol>
                <a:gridCol w="733425">
                  <a:extLst>
                    <a:ext uri="{9D8B030D-6E8A-4147-A177-3AD203B41FA5}">
                      <a16:colId xmlns:a16="http://schemas.microsoft.com/office/drawing/2014/main" val="20007"/>
                    </a:ext>
                  </a:extLst>
                </a:gridCol>
              </a:tblGrid>
              <a:tr h="5334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CP</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现态</a:t>
                      </a:r>
                      <a:r>
                        <a:rPr kumimoji="1" lang="en-US" altLang="zh-CN" sz="2000" b="0" i="0" u="none" strike="noStrike" cap="none" normalizeH="0" baseline="0">
                          <a:ln>
                            <a:noFill/>
                          </a:ln>
                          <a:solidFill>
                            <a:schemeClr val="tx1"/>
                          </a:solidFill>
                          <a:effectLst/>
                          <a:latin typeface="Times New Roman" pitchFamily="18" charset="0"/>
                          <a:ea typeface="宋体" pitchFamily="2" charset="-122"/>
                        </a:rPr>
                        <a:t>PS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次态</a:t>
                      </a:r>
                      <a:r>
                        <a:rPr kumimoji="1" lang="en-US" altLang="zh-CN" sz="2000" b="0" i="0" u="none" strike="noStrike" cap="none" normalizeH="0" baseline="0">
                          <a:ln>
                            <a:noFill/>
                          </a:ln>
                          <a:solidFill>
                            <a:schemeClr val="tx1"/>
                          </a:solidFill>
                          <a:effectLst/>
                          <a:latin typeface="Times New Roman" pitchFamily="18" charset="0"/>
                          <a:ea typeface="宋体" pitchFamily="2" charset="-122"/>
                        </a:rPr>
                        <a:t>NS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输出</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F</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3</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3</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FF3300"/>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FF3300"/>
                          </a:solidFill>
                          <a:effectLst/>
                          <a:latin typeface="Times New Roman" pitchFamily="18" charset="0"/>
                          <a:ea typeface="宋体" pitchFamily="2"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FF3300"/>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3</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4</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5</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6</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109" name="Group 1236"/>
          <p:cNvGrpSpPr>
            <a:grpSpLocks/>
          </p:cNvGrpSpPr>
          <p:nvPr/>
        </p:nvGrpSpPr>
        <p:grpSpPr bwMode="auto">
          <a:xfrm>
            <a:off x="1077119" y="4178215"/>
            <a:ext cx="457200" cy="320675"/>
            <a:chOff x="0" y="3552"/>
            <a:chExt cx="288" cy="202"/>
          </a:xfrm>
        </p:grpSpPr>
        <p:sp>
          <p:nvSpPr>
            <p:cNvPr id="110" name="Line 1231"/>
            <p:cNvSpPr>
              <a:spLocks noChangeShapeType="1"/>
            </p:cNvSpPr>
            <p:nvPr/>
          </p:nvSpPr>
          <p:spPr bwMode="auto">
            <a:xfrm>
              <a:off x="0"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1" name="Line 1232"/>
            <p:cNvSpPr>
              <a:spLocks noChangeShapeType="1"/>
            </p:cNvSpPr>
            <p:nvPr/>
          </p:nvSpPr>
          <p:spPr bwMode="auto">
            <a:xfrm>
              <a:off x="91" y="356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2" name="Line 1233"/>
            <p:cNvSpPr>
              <a:spLocks noChangeShapeType="1"/>
            </p:cNvSpPr>
            <p:nvPr/>
          </p:nvSpPr>
          <p:spPr bwMode="auto">
            <a:xfrm>
              <a:off x="96" y="374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3" name="Line 1234"/>
            <p:cNvSpPr>
              <a:spLocks noChangeShapeType="1"/>
            </p:cNvSpPr>
            <p:nvPr/>
          </p:nvSpPr>
          <p:spPr bwMode="auto">
            <a:xfrm>
              <a:off x="183" y="355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4" name="Line 1235"/>
            <p:cNvSpPr>
              <a:spLocks noChangeShapeType="1"/>
            </p:cNvSpPr>
            <p:nvPr/>
          </p:nvSpPr>
          <p:spPr bwMode="auto">
            <a:xfrm>
              <a:off x="192"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15" name="Group 1237"/>
          <p:cNvGrpSpPr>
            <a:grpSpLocks/>
          </p:cNvGrpSpPr>
          <p:nvPr/>
        </p:nvGrpSpPr>
        <p:grpSpPr bwMode="auto">
          <a:xfrm>
            <a:off x="1077119" y="4559215"/>
            <a:ext cx="457200" cy="320675"/>
            <a:chOff x="0" y="3552"/>
            <a:chExt cx="288" cy="202"/>
          </a:xfrm>
        </p:grpSpPr>
        <p:sp>
          <p:nvSpPr>
            <p:cNvPr id="116" name="Line 1238"/>
            <p:cNvSpPr>
              <a:spLocks noChangeShapeType="1"/>
            </p:cNvSpPr>
            <p:nvPr/>
          </p:nvSpPr>
          <p:spPr bwMode="auto">
            <a:xfrm>
              <a:off x="0"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7" name="Line 1239"/>
            <p:cNvSpPr>
              <a:spLocks noChangeShapeType="1"/>
            </p:cNvSpPr>
            <p:nvPr/>
          </p:nvSpPr>
          <p:spPr bwMode="auto">
            <a:xfrm>
              <a:off x="91" y="356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8" name="Line 1240"/>
            <p:cNvSpPr>
              <a:spLocks noChangeShapeType="1"/>
            </p:cNvSpPr>
            <p:nvPr/>
          </p:nvSpPr>
          <p:spPr bwMode="auto">
            <a:xfrm>
              <a:off x="96" y="374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9" name="Line 1241"/>
            <p:cNvSpPr>
              <a:spLocks noChangeShapeType="1"/>
            </p:cNvSpPr>
            <p:nvPr/>
          </p:nvSpPr>
          <p:spPr bwMode="auto">
            <a:xfrm>
              <a:off x="183" y="355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0" name="Line 1242"/>
            <p:cNvSpPr>
              <a:spLocks noChangeShapeType="1"/>
            </p:cNvSpPr>
            <p:nvPr/>
          </p:nvSpPr>
          <p:spPr bwMode="auto">
            <a:xfrm>
              <a:off x="192"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21" name="Group 1243"/>
          <p:cNvGrpSpPr>
            <a:grpSpLocks/>
          </p:cNvGrpSpPr>
          <p:nvPr/>
        </p:nvGrpSpPr>
        <p:grpSpPr bwMode="auto">
          <a:xfrm>
            <a:off x="1077119" y="5016415"/>
            <a:ext cx="457200" cy="320675"/>
            <a:chOff x="0" y="3552"/>
            <a:chExt cx="288" cy="202"/>
          </a:xfrm>
        </p:grpSpPr>
        <p:sp>
          <p:nvSpPr>
            <p:cNvPr id="122" name="Line 1244"/>
            <p:cNvSpPr>
              <a:spLocks noChangeShapeType="1"/>
            </p:cNvSpPr>
            <p:nvPr/>
          </p:nvSpPr>
          <p:spPr bwMode="auto">
            <a:xfrm>
              <a:off x="0"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3" name="Line 1245"/>
            <p:cNvSpPr>
              <a:spLocks noChangeShapeType="1"/>
            </p:cNvSpPr>
            <p:nvPr/>
          </p:nvSpPr>
          <p:spPr bwMode="auto">
            <a:xfrm>
              <a:off x="91" y="356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4" name="Line 1246"/>
            <p:cNvSpPr>
              <a:spLocks noChangeShapeType="1"/>
            </p:cNvSpPr>
            <p:nvPr/>
          </p:nvSpPr>
          <p:spPr bwMode="auto">
            <a:xfrm>
              <a:off x="96" y="374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5" name="Line 1247"/>
            <p:cNvSpPr>
              <a:spLocks noChangeShapeType="1"/>
            </p:cNvSpPr>
            <p:nvPr/>
          </p:nvSpPr>
          <p:spPr bwMode="auto">
            <a:xfrm>
              <a:off x="183" y="355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6" name="Line 1248"/>
            <p:cNvSpPr>
              <a:spLocks noChangeShapeType="1"/>
            </p:cNvSpPr>
            <p:nvPr/>
          </p:nvSpPr>
          <p:spPr bwMode="auto">
            <a:xfrm>
              <a:off x="192"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27" name="Group 1249"/>
          <p:cNvGrpSpPr>
            <a:grpSpLocks/>
          </p:cNvGrpSpPr>
          <p:nvPr/>
        </p:nvGrpSpPr>
        <p:grpSpPr bwMode="auto">
          <a:xfrm>
            <a:off x="1077119" y="5473615"/>
            <a:ext cx="457200" cy="320675"/>
            <a:chOff x="0" y="3552"/>
            <a:chExt cx="288" cy="202"/>
          </a:xfrm>
        </p:grpSpPr>
        <p:sp>
          <p:nvSpPr>
            <p:cNvPr id="128" name="Line 1250"/>
            <p:cNvSpPr>
              <a:spLocks noChangeShapeType="1"/>
            </p:cNvSpPr>
            <p:nvPr/>
          </p:nvSpPr>
          <p:spPr bwMode="auto">
            <a:xfrm>
              <a:off x="0"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9" name="Line 1251"/>
            <p:cNvSpPr>
              <a:spLocks noChangeShapeType="1"/>
            </p:cNvSpPr>
            <p:nvPr/>
          </p:nvSpPr>
          <p:spPr bwMode="auto">
            <a:xfrm>
              <a:off x="91" y="356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0" name="Line 1252"/>
            <p:cNvSpPr>
              <a:spLocks noChangeShapeType="1"/>
            </p:cNvSpPr>
            <p:nvPr/>
          </p:nvSpPr>
          <p:spPr bwMode="auto">
            <a:xfrm>
              <a:off x="96" y="374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1" name="Line 1253"/>
            <p:cNvSpPr>
              <a:spLocks noChangeShapeType="1"/>
            </p:cNvSpPr>
            <p:nvPr/>
          </p:nvSpPr>
          <p:spPr bwMode="auto">
            <a:xfrm>
              <a:off x="183" y="355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2" name="Line 1254"/>
            <p:cNvSpPr>
              <a:spLocks noChangeShapeType="1"/>
            </p:cNvSpPr>
            <p:nvPr/>
          </p:nvSpPr>
          <p:spPr bwMode="auto">
            <a:xfrm>
              <a:off x="192"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33" name="Group 1255"/>
          <p:cNvGrpSpPr>
            <a:grpSpLocks/>
          </p:cNvGrpSpPr>
          <p:nvPr/>
        </p:nvGrpSpPr>
        <p:grpSpPr bwMode="auto">
          <a:xfrm>
            <a:off x="1077119" y="5930815"/>
            <a:ext cx="457200" cy="320675"/>
            <a:chOff x="0" y="3552"/>
            <a:chExt cx="288" cy="202"/>
          </a:xfrm>
        </p:grpSpPr>
        <p:sp>
          <p:nvSpPr>
            <p:cNvPr id="134" name="Line 1256"/>
            <p:cNvSpPr>
              <a:spLocks noChangeShapeType="1"/>
            </p:cNvSpPr>
            <p:nvPr/>
          </p:nvSpPr>
          <p:spPr bwMode="auto">
            <a:xfrm>
              <a:off x="0"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5" name="Line 1257"/>
            <p:cNvSpPr>
              <a:spLocks noChangeShapeType="1"/>
            </p:cNvSpPr>
            <p:nvPr/>
          </p:nvSpPr>
          <p:spPr bwMode="auto">
            <a:xfrm>
              <a:off x="91" y="356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6" name="Line 1258"/>
            <p:cNvSpPr>
              <a:spLocks noChangeShapeType="1"/>
            </p:cNvSpPr>
            <p:nvPr/>
          </p:nvSpPr>
          <p:spPr bwMode="auto">
            <a:xfrm>
              <a:off x="96" y="374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7" name="Line 1259"/>
            <p:cNvSpPr>
              <a:spLocks noChangeShapeType="1"/>
            </p:cNvSpPr>
            <p:nvPr/>
          </p:nvSpPr>
          <p:spPr bwMode="auto">
            <a:xfrm>
              <a:off x="183" y="355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8" name="Line 1260"/>
            <p:cNvSpPr>
              <a:spLocks noChangeShapeType="1"/>
            </p:cNvSpPr>
            <p:nvPr/>
          </p:nvSpPr>
          <p:spPr bwMode="auto">
            <a:xfrm>
              <a:off x="192"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39" name="Group 1261"/>
          <p:cNvGrpSpPr>
            <a:grpSpLocks/>
          </p:cNvGrpSpPr>
          <p:nvPr/>
        </p:nvGrpSpPr>
        <p:grpSpPr bwMode="auto">
          <a:xfrm>
            <a:off x="1077119" y="6388015"/>
            <a:ext cx="457200" cy="320675"/>
            <a:chOff x="0" y="3552"/>
            <a:chExt cx="288" cy="202"/>
          </a:xfrm>
        </p:grpSpPr>
        <p:sp>
          <p:nvSpPr>
            <p:cNvPr id="140" name="Line 1262"/>
            <p:cNvSpPr>
              <a:spLocks noChangeShapeType="1"/>
            </p:cNvSpPr>
            <p:nvPr/>
          </p:nvSpPr>
          <p:spPr bwMode="auto">
            <a:xfrm>
              <a:off x="0"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1" name="Line 1263"/>
            <p:cNvSpPr>
              <a:spLocks noChangeShapeType="1"/>
            </p:cNvSpPr>
            <p:nvPr/>
          </p:nvSpPr>
          <p:spPr bwMode="auto">
            <a:xfrm>
              <a:off x="91" y="3562"/>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2" name="Line 1264"/>
            <p:cNvSpPr>
              <a:spLocks noChangeShapeType="1"/>
            </p:cNvSpPr>
            <p:nvPr/>
          </p:nvSpPr>
          <p:spPr bwMode="auto">
            <a:xfrm>
              <a:off x="96" y="374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3" name="Line 1265"/>
            <p:cNvSpPr>
              <a:spLocks noChangeShapeType="1"/>
            </p:cNvSpPr>
            <p:nvPr/>
          </p:nvSpPr>
          <p:spPr bwMode="auto">
            <a:xfrm>
              <a:off x="183" y="3553"/>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4" name="Line 1266"/>
            <p:cNvSpPr>
              <a:spLocks noChangeShapeType="1"/>
            </p:cNvSpPr>
            <p:nvPr/>
          </p:nvSpPr>
          <p:spPr bwMode="auto">
            <a:xfrm>
              <a:off x="192" y="355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46" name="Group 1273"/>
          <p:cNvGrpSpPr>
            <a:grpSpLocks/>
          </p:cNvGrpSpPr>
          <p:nvPr/>
        </p:nvGrpSpPr>
        <p:grpSpPr bwMode="auto">
          <a:xfrm>
            <a:off x="2793207" y="4479840"/>
            <a:ext cx="3609975" cy="414338"/>
            <a:chOff x="1662" y="2542"/>
            <a:chExt cx="2274" cy="261"/>
          </a:xfrm>
        </p:grpSpPr>
        <p:sp>
          <p:nvSpPr>
            <p:cNvPr id="147" name="Line 1270"/>
            <p:cNvSpPr>
              <a:spLocks noChangeShapeType="1"/>
            </p:cNvSpPr>
            <p:nvPr/>
          </p:nvSpPr>
          <p:spPr bwMode="auto">
            <a:xfrm>
              <a:off x="2976" y="2542"/>
              <a:ext cx="960" cy="0"/>
            </a:xfrm>
            <a:prstGeom prst="line">
              <a:avLst/>
            </a:prstGeom>
            <a:noFill/>
            <a:ln w="38100" cmpd="dbl">
              <a:solidFill>
                <a:srgbClr val="66FF33"/>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8" name="Line 1271"/>
            <p:cNvSpPr>
              <a:spLocks noChangeShapeType="1"/>
            </p:cNvSpPr>
            <p:nvPr/>
          </p:nvSpPr>
          <p:spPr bwMode="auto">
            <a:xfrm flipH="1">
              <a:off x="2640" y="2544"/>
              <a:ext cx="672" cy="240"/>
            </a:xfrm>
            <a:prstGeom prst="line">
              <a:avLst/>
            </a:prstGeom>
            <a:noFill/>
            <a:ln w="19050">
              <a:solidFill>
                <a:srgbClr val="66FF33"/>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9" name="Line 1272"/>
            <p:cNvSpPr>
              <a:spLocks noChangeShapeType="1"/>
            </p:cNvSpPr>
            <p:nvPr/>
          </p:nvSpPr>
          <p:spPr bwMode="auto">
            <a:xfrm>
              <a:off x="1662" y="2803"/>
              <a:ext cx="912" cy="0"/>
            </a:xfrm>
            <a:prstGeom prst="line">
              <a:avLst/>
            </a:prstGeom>
            <a:noFill/>
            <a:ln w="19050">
              <a:solidFill>
                <a:srgbClr val="66FF33"/>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50" name="Text Box 1274"/>
          <p:cNvSpPr txBox="1">
            <a:spLocks noChangeArrowheads="1"/>
          </p:cNvSpPr>
          <p:nvPr/>
        </p:nvSpPr>
        <p:spPr bwMode="auto">
          <a:xfrm>
            <a:off x="4734719" y="414964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0         0         1</a:t>
            </a:r>
          </a:p>
        </p:txBody>
      </p:sp>
      <p:sp>
        <p:nvSpPr>
          <p:cNvPr id="151" name="Text Box 1275"/>
          <p:cNvSpPr txBox="1">
            <a:spLocks noChangeArrowheads="1"/>
          </p:cNvSpPr>
          <p:nvPr/>
        </p:nvSpPr>
        <p:spPr bwMode="auto">
          <a:xfrm>
            <a:off x="2669382" y="454016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0         0         1 </a:t>
            </a:r>
          </a:p>
        </p:txBody>
      </p:sp>
      <p:sp>
        <p:nvSpPr>
          <p:cNvPr id="152" name="Text Box 1276"/>
          <p:cNvSpPr txBox="1">
            <a:spLocks noChangeArrowheads="1"/>
          </p:cNvSpPr>
          <p:nvPr/>
        </p:nvSpPr>
        <p:spPr bwMode="auto">
          <a:xfrm>
            <a:off x="4728369" y="4576678"/>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0         1         0 </a:t>
            </a:r>
          </a:p>
        </p:txBody>
      </p:sp>
      <p:sp>
        <p:nvSpPr>
          <p:cNvPr id="153" name="Text Box 1277"/>
          <p:cNvSpPr txBox="1">
            <a:spLocks noChangeArrowheads="1"/>
          </p:cNvSpPr>
          <p:nvPr/>
        </p:nvSpPr>
        <p:spPr bwMode="auto">
          <a:xfrm>
            <a:off x="2655094" y="499736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0         1         0 </a:t>
            </a:r>
          </a:p>
        </p:txBody>
      </p:sp>
      <p:sp>
        <p:nvSpPr>
          <p:cNvPr id="154" name="Text Box 1278"/>
          <p:cNvSpPr txBox="1">
            <a:spLocks noChangeArrowheads="1"/>
          </p:cNvSpPr>
          <p:nvPr/>
        </p:nvSpPr>
        <p:spPr bwMode="auto">
          <a:xfrm>
            <a:off x="4755357" y="501641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0         1         1 </a:t>
            </a:r>
          </a:p>
        </p:txBody>
      </p:sp>
      <p:sp>
        <p:nvSpPr>
          <p:cNvPr id="155" name="Text Box 1279"/>
          <p:cNvSpPr txBox="1">
            <a:spLocks noChangeArrowheads="1"/>
          </p:cNvSpPr>
          <p:nvPr/>
        </p:nvSpPr>
        <p:spPr bwMode="auto">
          <a:xfrm>
            <a:off x="2669382" y="547361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0         1         1 </a:t>
            </a:r>
          </a:p>
        </p:txBody>
      </p:sp>
      <p:sp>
        <p:nvSpPr>
          <p:cNvPr id="156" name="Text Box 1280"/>
          <p:cNvSpPr txBox="1">
            <a:spLocks noChangeArrowheads="1"/>
          </p:cNvSpPr>
          <p:nvPr/>
        </p:nvSpPr>
        <p:spPr bwMode="auto">
          <a:xfrm>
            <a:off x="4726782" y="5456153"/>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1         0         0 </a:t>
            </a:r>
          </a:p>
        </p:txBody>
      </p:sp>
      <p:sp>
        <p:nvSpPr>
          <p:cNvPr id="157" name="Text Box 1281"/>
          <p:cNvSpPr txBox="1">
            <a:spLocks noChangeArrowheads="1"/>
          </p:cNvSpPr>
          <p:nvPr/>
        </p:nvSpPr>
        <p:spPr bwMode="auto">
          <a:xfrm>
            <a:off x="2688432" y="5945103"/>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1         0         0 </a:t>
            </a:r>
          </a:p>
        </p:txBody>
      </p:sp>
      <p:sp>
        <p:nvSpPr>
          <p:cNvPr id="158" name="Text Box 1282"/>
          <p:cNvSpPr txBox="1">
            <a:spLocks noChangeArrowheads="1"/>
          </p:cNvSpPr>
          <p:nvPr/>
        </p:nvSpPr>
        <p:spPr bwMode="auto">
          <a:xfrm>
            <a:off x="4755357" y="595621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1         0         1 </a:t>
            </a:r>
          </a:p>
        </p:txBody>
      </p:sp>
      <p:sp>
        <p:nvSpPr>
          <p:cNvPr id="159" name="Text Box 1283"/>
          <p:cNvSpPr txBox="1">
            <a:spLocks noChangeArrowheads="1"/>
          </p:cNvSpPr>
          <p:nvPr/>
        </p:nvSpPr>
        <p:spPr bwMode="auto">
          <a:xfrm>
            <a:off x="2686844" y="635626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1         0         1 </a:t>
            </a:r>
          </a:p>
        </p:txBody>
      </p:sp>
      <p:sp>
        <p:nvSpPr>
          <p:cNvPr id="160" name="Text Box 1284"/>
          <p:cNvSpPr txBox="1">
            <a:spLocks noChangeArrowheads="1"/>
          </p:cNvSpPr>
          <p:nvPr/>
        </p:nvSpPr>
        <p:spPr bwMode="auto">
          <a:xfrm>
            <a:off x="4744244" y="6341978"/>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0         0         0 </a:t>
            </a:r>
          </a:p>
        </p:txBody>
      </p:sp>
      <p:sp>
        <p:nvSpPr>
          <p:cNvPr id="161" name="Text Box 1286"/>
          <p:cNvSpPr txBox="1">
            <a:spLocks noChangeArrowheads="1"/>
          </p:cNvSpPr>
          <p:nvPr/>
        </p:nvSpPr>
        <p:spPr bwMode="auto">
          <a:xfrm>
            <a:off x="6992144" y="4178215"/>
            <a:ext cx="35877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spcBef>
                <a:spcPct val="0"/>
              </a:spcBef>
            </a:pPr>
            <a:r>
              <a:rPr kumimoji="1" lang="en-US" altLang="zh-CN"/>
              <a:t>0</a:t>
            </a:r>
          </a:p>
          <a:p>
            <a:pPr eaLnBrk="1" hangingPunct="1">
              <a:spcBef>
                <a:spcPct val="0"/>
              </a:spcBef>
            </a:pPr>
            <a:r>
              <a:rPr kumimoji="1" lang="en-US" altLang="zh-CN"/>
              <a:t>0</a:t>
            </a:r>
          </a:p>
          <a:p>
            <a:pPr eaLnBrk="1" hangingPunct="1">
              <a:spcBef>
                <a:spcPct val="0"/>
              </a:spcBef>
            </a:pPr>
            <a:r>
              <a:rPr kumimoji="1" lang="en-US" altLang="zh-CN"/>
              <a:t>0</a:t>
            </a:r>
          </a:p>
          <a:p>
            <a:pPr eaLnBrk="1" hangingPunct="1">
              <a:spcBef>
                <a:spcPct val="0"/>
              </a:spcBef>
            </a:pPr>
            <a:r>
              <a:rPr kumimoji="1" lang="en-US" altLang="zh-CN"/>
              <a:t>0</a:t>
            </a:r>
          </a:p>
          <a:p>
            <a:pPr eaLnBrk="1" hangingPunct="1">
              <a:spcBef>
                <a:spcPct val="0"/>
              </a:spcBef>
            </a:pPr>
            <a:r>
              <a:rPr kumimoji="1" lang="en-US" altLang="zh-CN"/>
              <a:t>0</a:t>
            </a:r>
          </a:p>
          <a:p>
            <a:pPr eaLnBrk="1" hangingPunct="1">
              <a:spcBef>
                <a:spcPct val="0"/>
              </a:spcBef>
            </a:pPr>
            <a:r>
              <a:rPr kumimoji="1" lang="en-US" altLang="zh-CN"/>
              <a:t>1</a:t>
            </a:r>
          </a:p>
        </p:txBody>
      </p:sp>
      <p:sp>
        <p:nvSpPr>
          <p:cNvPr id="162" name="Text Box 1288"/>
          <p:cNvSpPr txBox="1">
            <a:spLocks noChangeArrowheads="1"/>
          </p:cNvSpPr>
          <p:nvPr/>
        </p:nvSpPr>
        <p:spPr bwMode="auto">
          <a:xfrm>
            <a:off x="-15411" y="2868023"/>
            <a:ext cx="1676400" cy="402291"/>
          </a:xfrm>
          <a:prstGeom prst="rect">
            <a:avLst/>
          </a:prstGeom>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bg1"/>
                </a:solidFill>
              </a:rPr>
              <a:t>状态转移表</a:t>
            </a:r>
          </a:p>
        </p:txBody>
      </p:sp>
      <p:sp>
        <p:nvSpPr>
          <p:cNvPr id="5" name="矩形 4"/>
          <p:cNvSpPr/>
          <p:nvPr/>
        </p:nvSpPr>
        <p:spPr>
          <a:xfrm>
            <a:off x="5235345" y="1809464"/>
            <a:ext cx="3872372" cy="1200329"/>
          </a:xfrm>
          <a:prstGeom prst="rect">
            <a:avLst/>
          </a:prstGeom>
        </p:spPr>
        <p:txBody>
          <a:bodyPr wrap="square">
            <a:spAutoFit/>
          </a:bodyPr>
          <a:lstStyle/>
          <a:p>
            <a:r>
              <a:rPr lang="zh-CN" altLang="en-US" dirty="0">
                <a:solidFill>
                  <a:schemeClr val="tx1"/>
                </a:solidFill>
              </a:rPr>
              <a:t>做状态转移表的方法：先规定一个现态（</a:t>
            </a:r>
            <a:r>
              <a:rPr lang="en-US" altLang="zh-CN" dirty="0">
                <a:solidFill>
                  <a:schemeClr val="tx1"/>
                </a:solidFill>
              </a:rPr>
              <a:t>PS</a:t>
            </a:r>
            <a:r>
              <a:rPr lang="zh-CN" altLang="en-US" dirty="0">
                <a:solidFill>
                  <a:schemeClr val="tx1"/>
                </a:solidFill>
              </a:rPr>
              <a:t>）值，然后做出次态（</a:t>
            </a:r>
            <a:r>
              <a:rPr lang="en-US" altLang="zh-CN" dirty="0">
                <a:solidFill>
                  <a:schemeClr val="tx1"/>
                </a:solidFill>
              </a:rPr>
              <a:t>NS</a:t>
            </a:r>
            <a:r>
              <a:rPr lang="zh-CN" altLang="en-US" dirty="0">
                <a:solidFill>
                  <a:schemeClr val="tx1"/>
                </a:solidFill>
              </a:rPr>
              <a:t>）值。次态当作现态，依次做，直到计数器状态循环为止。</a:t>
            </a:r>
          </a:p>
        </p:txBody>
      </p:sp>
    </p:spTree>
    <p:extLst>
      <p:ext uri="{BB962C8B-B14F-4D97-AF65-F5344CB8AC3E}">
        <p14:creationId xmlns:p14="http://schemas.microsoft.com/office/powerpoint/2010/main" val="1503833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标题 1"/>
          <p:cNvSpPr>
            <a:spLocks noGrp="1"/>
          </p:cNvSpPr>
          <p:nvPr>
            <p:ph type="title"/>
          </p:nvPr>
        </p:nvSpPr>
        <p:spPr>
          <a:xfrm>
            <a:off x="0" y="6390522"/>
            <a:ext cx="9144000" cy="388120"/>
          </a:xfrm>
        </p:spPr>
        <p:style>
          <a:lnRef idx="2">
            <a:schemeClr val="accent3"/>
          </a:lnRef>
          <a:fillRef idx="1">
            <a:schemeClr val="lt1"/>
          </a:fillRef>
          <a:effectRef idx="0">
            <a:schemeClr val="accent3"/>
          </a:effectRef>
          <a:fontRef idx="minor">
            <a:schemeClr val="dk1"/>
          </a:fontRef>
        </p:style>
        <p:txBody>
          <a:bodyPr/>
          <a:lstStyle/>
          <a:p>
            <a:r>
              <a:rPr lang="en-US" altLang="zh-CN" dirty="0">
                <a:solidFill>
                  <a:schemeClr val="tx1"/>
                </a:solidFill>
              </a:rPr>
              <a:t> </a:t>
            </a:r>
            <a:endParaRPr lang="zh-CN" altLang="en-US" dirty="0">
              <a:solidFill>
                <a:schemeClr val="tx1"/>
              </a:solidFill>
            </a:endParaRPr>
          </a:p>
        </p:txBody>
      </p:sp>
      <p:sp>
        <p:nvSpPr>
          <p:cNvPr id="3" name="内容占位符 2"/>
          <p:cNvSpPr>
            <a:spLocks noGrp="1"/>
          </p:cNvSpPr>
          <p:nvPr>
            <p:ph idx="1"/>
          </p:nvPr>
        </p:nvSpPr>
        <p:spPr>
          <a:xfrm>
            <a:off x="116703" y="503805"/>
            <a:ext cx="8910594" cy="5325762"/>
          </a:xfrm>
        </p:spPr>
        <p:txBody>
          <a:bodyPr/>
          <a:lstStyle/>
          <a:p>
            <a:r>
              <a:rPr kumimoji="1" lang="en-US" altLang="zh-CN" sz="2400" dirty="0"/>
              <a:t>JK</a:t>
            </a:r>
            <a:r>
              <a:rPr kumimoji="1" lang="zh-CN" altLang="en-US" sz="2400" dirty="0"/>
              <a:t>触发器构成的同步二进制计数器</a:t>
            </a:r>
          </a:p>
          <a:p>
            <a:endParaRPr kumimoji="1" lang="zh-CN" altLang="en-US" dirty="0"/>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71" name="Text Box 40"/>
          <p:cNvSpPr txBox="1">
            <a:spLocks noChangeArrowheads="1"/>
          </p:cNvSpPr>
          <p:nvPr/>
        </p:nvSpPr>
        <p:spPr bwMode="auto">
          <a:xfrm>
            <a:off x="116703" y="845073"/>
            <a:ext cx="1676400" cy="402291"/>
          </a:xfrm>
          <a:prstGeom prst="rect">
            <a:avLst/>
          </a:prstGeom>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状态转移图</a:t>
            </a:r>
          </a:p>
        </p:txBody>
      </p:sp>
      <p:sp>
        <p:nvSpPr>
          <p:cNvPr id="72" name="Text Box 148"/>
          <p:cNvSpPr txBox="1">
            <a:spLocks noChangeArrowheads="1"/>
          </p:cNvSpPr>
          <p:nvPr/>
        </p:nvSpPr>
        <p:spPr bwMode="auto">
          <a:xfrm>
            <a:off x="1753070" y="838614"/>
            <a:ext cx="75263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2000" dirty="0"/>
              <a:t>是一种有向图，每个状态用一个圆圈表示，圈内写上状态名称。</a:t>
            </a:r>
          </a:p>
        </p:txBody>
      </p:sp>
      <p:sp>
        <p:nvSpPr>
          <p:cNvPr id="73" name="Oval 4"/>
          <p:cNvSpPr>
            <a:spLocks noChangeArrowheads="1"/>
          </p:cNvSpPr>
          <p:nvPr/>
        </p:nvSpPr>
        <p:spPr bwMode="auto">
          <a:xfrm>
            <a:off x="3336947" y="1245964"/>
            <a:ext cx="609600" cy="609600"/>
          </a:xfrm>
          <a:prstGeom prst="ellipse">
            <a:avLst/>
          </a:prstGeom>
          <a:solidFill>
            <a:srgbClr val="EAEAEA"/>
          </a:solidFill>
          <a:ln w="19050">
            <a:solidFill>
              <a:schemeClr val="hlink"/>
            </a:solidFill>
            <a:round/>
            <a:headEnd/>
            <a:tailEnd/>
          </a:ln>
        </p:spPr>
        <p:txBody>
          <a:bodyPr wrap="none" lIns="90000" tIns="46800" rIns="90000" bIns="46800" anchor="ctr"/>
          <a:lstStyle/>
          <a:p>
            <a:pPr eaLnBrk="1" hangingPunct="1">
              <a:spcBef>
                <a:spcPct val="0"/>
              </a:spcBef>
            </a:pPr>
            <a:r>
              <a:rPr kumimoji="1" lang="en-US" altLang="zh-CN" sz="2000"/>
              <a:t>010</a:t>
            </a:r>
          </a:p>
        </p:txBody>
      </p:sp>
      <p:sp>
        <p:nvSpPr>
          <p:cNvPr id="74" name="Oval 5"/>
          <p:cNvSpPr>
            <a:spLocks noChangeArrowheads="1"/>
          </p:cNvSpPr>
          <p:nvPr/>
        </p:nvSpPr>
        <p:spPr bwMode="auto">
          <a:xfrm>
            <a:off x="669947" y="1245964"/>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dirty="0"/>
              <a:t>000</a:t>
            </a:r>
          </a:p>
        </p:txBody>
      </p:sp>
      <p:sp>
        <p:nvSpPr>
          <p:cNvPr id="75" name="Oval 6"/>
          <p:cNvSpPr>
            <a:spLocks noChangeArrowheads="1"/>
          </p:cNvSpPr>
          <p:nvPr/>
        </p:nvSpPr>
        <p:spPr bwMode="auto">
          <a:xfrm>
            <a:off x="2041547" y="1245964"/>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dirty="0"/>
              <a:t>001</a:t>
            </a:r>
          </a:p>
        </p:txBody>
      </p:sp>
      <p:sp>
        <p:nvSpPr>
          <p:cNvPr id="76" name="Line 7"/>
          <p:cNvSpPr>
            <a:spLocks noChangeShapeType="1"/>
          </p:cNvSpPr>
          <p:nvPr/>
        </p:nvSpPr>
        <p:spPr bwMode="auto">
          <a:xfrm>
            <a:off x="1279547" y="1550764"/>
            <a:ext cx="6858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 name="Line 8"/>
          <p:cNvSpPr>
            <a:spLocks noChangeShapeType="1"/>
          </p:cNvSpPr>
          <p:nvPr/>
        </p:nvSpPr>
        <p:spPr bwMode="auto">
          <a:xfrm>
            <a:off x="2651147" y="1550764"/>
            <a:ext cx="6858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8" name="Line 9"/>
          <p:cNvSpPr>
            <a:spLocks noChangeShapeType="1"/>
          </p:cNvSpPr>
          <p:nvPr/>
        </p:nvSpPr>
        <p:spPr bwMode="auto">
          <a:xfrm>
            <a:off x="3641747" y="1931764"/>
            <a:ext cx="0" cy="838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9" name="Oval 10"/>
          <p:cNvSpPr>
            <a:spLocks noChangeArrowheads="1"/>
          </p:cNvSpPr>
          <p:nvPr/>
        </p:nvSpPr>
        <p:spPr bwMode="auto">
          <a:xfrm>
            <a:off x="3336947" y="2769964"/>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dirty="0"/>
              <a:t>011</a:t>
            </a:r>
          </a:p>
        </p:txBody>
      </p:sp>
      <p:sp>
        <p:nvSpPr>
          <p:cNvPr id="80" name="Oval 11"/>
          <p:cNvSpPr>
            <a:spLocks noChangeArrowheads="1"/>
          </p:cNvSpPr>
          <p:nvPr/>
        </p:nvSpPr>
        <p:spPr bwMode="auto">
          <a:xfrm>
            <a:off x="2041547" y="2769964"/>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dirty="0"/>
              <a:t>100</a:t>
            </a:r>
          </a:p>
        </p:txBody>
      </p:sp>
      <p:sp>
        <p:nvSpPr>
          <p:cNvPr id="81" name="Line 12"/>
          <p:cNvSpPr>
            <a:spLocks noChangeShapeType="1"/>
          </p:cNvSpPr>
          <p:nvPr/>
        </p:nvSpPr>
        <p:spPr bwMode="auto">
          <a:xfrm flipH="1">
            <a:off x="2651147" y="3074764"/>
            <a:ext cx="6858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2" name="Line 13"/>
          <p:cNvSpPr>
            <a:spLocks noChangeShapeType="1"/>
          </p:cNvSpPr>
          <p:nvPr/>
        </p:nvSpPr>
        <p:spPr bwMode="auto">
          <a:xfrm flipH="1">
            <a:off x="1355747" y="3074764"/>
            <a:ext cx="6858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3" name="Oval 14"/>
          <p:cNvSpPr>
            <a:spLocks noChangeArrowheads="1"/>
          </p:cNvSpPr>
          <p:nvPr/>
        </p:nvSpPr>
        <p:spPr bwMode="auto">
          <a:xfrm>
            <a:off x="684235" y="2736627"/>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dirty="0"/>
              <a:t>101</a:t>
            </a:r>
          </a:p>
        </p:txBody>
      </p:sp>
      <p:sp>
        <p:nvSpPr>
          <p:cNvPr id="84" name="Line 15"/>
          <p:cNvSpPr>
            <a:spLocks noChangeShapeType="1"/>
          </p:cNvSpPr>
          <p:nvPr/>
        </p:nvSpPr>
        <p:spPr bwMode="auto">
          <a:xfrm flipV="1">
            <a:off x="974747" y="1855564"/>
            <a:ext cx="0" cy="838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aphicFrame>
        <p:nvGraphicFramePr>
          <p:cNvPr id="85" name="Object 16"/>
          <p:cNvGraphicFramePr>
            <a:graphicFrameLocks noChangeAspect="1"/>
          </p:cNvGraphicFramePr>
          <p:nvPr>
            <p:extLst>
              <p:ext uri="{D42A27DB-BD31-4B8C-83A1-F6EECF244321}">
                <p14:modId xmlns:p14="http://schemas.microsoft.com/office/powerpoint/2010/main" val="3759673900"/>
              </p:ext>
            </p:extLst>
          </p:nvPr>
        </p:nvGraphicFramePr>
        <p:xfrm>
          <a:off x="1941535" y="2084164"/>
          <a:ext cx="966787" cy="400050"/>
        </p:xfrm>
        <a:graphic>
          <a:graphicData uri="http://schemas.openxmlformats.org/presentationml/2006/ole">
            <mc:AlternateContent xmlns:mc="http://schemas.openxmlformats.org/markup-compatibility/2006">
              <mc:Choice xmlns:v="urn:schemas-microsoft-com:vml" Requires="v">
                <p:oleObj spid="_x0000_s236794" name="公式" r:id="rId3" imgW="520560" imgH="228600" progId="Equation.3">
                  <p:embed/>
                </p:oleObj>
              </mc:Choice>
              <mc:Fallback>
                <p:oleObj name="公式" r:id="rId3" imgW="5205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35" y="2084164"/>
                        <a:ext cx="96678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Text Box 26"/>
          <p:cNvSpPr txBox="1">
            <a:spLocks noChangeArrowheads="1"/>
          </p:cNvSpPr>
          <p:nvPr/>
        </p:nvSpPr>
        <p:spPr bwMode="auto">
          <a:xfrm>
            <a:off x="974747" y="2084164"/>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F=1</a:t>
            </a:r>
          </a:p>
        </p:txBody>
      </p:sp>
      <p:sp>
        <p:nvSpPr>
          <p:cNvPr id="87" name="Oval 149"/>
          <p:cNvSpPr>
            <a:spLocks noChangeArrowheads="1"/>
          </p:cNvSpPr>
          <p:nvPr/>
        </p:nvSpPr>
        <p:spPr bwMode="auto">
          <a:xfrm>
            <a:off x="3332185" y="1249139"/>
            <a:ext cx="609600" cy="609600"/>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dirty="0"/>
              <a:t>010</a:t>
            </a:r>
          </a:p>
        </p:txBody>
      </p:sp>
      <p:grpSp>
        <p:nvGrpSpPr>
          <p:cNvPr id="88" name="Group 165"/>
          <p:cNvGrpSpPr>
            <a:grpSpLocks/>
          </p:cNvGrpSpPr>
          <p:nvPr/>
        </p:nvGrpSpPr>
        <p:grpSpPr bwMode="auto">
          <a:xfrm>
            <a:off x="4843485" y="1176114"/>
            <a:ext cx="3276600" cy="2133600"/>
            <a:chOff x="3017" y="480"/>
            <a:chExt cx="2064" cy="1344"/>
          </a:xfrm>
        </p:grpSpPr>
        <p:sp>
          <p:nvSpPr>
            <p:cNvPr id="89" name="Oval 150"/>
            <p:cNvSpPr>
              <a:spLocks noChangeArrowheads="1"/>
            </p:cNvSpPr>
            <p:nvPr/>
          </p:nvSpPr>
          <p:spPr bwMode="auto">
            <a:xfrm>
              <a:off x="4697" y="480"/>
              <a:ext cx="384" cy="384"/>
            </a:xfrm>
            <a:prstGeom prst="ellipse">
              <a:avLst/>
            </a:prstGeom>
            <a:solidFill>
              <a:srgbClr val="EAEAEA"/>
            </a:solidFill>
            <a:ln w="19050">
              <a:solidFill>
                <a:schemeClr val="hlink"/>
              </a:solidFill>
              <a:round/>
              <a:headEnd/>
              <a:tailEnd/>
            </a:ln>
          </p:spPr>
          <p:txBody>
            <a:bodyPr wrap="none" lIns="90000" tIns="46800" rIns="90000" bIns="46800" anchor="ctr"/>
            <a:lstStyle/>
            <a:p>
              <a:pPr eaLnBrk="1" hangingPunct="1">
                <a:spcBef>
                  <a:spcPct val="0"/>
                </a:spcBef>
              </a:pPr>
              <a:r>
                <a:rPr kumimoji="1" lang="en-US" altLang="zh-CN" sz="2000"/>
                <a:t>010</a:t>
              </a:r>
            </a:p>
          </p:txBody>
        </p:sp>
        <p:sp>
          <p:nvSpPr>
            <p:cNvPr id="90" name="Oval 151"/>
            <p:cNvSpPr>
              <a:spLocks noChangeArrowheads="1"/>
            </p:cNvSpPr>
            <p:nvPr/>
          </p:nvSpPr>
          <p:spPr bwMode="auto">
            <a:xfrm>
              <a:off x="3017" y="480"/>
              <a:ext cx="384" cy="384"/>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dirty="0"/>
                <a:t>0</a:t>
              </a:r>
            </a:p>
          </p:txBody>
        </p:sp>
        <p:sp>
          <p:nvSpPr>
            <p:cNvPr id="91" name="Oval 152"/>
            <p:cNvSpPr>
              <a:spLocks noChangeArrowheads="1"/>
            </p:cNvSpPr>
            <p:nvPr/>
          </p:nvSpPr>
          <p:spPr bwMode="auto">
            <a:xfrm>
              <a:off x="3881" y="480"/>
              <a:ext cx="384" cy="384"/>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a:t>1</a:t>
              </a:r>
            </a:p>
          </p:txBody>
        </p:sp>
        <p:sp>
          <p:nvSpPr>
            <p:cNvPr id="92" name="Line 153"/>
            <p:cNvSpPr>
              <a:spLocks noChangeShapeType="1"/>
            </p:cNvSpPr>
            <p:nvPr/>
          </p:nvSpPr>
          <p:spPr bwMode="auto">
            <a:xfrm>
              <a:off x="3401" y="672"/>
              <a:ext cx="43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3" name="Line 154"/>
            <p:cNvSpPr>
              <a:spLocks noChangeShapeType="1"/>
            </p:cNvSpPr>
            <p:nvPr/>
          </p:nvSpPr>
          <p:spPr bwMode="auto">
            <a:xfrm>
              <a:off x="4265" y="672"/>
              <a:ext cx="43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4" name="Line 155"/>
            <p:cNvSpPr>
              <a:spLocks noChangeShapeType="1"/>
            </p:cNvSpPr>
            <p:nvPr/>
          </p:nvSpPr>
          <p:spPr bwMode="auto">
            <a:xfrm>
              <a:off x="4889" y="912"/>
              <a:ext cx="0" cy="5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5" name="Oval 156"/>
            <p:cNvSpPr>
              <a:spLocks noChangeArrowheads="1"/>
            </p:cNvSpPr>
            <p:nvPr/>
          </p:nvSpPr>
          <p:spPr bwMode="auto">
            <a:xfrm>
              <a:off x="4697" y="1440"/>
              <a:ext cx="384" cy="384"/>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a:t>3</a:t>
              </a:r>
            </a:p>
          </p:txBody>
        </p:sp>
        <p:sp>
          <p:nvSpPr>
            <p:cNvPr id="96" name="Oval 157"/>
            <p:cNvSpPr>
              <a:spLocks noChangeArrowheads="1"/>
            </p:cNvSpPr>
            <p:nvPr/>
          </p:nvSpPr>
          <p:spPr bwMode="auto">
            <a:xfrm>
              <a:off x="3881" y="1440"/>
              <a:ext cx="384" cy="384"/>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dirty="0"/>
                <a:t>4</a:t>
              </a:r>
            </a:p>
          </p:txBody>
        </p:sp>
        <p:sp>
          <p:nvSpPr>
            <p:cNvPr id="97" name="Line 158"/>
            <p:cNvSpPr>
              <a:spLocks noChangeShapeType="1"/>
            </p:cNvSpPr>
            <p:nvPr/>
          </p:nvSpPr>
          <p:spPr bwMode="auto">
            <a:xfrm flipH="1">
              <a:off x="4265" y="1632"/>
              <a:ext cx="43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8" name="Line 159"/>
            <p:cNvSpPr>
              <a:spLocks noChangeShapeType="1"/>
            </p:cNvSpPr>
            <p:nvPr/>
          </p:nvSpPr>
          <p:spPr bwMode="auto">
            <a:xfrm flipH="1">
              <a:off x="3449" y="1632"/>
              <a:ext cx="43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 name="Oval 160"/>
            <p:cNvSpPr>
              <a:spLocks noChangeArrowheads="1"/>
            </p:cNvSpPr>
            <p:nvPr/>
          </p:nvSpPr>
          <p:spPr bwMode="auto">
            <a:xfrm>
              <a:off x="3026" y="1419"/>
              <a:ext cx="384" cy="384"/>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dirty="0"/>
                <a:t>5</a:t>
              </a:r>
            </a:p>
          </p:txBody>
        </p:sp>
        <p:sp>
          <p:nvSpPr>
            <p:cNvPr id="100" name="Line 161"/>
            <p:cNvSpPr>
              <a:spLocks noChangeShapeType="1"/>
            </p:cNvSpPr>
            <p:nvPr/>
          </p:nvSpPr>
          <p:spPr bwMode="auto">
            <a:xfrm flipV="1">
              <a:off x="3209" y="864"/>
              <a:ext cx="0" cy="5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aphicFrame>
          <p:nvGraphicFramePr>
            <p:cNvPr id="101" name="Object 162"/>
            <p:cNvGraphicFramePr>
              <a:graphicFrameLocks noChangeAspect="1"/>
            </p:cNvGraphicFramePr>
            <p:nvPr/>
          </p:nvGraphicFramePr>
          <p:xfrm>
            <a:off x="3818" y="1008"/>
            <a:ext cx="609" cy="252"/>
          </p:xfrm>
          <a:graphic>
            <a:graphicData uri="http://schemas.openxmlformats.org/presentationml/2006/ole">
              <mc:AlternateContent xmlns:mc="http://schemas.openxmlformats.org/markup-compatibility/2006">
                <mc:Choice xmlns:v="urn:schemas-microsoft-com:vml" Requires="v">
                  <p:oleObj spid="_x0000_s236795" name="公式" r:id="rId5" imgW="520560" imgH="228600" progId="Equation.3">
                    <p:embed/>
                  </p:oleObj>
                </mc:Choice>
                <mc:Fallback>
                  <p:oleObj name="公式" r:id="rId5" imgW="5205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8" y="1008"/>
                          <a:ext cx="60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 name="Text Box 163"/>
            <p:cNvSpPr txBox="1">
              <a:spLocks noChangeArrowheads="1"/>
            </p:cNvSpPr>
            <p:nvPr/>
          </p:nvSpPr>
          <p:spPr bwMode="auto">
            <a:xfrm>
              <a:off x="3209" y="100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F=1</a:t>
              </a:r>
            </a:p>
          </p:txBody>
        </p:sp>
        <p:sp>
          <p:nvSpPr>
            <p:cNvPr id="145" name="Oval 164"/>
            <p:cNvSpPr>
              <a:spLocks noChangeArrowheads="1"/>
            </p:cNvSpPr>
            <p:nvPr/>
          </p:nvSpPr>
          <p:spPr bwMode="auto">
            <a:xfrm>
              <a:off x="4694" y="482"/>
              <a:ext cx="384" cy="384"/>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p>
              <a:pPr algn="ctr" eaLnBrk="1" hangingPunct="1">
                <a:spcBef>
                  <a:spcPct val="0"/>
                </a:spcBef>
              </a:pPr>
              <a:r>
                <a:rPr kumimoji="1" lang="en-US" altLang="zh-CN" sz="2000"/>
                <a:t>2</a:t>
              </a:r>
            </a:p>
          </p:txBody>
        </p:sp>
      </p:grpSp>
      <p:graphicFrame>
        <p:nvGraphicFramePr>
          <p:cNvPr id="164" name="Group 171"/>
          <p:cNvGraphicFramePr>
            <a:graphicFrameLocks noGrp="1"/>
          </p:cNvGraphicFramePr>
          <p:nvPr>
            <p:extLst>
              <p:ext uri="{D42A27DB-BD31-4B8C-83A1-F6EECF244321}">
                <p14:modId xmlns:p14="http://schemas.microsoft.com/office/powerpoint/2010/main" val="4007479155"/>
              </p:ext>
            </p:extLst>
          </p:nvPr>
        </p:nvGraphicFramePr>
        <p:xfrm>
          <a:off x="3535737" y="3407832"/>
          <a:ext cx="5486400" cy="3374013"/>
        </p:xfrm>
        <a:graphic>
          <a:graphicData uri="http://schemas.openxmlformats.org/drawingml/2006/table">
            <a:tbl>
              <a:tblPr/>
              <a:tblGrid>
                <a:gridCol w="6477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568325">
                  <a:extLst>
                    <a:ext uri="{9D8B030D-6E8A-4147-A177-3AD203B41FA5}">
                      <a16:colId xmlns:a16="http://schemas.microsoft.com/office/drawing/2014/main" val="20002"/>
                    </a:ext>
                  </a:extLst>
                </a:gridCol>
                <a:gridCol w="565150">
                  <a:extLst>
                    <a:ext uri="{9D8B030D-6E8A-4147-A177-3AD203B41FA5}">
                      <a16:colId xmlns:a16="http://schemas.microsoft.com/office/drawing/2014/main" val="20003"/>
                    </a:ext>
                  </a:extLst>
                </a:gridCol>
                <a:gridCol w="725488">
                  <a:extLst>
                    <a:ext uri="{9D8B030D-6E8A-4147-A177-3AD203B41FA5}">
                      <a16:colId xmlns:a16="http://schemas.microsoft.com/office/drawing/2014/main" val="20004"/>
                    </a:ext>
                  </a:extLst>
                </a:gridCol>
                <a:gridCol w="719137">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863600">
                  <a:extLst>
                    <a:ext uri="{9D8B030D-6E8A-4147-A177-3AD203B41FA5}">
                      <a16:colId xmlns:a16="http://schemas.microsoft.com/office/drawing/2014/main" val="20007"/>
                    </a:ext>
                  </a:extLst>
                </a:gridCol>
              </a:tblGrid>
              <a:tr h="477838">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CP</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现态</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PS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次态</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NS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pitchFamily="2" charset="-122"/>
                        </a:rPr>
                        <a:t>输出</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F</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16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3</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1"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3</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2</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宋体" pitchFamily="2" charset="-122"/>
                        </a:rPr>
                        <a:t>Q</a:t>
                      </a:r>
                      <a:r>
                        <a:rPr kumimoji="1" lang="en-US" altLang="zh-CN" sz="1800" b="1" i="0" u="none" strike="noStrike" cap="none" normalizeH="0" baseline="-25000">
                          <a:ln>
                            <a:noFill/>
                          </a:ln>
                          <a:solidFill>
                            <a:schemeClr val="tx1"/>
                          </a:solidFill>
                          <a:effectLst/>
                          <a:latin typeface="Times New Roman" pitchFamily="18" charset="0"/>
                          <a:ea typeface="宋体" pitchFamily="2" charset="-122"/>
                        </a:rPr>
                        <a:t>1</a:t>
                      </a:r>
                      <a:r>
                        <a:rPr kumimoji="1" lang="en-US" altLang="zh-CN" sz="1800" b="1"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4048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3</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048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4</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4048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5</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4048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6</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65" name="Text Box 147"/>
          <p:cNvSpPr txBox="1">
            <a:spLocks noChangeArrowheads="1"/>
          </p:cNvSpPr>
          <p:nvPr/>
        </p:nvSpPr>
        <p:spPr bwMode="auto">
          <a:xfrm>
            <a:off x="714750" y="3572932"/>
            <a:ext cx="2362200" cy="7207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F</a:t>
            </a:r>
            <a:r>
              <a:rPr kumimoji="1" lang="zh-CN" altLang="en-US" sz="2000"/>
              <a:t>的作用相当于逢</a:t>
            </a:r>
            <a:r>
              <a:rPr kumimoji="1" lang="en-US" altLang="zh-CN" sz="2000"/>
              <a:t>6</a:t>
            </a:r>
            <a:r>
              <a:rPr kumimoji="1" lang="zh-CN" altLang="en-US" sz="2000"/>
              <a:t>进</a:t>
            </a:r>
            <a:r>
              <a:rPr kumimoji="1" lang="en-US" altLang="zh-CN" sz="2000"/>
              <a:t>1</a:t>
            </a:r>
            <a:r>
              <a:rPr kumimoji="1" lang="zh-CN" altLang="en-US" sz="2000"/>
              <a:t>的进位输出。</a:t>
            </a:r>
          </a:p>
        </p:txBody>
      </p:sp>
      <p:sp>
        <p:nvSpPr>
          <p:cNvPr id="2" name="矩形 1"/>
          <p:cNvSpPr/>
          <p:nvPr/>
        </p:nvSpPr>
        <p:spPr>
          <a:xfrm>
            <a:off x="139120" y="4464069"/>
            <a:ext cx="3105207" cy="1200329"/>
          </a:xfrm>
          <a:prstGeom prst="rect">
            <a:avLst/>
          </a:prstGeom>
        </p:spPr>
        <p:txBody>
          <a:bodyPr wrap="square">
            <a:spAutoFit/>
          </a:bodyPr>
          <a:lstStyle/>
          <a:p>
            <a:r>
              <a:rPr lang="zh-CN" altLang="en-US" sz="2400" dirty="0">
                <a:solidFill>
                  <a:schemeClr val="tx1"/>
                </a:solidFill>
              </a:rPr>
              <a:t>状态转移图是状态转移表的一种有向图的表示形式</a:t>
            </a:r>
          </a:p>
        </p:txBody>
      </p:sp>
    </p:spTree>
    <p:extLst>
      <p:ext uri="{BB962C8B-B14F-4D97-AF65-F5344CB8AC3E}">
        <p14:creationId xmlns:p14="http://schemas.microsoft.com/office/powerpoint/2010/main" val="1925469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6703" y="503805"/>
            <a:ext cx="8910594" cy="5325762"/>
          </a:xfrm>
        </p:spPr>
        <p:txBody>
          <a:bodyPr/>
          <a:lstStyle/>
          <a:p>
            <a:r>
              <a:rPr kumimoji="1" lang="en-US" altLang="zh-CN" sz="2400" dirty="0"/>
              <a:t>JK</a:t>
            </a:r>
            <a:r>
              <a:rPr kumimoji="1" lang="zh-CN" altLang="en-US" sz="2400" dirty="0"/>
              <a:t>触发器构成的同步二进制计数器</a:t>
            </a:r>
            <a:endParaRPr kumimoji="1" lang="en-US" altLang="zh-CN" sz="2400" dirty="0"/>
          </a:p>
          <a:p>
            <a:r>
              <a:rPr kumimoji="1" lang="zh-CN" altLang="en-US" sz="2400" dirty="0"/>
              <a:t>图及有向图</a:t>
            </a:r>
            <a:endParaRPr kumimoji="1" lang="en-US" altLang="zh-CN" sz="2400" dirty="0"/>
          </a:p>
          <a:p>
            <a:pPr lvl="1"/>
            <a:r>
              <a:rPr kumimoji="1" lang="zh-CN" altLang="en-US" sz="2400" dirty="0"/>
              <a:t>图：</a:t>
            </a:r>
            <a:endParaRPr kumimoji="1" lang="en-US" altLang="zh-CN" sz="2400" dirty="0"/>
          </a:p>
          <a:p>
            <a:pPr lvl="1"/>
            <a:endParaRPr kumimoji="1" lang="en-US" altLang="zh-CN" sz="2400" dirty="0"/>
          </a:p>
          <a:p>
            <a:pPr lvl="1"/>
            <a:endParaRPr kumimoji="1" lang="en-US" altLang="zh-CN" sz="2400" dirty="0"/>
          </a:p>
          <a:p>
            <a:pPr lvl="1"/>
            <a:r>
              <a:rPr kumimoji="1" lang="zh-CN" altLang="en-US" sz="2000" dirty="0"/>
              <a:t>有向图（</a:t>
            </a:r>
            <a:r>
              <a:rPr kumimoji="1" lang="en-US" altLang="zh-CN" sz="2000" dirty="0"/>
              <a:t>Directed graph</a:t>
            </a:r>
            <a:r>
              <a:rPr kumimoji="1" lang="zh-CN" altLang="en-US" sz="2000" dirty="0"/>
              <a:t>）：</a:t>
            </a:r>
            <a:endParaRPr kumimoji="1" lang="en-US" altLang="zh-CN" sz="2000" dirty="0"/>
          </a:p>
          <a:p>
            <a:pPr lvl="2"/>
            <a:r>
              <a:rPr kumimoji="1" lang="zh-CN" altLang="en-US" dirty="0"/>
              <a:t>如果给图的每条边规定一个方向，那么得到的图称为有向图，其边也称为有向边。在有向图中，与一个节点相关联的边有出边和入边之分，而与一个有向边关联的两个点也有始点和终点之分。</a:t>
            </a:r>
            <a:endParaRPr kumimoji="1" lang="en-US" altLang="zh-CN" dirty="0"/>
          </a:p>
          <a:p>
            <a:pPr lvl="1"/>
            <a:r>
              <a:rPr kumimoji="1" lang="zh-CN" altLang="en-US" sz="2000" dirty="0"/>
              <a:t>有向无环图（</a:t>
            </a:r>
            <a:r>
              <a:rPr kumimoji="1" lang="en-US" altLang="zh-CN" sz="2000" dirty="0"/>
              <a:t>DAG</a:t>
            </a:r>
            <a:r>
              <a:rPr kumimoji="1" lang="zh-CN" altLang="en-US" sz="2000" dirty="0"/>
              <a:t>图：</a:t>
            </a:r>
            <a:r>
              <a:rPr kumimoji="1" lang="en-US" altLang="zh-CN" sz="2000" dirty="0"/>
              <a:t>directed acyclic graph</a:t>
            </a:r>
            <a:r>
              <a:rPr kumimoji="1" lang="zh-CN" altLang="en-US" sz="2000" dirty="0"/>
              <a:t>）</a:t>
            </a:r>
            <a:endParaRPr kumimoji="1" lang="en-US" altLang="zh-CN" sz="2000" dirty="0"/>
          </a:p>
          <a:p>
            <a:pPr lvl="2"/>
            <a:r>
              <a:rPr kumimoji="1" lang="zh-CN" altLang="en-US" dirty="0"/>
              <a:t>如果一个有向图无法从任意顶点出发经过若干条边回到该点，则这个图是一个有向无环图（</a:t>
            </a:r>
            <a:r>
              <a:rPr kumimoji="1" lang="en-US" altLang="zh-CN" dirty="0"/>
              <a:t>DAG</a:t>
            </a:r>
            <a:r>
              <a:rPr kumimoji="1" lang="zh-CN" altLang="en-US" dirty="0"/>
              <a:t>图）</a:t>
            </a:r>
          </a:p>
          <a:p>
            <a:endParaRPr lang="en-US" altLang="zh-CN"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18" y="1817551"/>
            <a:ext cx="8937291" cy="35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72" y="2219209"/>
            <a:ext cx="8937291" cy="458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225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3" name="Picture 5"/>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69768" y="2948659"/>
            <a:ext cx="2096835" cy="2469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4"/>
          <p:cNvSpPr>
            <a:spLocks noGrp="1"/>
          </p:cNvSpPr>
          <p:nvPr>
            <p:ph type="title"/>
          </p:nvPr>
        </p:nvSpPr>
        <p:spPr>
          <a:xfrm>
            <a:off x="-14246" y="6406449"/>
            <a:ext cx="9158246" cy="388120"/>
          </a:xfrm>
        </p:spPr>
        <p:style>
          <a:lnRef idx="2">
            <a:schemeClr val="accent3"/>
          </a:lnRef>
          <a:fillRef idx="1">
            <a:schemeClr val="lt1"/>
          </a:fillRef>
          <a:effectRef idx="0">
            <a:schemeClr val="accent3"/>
          </a:effectRef>
          <a:fontRef idx="minor">
            <a:schemeClr val="dk1"/>
          </a:fontRef>
        </p:style>
        <p:txBody>
          <a:bodyPr/>
          <a:lstStyle/>
          <a:p>
            <a:r>
              <a:rPr lang="en-US" altLang="zh-CN" dirty="0"/>
              <a:t> </a:t>
            </a:r>
            <a:endParaRPr lang="zh-CN" altLang="en-US"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0" y="548808"/>
            <a:ext cx="8807450" cy="5775792"/>
          </a:xfrm>
        </p:spPr>
        <p:txBody>
          <a:bodyPr/>
          <a:lstStyle/>
          <a:p>
            <a:endParaRPr lang="zh-CN" altLang="en-US" dirty="0"/>
          </a:p>
        </p:txBody>
      </p:sp>
      <p:grpSp>
        <p:nvGrpSpPr>
          <p:cNvPr id="58" name="Group 11"/>
          <p:cNvGrpSpPr>
            <a:grpSpLocks/>
          </p:cNvGrpSpPr>
          <p:nvPr/>
        </p:nvGrpSpPr>
        <p:grpSpPr bwMode="auto">
          <a:xfrm>
            <a:off x="31668" y="1389090"/>
            <a:ext cx="3302000" cy="1208087"/>
            <a:chOff x="2060" y="1440"/>
            <a:chExt cx="2080" cy="761"/>
          </a:xfrm>
        </p:grpSpPr>
        <p:graphicFrame>
          <p:nvGraphicFramePr>
            <p:cNvPr id="59" name="Object 12"/>
            <p:cNvGraphicFramePr>
              <a:graphicFrameLocks noChangeAspect="1"/>
            </p:cNvGraphicFramePr>
            <p:nvPr/>
          </p:nvGraphicFramePr>
          <p:xfrm>
            <a:off x="2090" y="1440"/>
            <a:ext cx="862" cy="267"/>
          </p:xfrm>
          <a:graphic>
            <a:graphicData uri="http://schemas.openxmlformats.org/presentationml/2006/ole">
              <mc:AlternateContent xmlns:mc="http://schemas.openxmlformats.org/markup-compatibility/2006">
                <mc:Choice xmlns:v="urn:schemas-microsoft-com:vml" Requires="v">
                  <p:oleObj spid="_x0000_s257137" name="公式" r:id="rId4" imgW="736560" imgH="241200" progId="Equation.3">
                    <p:embed/>
                  </p:oleObj>
                </mc:Choice>
                <mc:Fallback>
                  <p:oleObj name="公式" r:id="rId4" imgW="73656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 y="1440"/>
                          <a:ext cx="862"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13"/>
            <p:cNvGraphicFramePr>
              <a:graphicFrameLocks noChangeAspect="1"/>
            </p:cNvGraphicFramePr>
            <p:nvPr/>
          </p:nvGraphicFramePr>
          <p:xfrm>
            <a:off x="2060" y="1680"/>
            <a:ext cx="2080" cy="281"/>
          </p:xfrm>
          <a:graphic>
            <a:graphicData uri="http://schemas.openxmlformats.org/presentationml/2006/ole">
              <mc:AlternateContent xmlns:mc="http://schemas.openxmlformats.org/markup-compatibility/2006">
                <mc:Choice xmlns:v="urn:schemas-microsoft-com:vml" Requires="v">
                  <p:oleObj spid="_x0000_s257138" name="公式" r:id="rId6" imgW="1777680" imgH="253800" progId="Equation.3">
                    <p:embed/>
                  </p:oleObj>
                </mc:Choice>
                <mc:Fallback>
                  <p:oleObj name="公式" r:id="rId6" imgW="177768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0" y="1680"/>
                          <a:ext cx="2080"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14"/>
            <p:cNvGraphicFramePr>
              <a:graphicFrameLocks noChangeAspect="1"/>
            </p:cNvGraphicFramePr>
            <p:nvPr/>
          </p:nvGraphicFramePr>
          <p:xfrm>
            <a:off x="2060" y="1920"/>
            <a:ext cx="2064" cy="281"/>
          </p:xfrm>
          <a:graphic>
            <a:graphicData uri="http://schemas.openxmlformats.org/presentationml/2006/ole">
              <mc:AlternateContent xmlns:mc="http://schemas.openxmlformats.org/markup-compatibility/2006">
                <mc:Choice xmlns:v="urn:schemas-microsoft-com:vml" Requires="v">
                  <p:oleObj spid="_x0000_s257139" name="公式" r:id="rId8" imgW="1765080" imgH="253800" progId="Equation.3">
                    <p:embed/>
                  </p:oleObj>
                </mc:Choice>
                <mc:Fallback>
                  <p:oleObj name="公式" r:id="rId8" imgW="176508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0" y="1920"/>
                          <a:ext cx="2064"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2" name="Group 205"/>
          <p:cNvGraphicFramePr>
            <a:graphicFrameLocks noGrp="1"/>
          </p:cNvGraphicFramePr>
          <p:nvPr>
            <p:extLst>
              <p:ext uri="{D42A27DB-BD31-4B8C-83A1-F6EECF244321}">
                <p14:modId xmlns:p14="http://schemas.microsoft.com/office/powerpoint/2010/main" val="281393320"/>
              </p:ext>
            </p:extLst>
          </p:nvPr>
        </p:nvGraphicFramePr>
        <p:xfrm>
          <a:off x="3081255" y="638202"/>
          <a:ext cx="5791200" cy="4659823"/>
        </p:xfrm>
        <a:graphic>
          <a:graphicData uri="http://schemas.openxmlformats.org/drawingml/2006/table">
            <a:tbl>
              <a:tblPr/>
              <a:tblGrid>
                <a:gridCol w="731838">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669925">
                  <a:extLst>
                    <a:ext uri="{9D8B030D-6E8A-4147-A177-3AD203B41FA5}">
                      <a16:colId xmlns:a16="http://schemas.microsoft.com/office/drawing/2014/main" val="20002"/>
                    </a:ext>
                  </a:extLst>
                </a:gridCol>
                <a:gridCol w="549275">
                  <a:extLst>
                    <a:ext uri="{9D8B030D-6E8A-4147-A177-3AD203B41FA5}">
                      <a16:colId xmlns:a16="http://schemas.microsoft.com/office/drawing/2014/main" val="20003"/>
                    </a:ext>
                  </a:extLst>
                </a:gridCol>
                <a:gridCol w="904875">
                  <a:extLst>
                    <a:ext uri="{9D8B030D-6E8A-4147-A177-3AD203B41FA5}">
                      <a16:colId xmlns:a16="http://schemas.microsoft.com/office/drawing/2014/main" val="20004"/>
                    </a:ext>
                  </a:extLst>
                </a:gridCol>
                <a:gridCol w="731838">
                  <a:extLst>
                    <a:ext uri="{9D8B030D-6E8A-4147-A177-3AD203B41FA5}">
                      <a16:colId xmlns:a16="http://schemas.microsoft.com/office/drawing/2014/main" val="20005"/>
                    </a:ext>
                  </a:extLst>
                </a:gridCol>
                <a:gridCol w="768350">
                  <a:extLst>
                    <a:ext uri="{9D8B030D-6E8A-4147-A177-3AD203B41FA5}">
                      <a16:colId xmlns:a16="http://schemas.microsoft.com/office/drawing/2014/main" val="20006"/>
                    </a:ext>
                  </a:extLst>
                </a:gridCol>
                <a:gridCol w="642937">
                  <a:extLst>
                    <a:ext uri="{9D8B030D-6E8A-4147-A177-3AD203B41FA5}">
                      <a16:colId xmlns:a16="http://schemas.microsoft.com/office/drawing/2014/main" val="20007"/>
                    </a:ext>
                  </a:extLst>
                </a:gridCol>
              </a:tblGrid>
              <a:tr h="49212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CP</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现态</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次态</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输出</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F</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3</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3</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n+1</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3</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4</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479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5</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6</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8"/>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rgbClr val="FFFF00"/>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rgbClr val="FFFF00"/>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3" name="Text Box 178"/>
          <p:cNvSpPr txBox="1">
            <a:spLocks noChangeArrowheads="1"/>
          </p:cNvSpPr>
          <p:nvPr/>
        </p:nvSpPr>
        <p:spPr bwMode="auto">
          <a:xfrm>
            <a:off x="69768" y="536602"/>
            <a:ext cx="2590800" cy="415925"/>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90000" tIns="46800" rIns="90000" bIns="46800">
            <a:spAutoFit/>
          </a:bodyPr>
          <a:lstStyle/>
          <a:p>
            <a:pPr eaLnBrk="1" hangingPunct="1">
              <a:defRPr/>
            </a:pPr>
            <a:r>
              <a:rPr kumimoji="1" lang="zh-CN" altLang="en-US" sz="2000">
                <a:solidFill>
                  <a:schemeClr val="bg1"/>
                </a:solidFill>
              </a:rPr>
              <a:t>关于计数器自动启动</a:t>
            </a:r>
          </a:p>
        </p:txBody>
      </p:sp>
      <p:sp>
        <p:nvSpPr>
          <p:cNvPr id="64" name="Text Box 180"/>
          <p:cNvSpPr txBox="1">
            <a:spLocks noChangeArrowheads="1"/>
          </p:cNvSpPr>
          <p:nvPr/>
        </p:nvSpPr>
        <p:spPr bwMode="auto">
          <a:xfrm>
            <a:off x="276143" y="5418165"/>
            <a:ext cx="76438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000~101</a:t>
            </a:r>
            <a:r>
              <a:rPr kumimoji="1" lang="zh-CN" altLang="en-US" sz="2000"/>
              <a:t>六个状态为有效状态。有效状态构成的循环为</a:t>
            </a:r>
            <a:r>
              <a:rPr kumimoji="1" lang="zh-CN" altLang="en-US" sz="2000">
                <a:solidFill>
                  <a:srgbClr val="FF3300"/>
                </a:solidFill>
              </a:rPr>
              <a:t>有效循环</a:t>
            </a:r>
            <a:r>
              <a:rPr kumimoji="1" lang="zh-CN" altLang="en-US" sz="2000"/>
              <a:t>。</a:t>
            </a:r>
          </a:p>
        </p:txBody>
      </p:sp>
      <p:sp>
        <p:nvSpPr>
          <p:cNvPr id="65" name="Text Box 181"/>
          <p:cNvSpPr txBox="1">
            <a:spLocks noChangeArrowheads="1"/>
          </p:cNvSpPr>
          <p:nvPr/>
        </p:nvSpPr>
        <p:spPr bwMode="auto">
          <a:xfrm>
            <a:off x="261855" y="5743602"/>
            <a:ext cx="548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110</a:t>
            </a:r>
            <a:r>
              <a:rPr kumimoji="1" lang="zh-CN" altLang="en-US" sz="2000"/>
              <a:t>和</a:t>
            </a:r>
            <a:r>
              <a:rPr kumimoji="1" lang="en-US" altLang="zh-CN" sz="2000"/>
              <a:t>111</a:t>
            </a:r>
            <a:r>
              <a:rPr kumimoji="1" lang="zh-CN" altLang="en-US" sz="2000"/>
              <a:t>不在有效循环中，它们是无效状态。</a:t>
            </a:r>
          </a:p>
        </p:txBody>
      </p:sp>
      <p:sp>
        <p:nvSpPr>
          <p:cNvPr id="66" name="Text Box 182"/>
          <p:cNvSpPr txBox="1">
            <a:spLocks noChangeArrowheads="1"/>
          </p:cNvSpPr>
          <p:nvPr/>
        </p:nvSpPr>
        <p:spPr bwMode="auto">
          <a:xfrm>
            <a:off x="261855" y="6124602"/>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无效状态在</a:t>
            </a:r>
            <a:r>
              <a:rPr kumimoji="1" lang="en-US" altLang="zh-CN" sz="2000"/>
              <a:t>CP</a:t>
            </a:r>
            <a:r>
              <a:rPr kumimoji="1" lang="zh-CN" altLang="en-US" sz="2000"/>
              <a:t>脉冲作用下能够进入有效循环，说明该电路</a:t>
            </a:r>
            <a:r>
              <a:rPr kumimoji="1" lang="zh-CN" altLang="en-US" sz="2000">
                <a:solidFill>
                  <a:srgbClr val="FF3300"/>
                </a:solidFill>
              </a:rPr>
              <a:t>能够自启动</a:t>
            </a:r>
            <a:r>
              <a:rPr kumimoji="1" lang="zh-CN" altLang="en-US" sz="2000"/>
              <a:t>。</a:t>
            </a:r>
          </a:p>
        </p:txBody>
      </p:sp>
      <p:sp>
        <p:nvSpPr>
          <p:cNvPr id="67" name="Text Box 183"/>
          <p:cNvSpPr txBox="1">
            <a:spLocks noChangeArrowheads="1"/>
          </p:cNvSpPr>
          <p:nvPr/>
        </p:nvSpPr>
        <p:spPr bwMode="auto">
          <a:xfrm>
            <a:off x="215693" y="6475565"/>
            <a:ext cx="800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无效状态在</a:t>
            </a:r>
            <a:r>
              <a:rPr kumimoji="1" lang="en-US" altLang="zh-CN" sz="2000" dirty="0"/>
              <a:t>CP</a:t>
            </a:r>
            <a:r>
              <a:rPr kumimoji="1" lang="zh-CN" altLang="en-US" sz="2000" dirty="0"/>
              <a:t>作用下不能进入有效循环，则表明电路</a:t>
            </a:r>
            <a:r>
              <a:rPr kumimoji="1" lang="zh-CN" altLang="en-US" sz="2000" dirty="0">
                <a:solidFill>
                  <a:srgbClr val="FF3300"/>
                </a:solidFill>
              </a:rPr>
              <a:t>不能自启动</a:t>
            </a:r>
            <a:r>
              <a:rPr kumimoji="1" lang="zh-CN" altLang="en-US" sz="2000" dirty="0"/>
              <a:t>。</a:t>
            </a:r>
          </a:p>
        </p:txBody>
      </p:sp>
      <p:sp>
        <p:nvSpPr>
          <p:cNvPr id="68" name="Text Box 191"/>
          <p:cNvSpPr txBox="1">
            <a:spLocks noChangeArrowheads="1"/>
          </p:cNvSpPr>
          <p:nvPr/>
        </p:nvSpPr>
        <p:spPr bwMode="auto">
          <a:xfrm>
            <a:off x="4071855" y="4448202"/>
            <a:ext cx="1600200" cy="396875"/>
          </a:xfrm>
          <a:prstGeom prst="rect">
            <a:avLst/>
          </a:prstGeom>
          <a:ln/>
        </p:spPr>
        <p:style>
          <a:lnRef idx="1">
            <a:schemeClr val="accent6"/>
          </a:lnRef>
          <a:fillRef idx="2">
            <a:schemeClr val="accent6"/>
          </a:fillRef>
          <a:effectRef idx="1">
            <a:schemeClr val="accent6"/>
          </a:effectRef>
          <a:fontRef idx="minor">
            <a:schemeClr val="dk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accent2"/>
                </a:solidFill>
              </a:rPr>
              <a:t>1        1        0</a:t>
            </a:r>
          </a:p>
        </p:txBody>
      </p:sp>
      <p:sp>
        <p:nvSpPr>
          <p:cNvPr id="69" name="Text Box 192"/>
          <p:cNvSpPr txBox="1">
            <a:spLocks noChangeArrowheads="1"/>
          </p:cNvSpPr>
          <p:nvPr/>
        </p:nvSpPr>
        <p:spPr bwMode="auto">
          <a:xfrm>
            <a:off x="4073443" y="4872065"/>
            <a:ext cx="1600200" cy="396875"/>
          </a:xfrm>
          <a:prstGeom prst="rect">
            <a:avLst/>
          </a:prstGeom>
          <a:ln/>
        </p:spPr>
        <p:style>
          <a:lnRef idx="1">
            <a:schemeClr val="accent6"/>
          </a:lnRef>
          <a:fillRef idx="2">
            <a:schemeClr val="accent6"/>
          </a:fillRef>
          <a:effectRef idx="1">
            <a:schemeClr val="accent6"/>
          </a:effectRef>
          <a:fontRef idx="minor">
            <a:schemeClr val="dk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accent2"/>
                </a:solidFill>
              </a:rPr>
              <a:t>1        1        1</a:t>
            </a:r>
          </a:p>
        </p:txBody>
      </p:sp>
      <p:sp>
        <p:nvSpPr>
          <p:cNvPr id="70" name="Text Box 193"/>
          <p:cNvSpPr txBox="1">
            <a:spLocks noChangeArrowheads="1"/>
          </p:cNvSpPr>
          <p:nvPr/>
        </p:nvSpPr>
        <p:spPr bwMode="auto">
          <a:xfrm>
            <a:off x="6085630" y="4450740"/>
            <a:ext cx="1905000" cy="3968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rgbClr val="FF3300"/>
                </a:solidFill>
              </a:rPr>
              <a:t>1           1          1</a:t>
            </a:r>
          </a:p>
        </p:txBody>
      </p:sp>
      <p:sp>
        <p:nvSpPr>
          <p:cNvPr id="103" name="Text Box 194"/>
          <p:cNvSpPr txBox="1">
            <a:spLocks noChangeArrowheads="1"/>
          </p:cNvSpPr>
          <p:nvPr/>
        </p:nvSpPr>
        <p:spPr bwMode="auto">
          <a:xfrm>
            <a:off x="6084805" y="4905402"/>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rgbClr val="FF3300"/>
                </a:solidFill>
              </a:rPr>
              <a:t>0           0         0</a:t>
            </a:r>
          </a:p>
        </p:txBody>
      </p:sp>
      <p:grpSp>
        <p:nvGrpSpPr>
          <p:cNvPr id="104" name="Group 198"/>
          <p:cNvGrpSpPr>
            <a:grpSpLocks/>
          </p:cNvGrpSpPr>
          <p:nvPr/>
        </p:nvGrpSpPr>
        <p:grpSpPr bwMode="auto">
          <a:xfrm>
            <a:off x="1404855" y="2695602"/>
            <a:ext cx="2743200" cy="1981200"/>
            <a:chOff x="960" y="1488"/>
            <a:chExt cx="1728" cy="1248"/>
          </a:xfrm>
        </p:grpSpPr>
        <p:sp>
          <p:nvSpPr>
            <p:cNvPr id="105" name="Line 196"/>
            <p:cNvSpPr>
              <a:spLocks noChangeShapeType="1"/>
            </p:cNvSpPr>
            <p:nvPr/>
          </p:nvSpPr>
          <p:spPr bwMode="auto">
            <a:xfrm flipH="1" flipV="1">
              <a:off x="960" y="1488"/>
              <a:ext cx="1728" cy="1248"/>
            </a:xfrm>
            <a:prstGeom prst="line">
              <a:avLst/>
            </a:prstGeom>
            <a:noFill/>
            <a:ln w="19050">
              <a:solidFill>
                <a:srgbClr val="66FF33"/>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6" name="Text Box 197"/>
            <p:cNvSpPr txBox="1">
              <a:spLocks noChangeArrowheads="1"/>
            </p:cNvSpPr>
            <p:nvPr/>
          </p:nvSpPr>
          <p:spPr bwMode="auto">
            <a:xfrm rot="2029677">
              <a:off x="1254" y="1901"/>
              <a:ext cx="864" cy="262"/>
            </a:xfrm>
            <a:prstGeom prst="rect">
              <a:avLst/>
            </a:prstGeom>
            <a:solidFill>
              <a:srgbClr val="E2E2E2"/>
            </a:solidFill>
            <a:ln w="19050">
              <a:solidFill>
                <a:srgbClr val="66FF33"/>
              </a:solidFill>
              <a:miter lim="800000"/>
              <a:headEnd/>
              <a:tailEnd/>
            </a:ln>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代入方程</a:t>
              </a:r>
            </a:p>
          </p:txBody>
        </p:sp>
      </p:grpSp>
      <p:sp>
        <p:nvSpPr>
          <p:cNvPr id="107" name="AutoShape 199"/>
          <p:cNvSpPr>
            <a:spLocks noChangeArrowheads="1"/>
          </p:cNvSpPr>
          <p:nvPr/>
        </p:nvSpPr>
        <p:spPr bwMode="auto">
          <a:xfrm>
            <a:off x="5976855" y="4905402"/>
            <a:ext cx="2057400" cy="304800"/>
          </a:xfrm>
          <a:prstGeom prst="flowChartTerminator">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08" name="AutoShape 200"/>
          <p:cNvSpPr>
            <a:spLocks noChangeArrowheads="1"/>
          </p:cNvSpPr>
          <p:nvPr/>
        </p:nvSpPr>
        <p:spPr bwMode="auto">
          <a:xfrm>
            <a:off x="3919455" y="1781202"/>
            <a:ext cx="1828800" cy="304800"/>
          </a:xfrm>
          <a:prstGeom prst="flowChartTerminator">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09" name="Line 204"/>
          <p:cNvSpPr>
            <a:spLocks noChangeShapeType="1"/>
          </p:cNvSpPr>
          <p:nvPr/>
        </p:nvSpPr>
        <p:spPr bwMode="auto">
          <a:xfrm flipH="1" flipV="1">
            <a:off x="5138655" y="2086002"/>
            <a:ext cx="1676400" cy="2819400"/>
          </a:xfrm>
          <a:prstGeom prst="line">
            <a:avLst/>
          </a:prstGeom>
          <a:noFill/>
          <a:ln w="19050">
            <a:solidFill>
              <a:srgbClr val="00FF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6" name="Text Box 197"/>
          <p:cNvSpPr txBox="1">
            <a:spLocks noChangeArrowheads="1"/>
          </p:cNvSpPr>
          <p:nvPr/>
        </p:nvSpPr>
        <p:spPr bwMode="auto">
          <a:xfrm rot="21279370">
            <a:off x="2479773" y="4429809"/>
            <a:ext cx="1371600" cy="710067"/>
          </a:xfrm>
          <a:prstGeom prst="rect">
            <a:avLst/>
          </a:prstGeom>
          <a:solidFill>
            <a:srgbClr val="E2E2E2"/>
          </a:solidFill>
          <a:ln w="19050">
            <a:solidFill>
              <a:srgbClr val="66FF33"/>
            </a:solidFill>
            <a:miter lim="800000"/>
            <a:headEnd/>
            <a:tailEnd/>
          </a:ln>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rgbClr val="FF0000"/>
                </a:solidFill>
              </a:rPr>
              <a:t>输入</a:t>
            </a:r>
            <a:r>
              <a:rPr kumimoji="1" lang="en-US" altLang="zh-CN" sz="2000" dirty="0">
                <a:solidFill>
                  <a:srgbClr val="FF0000"/>
                </a:solidFill>
              </a:rPr>
              <a:t>J</a:t>
            </a:r>
            <a:r>
              <a:rPr kumimoji="1" lang="zh-CN" altLang="en-US" sz="2000" dirty="0">
                <a:solidFill>
                  <a:srgbClr val="FF0000"/>
                </a:solidFill>
              </a:rPr>
              <a:t>，</a:t>
            </a:r>
            <a:r>
              <a:rPr kumimoji="1" lang="en-US" altLang="zh-CN" sz="2000" dirty="0">
                <a:solidFill>
                  <a:srgbClr val="FF0000"/>
                </a:solidFill>
              </a:rPr>
              <a:t>K</a:t>
            </a:r>
            <a:r>
              <a:rPr kumimoji="1" lang="zh-CN" altLang="en-US" sz="2000" dirty="0">
                <a:solidFill>
                  <a:srgbClr val="FF0000"/>
                </a:solidFill>
              </a:rPr>
              <a:t>是确定的！</a:t>
            </a:r>
          </a:p>
        </p:txBody>
      </p:sp>
    </p:spTree>
    <p:extLst>
      <p:ext uri="{BB962C8B-B14F-4D97-AF65-F5344CB8AC3E}">
        <p14:creationId xmlns:p14="http://schemas.microsoft.com/office/powerpoint/2010/main" val="2751396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5730789"/>
          </a:xfrm>
        </p:spPr>
        <p:txBody>
          <a:bodyPr/>
          <a:lstStyle/>
          <a:p>
            <a:r>
              <a:rPr kumimoji="1" lang="en-US" altLang="zh-CN" sz="2400" dirty="0"/>
              <a:t>JK</a:t>
            </a:r>
            <a:r>
              <a:rPr kumimoji="1" lang="zh-CN" altLang="en-US" sz="2400" dirty="0"/>
              <a:t>触发器构成的同步二进制计数器</a:t>
            </a:r>
            <a:endParaRPr kumimoji="1" lang="en-US" altLang="zh-CN" sz="2400" dirty="0"/>
          </a:p>
          <a:p>
            <a:endParaRPr lang="zh-CN" altLang="en-US" dirty="0"/>
          </a:p>
        </p:txBody>
      </p:sp>
      <p:grpSp>
        <p:nvGrpSpPr>
          <p:cNvPr id="334" name="Group 127"/>
          <p:cNvGrpSpPr>
            <a:grpSpLocks/>
          </p:cNvGrpSpPr>
          <p:nvPr/>
        </p:nvGrpSpPr>
        <p:grpSpPr bwMode="auto">
          <a:xfrm>
            <a:off x="1112179" y="1194795"/>
            <a:ext cx="6767512" cy="1779587"/>
            <a:chOff x="-12" y="126"/>
            <a:chExt cx="4263" cy="1121"/>
          </a:xfrm>
        </p:grpSpPr>
        <p:grpSp>
          <p:nvGrpSpPr>
            <p:cNvPr id="335" name="Group 128"/>
            <p:cNvGrpSpPr>
              <a:grpSpLocks/>
            </p:cNvGrpSpPr>
            <p:nvPr/>
          </p:nvGrpSpPr>
          <p:grpSpPr bwMode="auto">
            <a:xfrm>
              <a:off x="-12" y="126"/>
              <a:ext cx="4263" cy="1115"/>
              <a:chOff x="912" y="2494"/>
              <a:chExt cx="4263" cy="1115"/>
            </a:xfrm>
          </p:grpSpPr>
          <p:sp>
            <p:nvSpPr>
              <p:cNvPr id="339" name="Text Box 129"/>
              <p:cNvSpPr txBox="1">
                <a:spLocks noChangeArrowheads="1"/>
              </p:cNvSpPr>
              <p:nvPr/>
            </p:nvSpPr>
            <p:spPr bwMode="auto">
              <a:xfrm>
                <a:off x="1776" y="2976"/>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340" name="Rectangle 130"/>
              <p:cNvSpPr>
                <a:spLocks noChangeArrowheads="1"/>
              </p:cNvSpPr>
              <p:nvPr/>
            </p:nvSpPr>
            <p:spPr bwMode="auto">
              <a:xfrm>
                <a:off x="1632"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41" name="Rectangle 131"/>
              <p:cNvSpPr>
                <a:spLocks noChangeArrowheads="1"/>
              </p:cNvSpPr>
              <p:nvPr/>
            </p:nvSpPr>
            <p:spPr bwMode="auto">
              <a:xfrm>
                <a:off x="2640"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42" name="Rectangle 132"/>
              <p:cNvSpPr>
                <a:spLocks noChangeArrowheads="1"/>
              </p:cNvSpPr>
              <p:nvPr/>
            </p:nvSpPr>
            <p:spPr bwMode="auto">
              <a:xfrm>
                <a:off x="3648"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43" name="Line 133"/>
              <p:cNvSpPr>
                <a:spLocks noChangeShapeType="1"/>
              </p:cNvSpPr>
              <p:nvPr/>
            </p:nvSpPr>
            <p:spPr bwMode="auto">
              <a:xfrm>
                <a:off x="2112"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44" name="Line 134"/>
              <p:cNvSpPr>
                <a:spLocks noChangeShapeType="1"/>
              </p:cNvSpPr>
              <p:nvPr/>
            </p:nvSpPr>
            <p:spPr bwMode="auto">
              <a:xfrm>
                <a:off x="3120"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345" name="Group 135"/>
              <p:cNvGrpSpPr>
                <a:grpSpLocks/>
              </p:cNvGrpSpPr>
              <p:nvPr/>
            </p:nvGrpSpPr>
            <p:grpSpPr bwMode="auto">
              <a:xfrm>
                <a:off x="1440" y="3024"/>
                <a:ext cx="288" cy="576"/>
                <a:chOff x="2880" y="3072"/>
                <a:chExt cx="288" cy="576"/>
              </a:xfrm>
            </p:grpSpPr>
            <p:sp>
              <p:nvSpPr>
                <p:cNvPr id="397" name="Oval 136"/>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98" name="AutoShape 137"/>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99" name="Line 138"/>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0" name="Line 139"/>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1" name="Line 140"/>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346" name="Group 141"/>
              <p:cNvGrpSpPr>
                <a:grpSpLocks/>
              </p:cNvGrpSpPr>
              <p:nvPr/>
            </p:nvGrpSpPr>
            <p:grpSpPr bwMode="auto">
              <a:xfrm>
                <a:off x="2448" y="3024"/>
                <a:ext cx="288" cy="576"/>
                <a:chOff x="2880" y="3072"/>
                <a:chExt cx="288" cy="576"/>
              </a:xfrm>
            </p:grpSpPr>
            <p:sp>
              <p:nvSpPr>
                <p:cNvPr id="392" name="Oval 142"/>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93" name="AutoShape 143"/>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94" name="Line 144"/>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95" name="Line 145"/>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96" name="Line 146"/>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347" name="Group 147"/>
              <p:cNvGrpSpPr>
                <a:grpSpLocks/>
              </p:cNvGrpSpPr>
              <p:nvPr/>
            </p:nvGrpSpPr>
            <p:grpSpPr bwMode="auto">
              <a:xfrm>
                <a:off x="3466" y="3033"/>
                <a:ext cx="288" cy="576"/>
                <a:chOff x="2880" y="3072"/>
                <a:chExt cx="288" cy="576"/>
              </a:xfrm>
            </p:grpSpPr>
            <p:sp>
              <p:nvSpPr>
                <p:cNvPr id="387" name="Oval 148"/>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88" name="AutoShape 149"/>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89" name="Line 150"/>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90" name="Line 151"/>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91" name="Line 152"/>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348" name="Oval 153"/>
              <p:cNvSpPr>
                <a:spLocks noChangeArrowheads="1"/>
              </p:cNvSpPr>
              <p:nvPr/>
            </p:nvSpPr>
            <p:spPr bwMode="auto">
              <a:xfrm>
                <a:off x="2123" y="322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49" name="Oval 154"/>
              <p:cNvSpPr>
                <a:spLocks noChangeArrowheads="1"/>
              </p:cNvSpPr>
              <p:nvPr/>
            </p:nvSpPr>
            <p:spPr bwMode="auto">
              <a:xfrm>
                <a:off x="3120"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50" name="Oval 155"/>
              <p:cNvSpPr>
                <a:spLocks noChangeArrowheads="1"/>
              </p:cNvSpPr>
              <p:nvPr/>
            </p:nvSpPr>
            <p:spPr bwMode="auto">
              <a:xfrm>
                <a:off x="4128"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51" name="Line 156"/>
              <p:cNvSpPr>
                <a:spLocks noChangeShapeType="1"/>
              </p:cNvSpPr>
              <p:nvPr/>
            </p:nvSpPr>
            <p:spPr bwMode="auto">
              <a:xfrm flipH="1">
                <a:off x="1267" y="3600"/>
                <a:ext cx="22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2" name="Line 157"/>
              <p:cNvSpPr>
                <a:spLocks noChangeShapeType="1"/>
              </p:cNvSpPr>
              <p:nvPr/>
            </p:nvSpPr>
            <p:spPr bwMode="auto">
              <a:xfrm>
                <a:off x="1278" y="2803"/>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3" name="Line 158"/>
              <p:cNvSpPr>
                <a:spLocks noChangeShapeType="1"/>
              </p:cNvSpPr>
              <p:nvPr/>
            </p:nvSpPr>
            <p:spPr bwMode="auto">
              <a:xfrm>
                <a:off x="1344" y="2813"/>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4" name="Line 159"/>
              <p:cNvSpPr>
                <a:spLocks noChangeShapeType="1"/>
              </p:cNvSpPr>
              <p:nvPr/>
            </p:nvSpPr>
            <p:spPr bwMode="auto">
              <a:xfrm>
                <a:off x="1344" y="3342"/>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5" name="Line 160"/>
              <p:cNvSpPr>
                <a:spLocks noChangeShapeType="1"/>
              </p:cNvSpPr>
              <p:nvPr/>
            </p:nvSpPr>
            <p:spPr bwMode="auto">
              <a:xfrm>
                <a:off x="2354" y="2832"/>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6" name="Line 161"/>
              <p:cNvSpPr>
                <a:spLocks noChangeShapeType="1"/>
              </p:cNvSpPr>
              <p:nvPr/>
            </p:nvSpPr>
            <p:spPr bwMode="auto">
              <a:xfrm>
                <a:off x="2354"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7" name="Text Box 162"/>
              <p:cNvSpPr txBox="1">
                <a:spLocks noChangeArrowheads="1"/>
              </p:cNvSpPr>
              <p:nvPr/>
            </p:nvSpPr>
            <p:spPr bwMode="auto">
              <a:xfrm>
                <a:off x="1383" y="2494"/>
                <a:ext cx="11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spcBef>
                    <a:spcPct val="0"/>
                  </a:spcBef>
                </a:pPr>
                <a:endParaRPr kumimoji="1" lang="zh-CN" altLang="zh-CN" sz="2000"/>
              </a:p>
            </p:txBody>
          </p:sp>
          <p:sp>
            <p:nvSpPr>
              <p:cNvPr id="358" name="Text Box 163"/>
              <p:cNvSpPr txBox="1">
                <a:spLocks noChangeArrowheads="1"/>
              </p:cNvSpPr>
              <p:nvPr/>
            </p:nvSpPr>
            <p:spPr bwMode="auto">
              <a:xfrm>
                <a:off x="2784" y="292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359" name="Text Box 164"/>
              <p:cNvSpPr txBox="1">
                <a:spLocks noChangeArrowheads="1"/>
              </p:cNvSpPr>
              <p:nvPr/>
            </p:nvSpPr>
            <p:spPr bwMode="auto">
              <a:xfrm>
                <a:off x="3792" y="292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3</a:t>
                </a:r>
              </a:p>
            </p:txBody>
          </p:sp>
          <p:sp>
            <p:nvSpPr>
              <p:cNvPr id="360" name="Text Box 165"/>
              <p:cNvSpPr txBox="1">
                <a:spLocks noChangeArrowheads="1"/>
              </p:cNvSpPr>
              <p:nvPr/>
            </p:nvSpPr>
            <p:spPr bwMode="auto">
              <a:xfrm>
                <a:off x="1104"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361" name="Text Box 166"/>
              <p:cNvSpPr txBox="1">
                <a:spLocks noChangeArrowheads="1"/>
              </p:cNvSpPr>
              <p:nvPr/>
            </p:nvSpPr>
            <p:spPr bwMode="auto">
              <a:xfrm>
                <a:off x="3858" y="2685"/>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3</a:t>
                </a:r>
              </a:p>
            </p:txBody>
          </p:sp>
          <p:sp>
            <p:nvSpPr>
              <p:cNvPr id="362" name="Text Box 167"/>
              <p:cNvSpPr txBox="1">
                <a:spLocks noChangeArrowheads="1"/>
              </p:cNvSpPr>
              <p:nvPr/>
            </p:nvSpPr>
            <p:spPr bwMode="auto">
              <a:xfrm>
                <a:off x="912" y="3312"/>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363" name="Text Box 168"/>
              <p:cNvSpPr txBox="1">
                <a:spLocks noChangeArrowheads="1"/>
              </p:cNvSpPr>
              <p:nvPr/>
            </p:nvSpPr>
            <p:spPr bwMode="auto">
              <a:xfrm>
                <a:off x="1840" y="2667"/>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1</a:t>
                </a:r>
              </a:p>
            </p:txBody>
          </p:sp>
          <p:sp>
            <p:nvSpPr>
              <p:cNvPr id="364" name="Line 169"/>
              <p:cNvSpPr>
                <a:spLocks noChangeShapeType="1"/>
              </p:cNvSpPr>
              <p:nvPr/>
            </p:nvSpPr>
            <p:spPr bwMode="auto">
              <a:xfrm>
                <a:off x="2352" y="254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65" name="Line 170"/>
              <p:cNvSpPr>
                <a:spLocks noChangeShapeType="1"/>
              </p:cNvSpPr>
              <p:nvPr/>
            </p:nvSpPr>
            <p:spPr bwMode="auto">
              <a:xfrm flipV="1">
                <a:off x="2352" y="2539"/>
                <a:ext cx="2227"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66" name="Line 171"/>
              <p:cNvSpPr>
                <a:spLocks noChangeShapeType="1"/>
              </p:cNvSpPr>
              <p:nvPr/>
            </p:nvSpPr>
            <p:spPr bwMode="auto">
              <a:xfrm>
                <a:off x="3374" y="2730"/>
                <a:ext cx="274"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67" name="Line 172"/>
              <p:cNvSpPr>
                <a:spLocks noChangeShapeType="1"/>
              </p:cNvSpPr>
              <p:nvPr/>
            </p:nvSpPr>
            <p:spPr bwMode="auto">
              <a:xfrm flipH="1">
                <a:off x="3380" y="2542"/>
                <a:ext cx="5" cy="8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68" name="Line 173"/>
              <p:cNvSpPr>
                <a:spLocks noChangeShapeType="1"/>
              </p:cNvSpPr>
              <p:nvPr/>
            </p:nvSpPr>
            <p:spPr bwMode="auto">
              <a:xfrm>
                <a:off x="3371"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69" name="Text Box 174"/>
              <p:cNvSpPr txBox="1">
                <a:spLocks noChangeArrowheads="1"/>
              </p:cNvSpPr>
              <p:nvPr/>
            </p:nvSpPr>
            <p:spPr bwMode="auto">
              <a:xfrm>
                <a:off x="3663" y="2709"/>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370" name="Text Box 175"/>
              <p:cNvSpPr txBox="1">
                <a:spLocks noChangeArrowheads="1"/>
              </p:cNvSpPr>
              <p:nvPr/>
            </p:nvSpPr>
            <p:spPr bwMode="auto">
              <a:xfrm>
                <a:off x="4944" y="273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Z</a:t>
                </a:r>
              </a:p>
            </p:txBody>
          </p:sp>
          <p:sp>
            <p:nvSpPr>
              <p:cNvPr id="371" name="Line 176"/>
              <p:cNvSpPr>
                <a:spLocks noChangeShapeType="1"/>
              </p:cNvSpPr>
              <p:nvPr/>
            </p:nvSpPr>
            <p:spPr bwMode="auto">
              <a:xfrm>
                <a:off x="4185" y="3235"/>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75" name="Text Box 180"/>
              <p:cNvSpPr txBox="1">
                <a:spLocks noChangeArrowheads="1"/>
              </p:cNvSpPr>
              <p:nvPr/>
            </p:nvSpPr>
            <p:spPr bwMode="auto">
              <a:xfrm>
                <a:off x="2640"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J</a:t>
                </a:r>
              </a:p>
            </p:txBody>
          </p:sp>
          <p:sp>
            <p:nvSpPr>
              <p:cNvPr id="376" name="Text Box 181"/>
              <p:cNvSpPr txBox="1">
                <a:spLocks noChangeArrowheads="1"/>
              </p:cNvSpPr>
              <p:nvPr/>
            </p:nvSpPr>
            <p:spPr bwMode="auto">
              <a:xfrm>
                <a:off x="1680"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377" name="Text Box 182"/>
              <p:cNvSpPr txBox="1">
                <a:spLocks noChangeArrowheads="1"/>
              </p:cNvSpPr>
              <p:nvPr/>
            </p:nvSpPr>
            <p:spPr bwMode="auto">
              <a:xfrm>
                <a:off x="1632" y="321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K</a:t>
                </a:r>
              </a:p>
            </p:txBody>
          </p:sp>
          <p:sp>
            <p:nvSpPr>
              <p:cNvPr id="378" name="Text Box 183"/>
              <p:cNvSpPr txBox="1">
                <a:spLocks noChangeArrowheads="1"/>
              </p:cNvSpPr>
              <p:nvPr/>
            </p:nvSpPr>
            <p:spPr bwMode="auto">
              <a:xfrm>
                <a:off x="2640" y="321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379" name="Text Box 184"/>
              <p:cNvSpPr txBox="1">
                <a:spLocks noChangeArrowheads="1"/>
              </p:cNvSpPr>
              <p:nvPr/>
            </p:nvSpPr>
            <p:spPr bwMode="auto">
              <a:xfrm>
                <a:off x="3648" y="3168"/>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381" name="Line 186"/>
              <p:cNvSpPr>
                <a:spLocks noChangeShapeType="1"/>
              </p:cNvSpPr>
              <p:nvPr/>
            </p:nvSpPr>
            <p:spPr bwMode="auto">
              <a:xfrm>
                <a:off x="4110" y="2832"/>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82" name="Text Box 187"/>
              <p:cNvSpPr txBox="1">
                <a:spLocks noChangeArrowheads="1"/>
              </p:cNvSpPr>
              <p:nvPr/>
            </p:nvSpPr>
            <p:spPr bwMode="auto">
              <a:xfrm>
                <a:off x="2841" y="2670"/>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2</a:t>
                </a:r>
              </a:p>
            </p:txBody>
          </p:sp>
          <p:sp>
            <p:nvSpPr>
              <p:cNvPr id="383" name="AutoShape 188"/>
              <p:cNvSpPr>
                <a:spLocks noChangeArrowheads="1"/>
              </p:cNvSpPr>
              <p:nvPr/>
            </p:nvSpPr>
            <p:spPr bwMode="auto">
              <a:xfrm>
                <a:off x="4590" y="2496"/>
                <a:ext cx="336" cy="384"/>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84" name="Line 189"/>
              <p:cNvSpPr>
                <a:spLocks noChangeShapeType="1"/>
              </p:cNvSpPr>
              <p:nvPr/>
            </p:nvSpPr>
            <p:spPr bwMode="auto">
              <a:xfrm>
                <a:off x="4935" y="2681"/>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85" name="Oval 190"/>
              <p:cNvSpPr>
                <a:spLocks noChangeArrowheads="1"/>
              </p:cNvSpPr>
              <p:nvPr/>
            </p:nvSpPr>
            <p:spPr bwMode="auto">
              <a:xfrm flipV="1">
                <a:off x="3360" y="2716"/>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386" name="Oval 191"/>
              <p:cNvSpPr>
                <a:spLocks noChangeArrowheads="1"/>
              </p:cNvSpPr>
              <p:nvPr/>
            </p:nvSpPr>
            <p:spPr bwMode="auto">
              <a:xfrm flipV="1">
                <a:off x="2323" y="281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sp>
          <p:nvSpPr>
            <p:cNvPr id="336" name="Oval 192"/>
            <p:cNvSpPr>
              <a:spLocks noChangeArrowheads="1"/>
            </p:cNvSpPr>
            <p:nvPr/>
          </p:nvSpPr>
          <p:spPr bwMode="auto">
            <a:xfrm>
              <a:off x="487" y="1194"/>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337" name="Oval 193"/>
            <p:cNvSpPr>
              <a:spLocks noChangeArrowheads="1"/>
            </p:cNvSpPr>
            <p:nvPr/>
          </p:nvSpPr>
          <p:spPr bwMode="auto">
            <a:xfrm>
              <a:off x="1506" y="120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338" name="Oval 194"/>
            <p:cNvSpPr>
              <a:spLocks noChangeArrowheads="1"/>
            </p:cNvSpPr>
            <p:nvPr/>
          </p:nvSpPr>
          <p:spPr bwMode="auto">
            <a:xfrm>
              <a:off x="2429" y="16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sp>
        <p:nvSpPr>
          <p:cNvPr id="402" name="Line 169"/>
          <p:cNvSpPr>
            <a:spLocks noChangeShapeType="1"/>
          </p:cNvSpPr>
          <p:nvPr/>
        </p:nvSpPr>
        <p:spPr bwMode="auto">
          <a:xfrm>
            <a:off x="4780891" y="1395613"/>
            <a:ext cx="16124" cy="3296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3" name="Oval 190"/>
          <p:cNvSpPr>
            <a:spLocks noChangeArrowheads="1"/>
          </p:cNvSpPr>
          <p:nvPr/>
        </p:nvSpPr>
        <p:spPr bwMode="auto">
          <a:xfrm flipV="1">
            <a:off x="4758904" y="1687745"/>
            <a:ext cx="74612" cy="74612"/>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404" name="Line 134"/>
          <p:cNvSpPr>
            <a:spLocks noChangeShapeType="1"/>
          </p:cNvSpPr>
          <p:nvPr/>
        </p:nvSpPr>
        <p:spPr bwMode="auto">
          <a:xfrm>
            <a:off x="4797015" y="1399353"/>
            <a:ext cx="21365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5" name="Line 169"/>
          <p:cNvSpPr>
            <a:spLocks noChangeShapeType="1"/>
          </p:cNvSpPr>
          <p:nvPr/>
        </p:nvSpPr>
        <p:spPr bwMode="auto">
          <a:xfrm>
            <a:off x="4796209" y="1732956"/>
            <a:ext cx="805" cy="7604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6" name="Line 171"/>
          <p:cNvSpPr>
            <a:spLocks noChangeShapeType="1"/>
          </p:cNvSpPr>
          <p:nvPr/>
        </p:nvSpPr>
        <p:spPr bwMode="auto">
          <a:xfrm>
            <a:off x="4780891" y="2483845"/>
            <a:ext cx="6604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7" name="Text Box 3"/>
          <p:cNvSpPr txBox="1">
            <a:spLocks noChangeArrowheads="1"/>
          </p:cNvSpPr>
          <p:nvPr/>
        </p:nvSpPr>
        <p:spPr bwMode="auto">
          <a:xfrm>
            <a:off x="295958" y="838274"/>
            <a:ext cx="407084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chemeClr val="tx1"/>
                </a:solidFill>
                <a:latin typeface="楷体_GB2312" pitchFamily="49" charset="-122"/>
                <a:ea typeface="楷体_GB2312" pitchFamily="49" charset="-122"/>
              </a:rPr>
              <a:t>分析下图所示的同步计数器。</a:t>
            </a:r>
          </a:p>
        </p:txBody>
      </p:sp>
      <p:sp>
        <p:nvSpPr>
          <p:cNvPr id="408" name="Text Box 2"/>
          <p:cNvSpPr txBox="1">
            <a:spLocks noChangeArrowheads="1"/>
          </p:cNvSpPr>
          <p:nvPr/>
        </p:nvSpPr>
        <p:spPr bwMode="auto">
          <a:xfrm>
            <a:off x="295958" y="3068976"/>
            <a:ext cx="8247062" cy="2308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lang="zh-CN" altLang="en-US" sz="2400" b="1" dirty="0">
                <a:solidFill>
                  <a:schemeClr val="tx1"/>
                </a:solidFill>
                <a:latin typeface="楷体_GB2312" pitchFamily="49" charset="-122"/>
                <a:ea typeface="楷体_GB2312" pitchFamily="49" charset="-122"/>
              </a:rPr>
              <a:t>解：</a:t>
            </a:r>
            <a:r>
              <a:rPr lang="zh-CN" altLang="en-US" sz="2400" b="1" dirty="0">
                <a:solidFill>
                  <a:schemeClr val="tx1"/>
                </a:solidFill>
                <a:ea typeface="楷体_GB2312" pitchFamily="49" charset="-122"/>
              </a:rPr>
              <a:t>（</a:t>
            </a:r>
            <a:r>
              <a:rPr lang="en-US" altLang="zh-CN" sz="2400" b="1" dirty="0">
                <a:solidFill>
                  <a:schemeClr val="tx1"/>
                </a:solidFill>
                <a:ea typeface="楷体_GB2312" pitchFamily="49" charset="-122"/>
              </a:rPr>
              <a:t>1</a:t>
            </a:r>
            <a:r>
              <a:rPr lang="zh-CN" altLang="en-US" sz="2400" b="1" dirty="0">
                <a:solidFill>
                  <a:schemeClr val="tx1"/>
                </a:solidFill>
                <a:ea typeface="楷体_GB2312" pitchFamily="49" charset="-122"/>
              </a:rPr>
              <a:t>）</a:t>
            </a:r>
            <a:r>
              <a:rPr lang="zh-CN" altLang="en-US" sz="2400" b="1" dirty="0">
                <a:solidFill>
                  <a:schemeClr val="tx1"/>
                </a:solidFill>
                <a:latin typeface="楷体_GB2312" pitchFamily="49" charset="-122"/>
                <a:ea typeface="楷体_GB2312" pitchFamily="49" charset="-122"/>
              </a:rPr>
              <a:t>写出输出方程和激励方程</a:t>
            </a:r>
          </a:p>
          <a:p>
            <a:pPr>
              <a:lnSpc>
                <a:spcPct val="80000"/>
              </a:lnSpc>
              <a:spcBef>
                <a:spcPct val="50000"/>
              </a:spcBef>
            </a:pPr>
            <a:r>
              <a:rPr lang="zh-CN" altLang="en-US" sz="2400" b="1" dirty="0">
                <a:solidFill>
                  <a:schemeClr val="tx1"/>
                </a:solidFill>
                <a:latin typeface="楷体_GB2312" pitchFamily="49" charset="-122"/>
                <a:ea typeface="楷体_GB2312" pitchFamily="49" charset="-122"/>
              </a:rPr>
              <a:t>   输出方程：    </a:t>
            </a:r>
            <a:r>
              <a:rPr lang="en-US" altLang="zh-CN" sz="2400" b="1" dirty="0">
                <a:solidFill>
                  <a:schemeClr val="tx1"/>
                </a:solidFill>
                <a:ea typeface="楷体_GB2312" pitchFamily="49" charset="-122"/>
              </a:rPr>
              <a:t>Z</a:t>
            </a:r>
            <a:r>
              <a:rPr lang="zh-CN" altLang="en-US" sz="2400" b="1" dirty="0">
                <a:solidFill>
                  <a:schemeClr val="tx1"/>
                </a:solidFill>
                <a:ea typeface="楷体_GB2312" pitchFamily="49" charset="-122"/>
              </a:rPr>
              <a:t>＝</a:t>
            </a:r>
            <a:r>
              <a:rPr lang="en-US" altLang="zh-CN" sz="2400" b="1" dirty="0">
                <a:solidFill>
                  <a:schemeClr val="tx1"/>
                </a:solidFill>
                <a:ea typeface="楷体_GB2312" pitchFamily="49" charset="-122"/>
              </a:rPr>
              <a:t>Q</a:t>
            </a:r>
            <a:r>
              <a:rPr lang="en-US" altLang="zh-CN" sz="2400" b="1" baseline="-25000" dirty="0">
                <a:solidFill>
                  <a:schemeClr val="tx1"/>
                </a:solidFill>
                <a:ea typeface="楷体_GB2312" pitchFamily="49" charset="-122"/>
              </a:rPr>
              <a:t>1</a:t>
            </a:r>
            <a:r>
              <a:rPr lang="en-US" altLang="zh-CN" sz="2400" b="1" baseline="30000" dirty="0">
                <a:solidFill>
                  <a:schemeClr val="tx1"/>
                </a:solidFill>
                <a:ea typeface="楷体_GB2312" pitchFamily="49" charset="-122"/>
              </a:rPr>
              <a:t>n</a:t>
            </a:r>
            <a:r>
              <a:rPr lang="en-US" altLang="zh-CN" sz="2400" b="1" dirty="0">
                <a:solidFill>
                  <a:schemeClr val="tx1"/>
                </a:solidFill>
                <a:ea typeface="楷体_GB2312" pitchFamily="49" charset="-122"/>
              </a:rPr>
              <a:t>Q</a:t>
            </a:r>
            <a:r>
              <a:rPr lang="en-US" altLang="zh-CN" sz="2400" b="1" baseline="-25000" dirty="0">
                <a:solidFill>
                  <a:schemeClr val="tx1"/>
                </a:solidFill>
                <a:ea typeface="楷体_GB2312" pitchFamily="49" charset="-122"/>
              </a:rPr>
              <a:t>2</a:t>
            </a:r>
            <a:r>
              <a:rPr lang="en-US" altLang="zh-CN" sz="2400" b="1" baseline="30000" dirty="0">
                <a:solidFill>
                  <a:schemeClr val="tx1"/>
                </a:solidFill>
                <a:ea typeface="楷体_GB2312" pitchFamily="49" charset="-122"/>
              </a:rPr>
              <a:t>n</a:t>
            </a:r>
            <a:r>
              <a:rPr lang="en-US" altLang="zh-CN" sz="2400" b="1" dirty="0">
                <a:solidFill>
                  <a:schemeClr val="tx1"/>
                </a:solidFill>
                <a:ea typeface="楷体_GB2312" pitchFamily="49" charset="-122"/>
              </a:rPr>
              <a:t>Q</a:t>
            </a:r>
            <a:r>
              <a:rPr lang="en-US" altLang="zh-CN" sz="2400" b="1" baseline="-25000" dirty="0">
                <a:solidFill>
                  <a:schemeClr val="tx1"/>
                </a:solidFill>
                <a:ea typeface="楷体_GB2312" pitchFamily="49" charset="-122"/>
              </a:rPr>
              <a:t>3</a:t>
            </a:r>
            <a:r>
              <a:rPr lang="en-US" altLang="zh-CN" sz="2400" b="1" baseline="30000" dirty="0">
                <a:solidFill>
                  <a:schemeClr val="tx1"/>
                </a:solidFill>
                <a:ea typeface="楷体_GB2312" pitchFamily="49" charset="-122"/>
              </a:rPr>
              <a:t>n</a:t>
            </a:r>
            <a:endParaRPr lang="en-US" altLang="zh-CN" sz="2400" b="1" dirty="0">
              <a:solidFill>
                <a:schemeClr val="tx1"/>
              </a:solidFill>
              <a:ea typeface="楷体_GB2312" pitchFamily="49" charset="-122"/>
            </a:endParaRPr>
          </a:p>
          <a:p>
            <a:pPr>
              <a:lnSpc>
                <a:spcPct val="80000"/>
              </a:lnSpc>
              <a:spcBef>
                <a:spcPct val="50000"/>
              </a:spcBef>
            </a:pPr>
            <a:r>
              <a:rPr lang="en-US" altLang="zh-CN" sz="2400" b="1" dirty="0">
                <a:solidFill>
                  <a:schemeClr val="tx1"/>
                </a:solidFill>
                <a:ea typeface="楷体_GB2312" pitchFamily="49" charset="-122"/>
              </a:rPr>
              <a:t>   </a:t>
            </a:r>
            <a:r>
              <a:rPr lang="zh-CN" altLang="en-US" sz="2400" b="1" dirty="0">
                <a:solidFill>
                  <a:schemeClr val="tx1"/>
                </a:solidFill>
                <a:ea typeface="楷体_GB2312" pitchFamily="49" charset="-122"/>
              </a:rPr>
              <a:t>激励方程：   </a:t>
            </a:r>
            <a:r>
              <a:rPr lang="en-US" altLang="zh-CN" sz="2400" b="1" dirty="0">
                <a:solidFill>
                  <a:schemeClr val="tx1"/>
                </a:solidFill>
                <a:ea typeface="楷体_GB2312" pitchFamily="49" charset="-122"/>
              </a:rPr>
              <a:t>J</a:t>
            </a:r>
            <a:r>
              <a:rPr lang="en-US" altLang="zh-CN" sz="2400" b="1" baseline="-25000" dirty="0">
                <a:solidFill>
                  <a:schemeClr val="tx1"/>
                </a:solidFill>
                <a:ea typeface="楷体_GB2312" pitchFamily="49" charset="-122"/>
              </a:rPr>
              <a:t>3</a:t>
            </a:r>
            <a:r>
              <a:rPr lang="zh-CN" altLang="en-US" sz="2400" b="1" dirty="0">
                <a:solidFill>
                  <a:schemeClr val="tx1"/>
                </a:solidFill>
                <a:ea typeface="楷体_GB2312" pitchFamily="49" charset="-122"/>
              </a:rPr>
              <a:t>＝</a:t>
            </a:r>
            <a:r>
              <a:rPr lang="en-US" altLang="zh-CN" sz="2400" b="1" dirty="0">
                <a:solidFill>
                  <a:schemeClr val="tx1"/>
                </a:solidFill>
                <a:ea typeface="楷体_GB2312" pitchFamily="49" charset="-122"/>
              </a:rPr>
              <a:t>Q</a:t>
            </a:r>
            <a:r>
              <a:rPr lang="en-US" altLang="zh-CN" sz="2400" b="1" baseline="-25000" dirty="0">
                <a:solidFill>
                  <a:schemeClr val="tx1"/>
                </a:solidFill>
                <a:ea typeface="楷体_GB2312" pitchFamily="49" charset="-122"/>
              </a:rPr>
              <a:t>1</a:t>
            </a:r>
            <a:r>
              <a:rPr lang="en-US" altLang="zh-CN" sz="2400" b="1" baseline="30000" dirty="0">
                <a:solidFill>
                  <a:schemeClr val="tx1"/>
                </a:solidFill>
                <a:ea typeface="楷体_GB2312" pitchFamily="49" charset="-122"/>
              </a:rPr>
              <a:t>n</a:t>
            </a:r>
            <a:r>
              <a:rPr lang="en-US" altLang="zh-CN" sz="2400" b="1" dirty="0">
                <a:solidFill>
                  <a:schemeClr val="tx1"/>
                </a:solidFill>
                <a:ea typeface="楷体_GB2312" pitchFamily="49" charset="-122"/>
              </a:rPr>
              <a:t>Q</a:t>
            </a:r>
            <a:r>
              <a:rPr lang="en-US" altLang="zh-CN" sz="2400" b="1" baseline="-25000" dirty="0">
                <a:solidFill>
                  <a:schemeClr val="tx1"/>
                </a:solidFill>
                <a:ea typeface="楷体_GB2312" pitchFamily="49" charset="-122"/>
              </a:rPr>
              <a:t>2</a:t>
            </a:r>
            <a:r>
              <a:rPr lang="en-US" altLang="zh-CN" sz="2400" b="1" baseline="30000" dirty="0">
                <a:solidFill>
                  <a:schemeClr val="tx1"/>
                </a:solidFill>
                <a:ea typeface="楷体_GB2312" pitchFamily="49" charset="-122"/>
              </a:rPr>
              <a:t>n                   </a:t>
            </a:r>
            <a:r>
              <a:rPr lang="en-US" altLang="zh-CN" sz="2400" b="1" dirty="0">
                <a:solidFill>
                  <a:schemeClr val="tx1"/>
                </a:solidFill>
                <a:ea typeface="楷体_GB2312" pitchFamily="49" charset="-122"/>
              </a:rPr>
              <a:t>K</a:t>
            </a:r>
            <a:r>
              <a:rPr lang="en-US" altLang="zh-CN" sz="2400" b="1" baseline="-25000" dirty="0">
                <a:solidFill>
                  <a:schemeClr val="tx1"/>
                </a:solidFill>
                <a:ea typeface="楷体_GB2312" pitchFamily="49" charset="-122"/>
              </a:rPr>
              <a:t>3</a:t>
            </a:r>
            <a:r>
              <a:rPr lang="zh-CN" altLang="en-US" sz="2400" b="1" dirty="0">
                <a:solidFill>
                  <a:schemeClr val="tx1"/>
                </a:solidFill>
                <a:ea typeface="楷体_GB2312" pitchFamily="49" charset="-122"/>
              </a:rPr>
              <a:t>＝ </a:t>
            </a:r>
            <a:r>
              <a:rPr lang="en-US" altLang="zh-CN" sz="2400" b="1" dirty="0">
                <a:solidFill>
                  <a:schemeClr val="tx1"/>
                </a:solidFill>
                <a:ea typeface="楷体_GB2312" pitchFamily="49" charset="-122"/>
              </a:rPr>
              <a:t>Q</a:t>
            </a:r>
            <a:r>
              <a:rPr lang="en-US" altLang="zh-CN" sz="2400" b="1" baseline="-25000" dirty="0">
                <a:solidFill>
                  <a:schemeClr val="tx1"/>
                </a:solidFill>
                <a:ea typeface="楷体_GB2312" pitchFamily="49" charset="-122"/>
              </a:rPr>
              <a:t>1</a:t>
            </a:r>
            <a:r>
              <a:rPr lang="en-US" altLang="zh-CN" sz="2400" b="1" baseline="30000" dirty="0">
                <a:solidFill>
                  <a:schemeClr val="tx1"/>
                </a:solidFill>
                <a:ea typeface="楷体_GB2312" pitchFamily="49" charset="-122"/>
              </a:rPr>
              <a:t>n</a:t>
            </a:r>
            <a:r>
              <a:rPr lang="en-US" altLang="zh-CN" sz="2400" b="1" dirty="0">
                <a:solidFill>
                  <a:schemeClr val="tx1"/>
                </a:solidFill>
                <a:ea typeface="楷体_GB2312" pitchFamily="49" charset="-122"/>
              </a:rPr>
              <a:t>Q</a:t>
            </a:r>
            <a:r>
              <a:rPr lang="en-US" altLang="zh-CN" sz="2400" b="1" baseline="-25000" dirty="0">
                <a:solidFill>
                  <a:schemeClr val="tx1"/>
                </a:solidFill>
                <a:ea typeface="楷体_GB2312" pitchFamily="49" charset="-122"/>
              </a:rPr>
              <a:t>2</a:t>
            </a:r>
            <a:r>
              <a:rPr lang="en-US" altLang="zh-CN" sz="2400" b="1" baseline="30000" dirty="0">
                <a:solidFill>
                  <a:schemeClr val="tx1"/>
                </a:solidFill>
                <a:ea typeface="楷体_GB2312" pitchFamily="49" charset="-122"/>
              </a:rPr>
              <a:t>n </a:t>
            </a:r>
          </a:p>
          <a:p>
            <a:pPr>
              <a:lnSpc>
                <a:spcPct val="80000"/>
              </a:lnSpc>
              <a:spcBef>
                <a:spcPct val="50000"/>
              </a:spcBef>
            </a:pPr>
            <a:r>
              <a:rPr lang="en-US" altLang="zh-CN" sz="2400" b="1" dirty="0">
                <a:solidFill>
                  <a:schemeClr val="tx1"/>
                </a:solidFill>
                <a:ea typeface="楷体_GB2312" pitchFamily="49" charset="-122"/>
              </a:rPr>
              <a:t>                J</a:t>
            </a:r>
            <a:r>
              <a:rPr lang="en-US" altLang="zh-CN" sz="2400" b="1" baseline="-25000" dirty="0">
                <a:solidFill>
                  <a:schemeClr val="tx1"/>
                </a:solidFill>
                <a:ea typeface="楷体_GB2312" pitchFamily="49" charset="-122"/>
              </a:rPr>
              <a:t>2</a:t>
            </a:r>
            <a:r>
              <a:rPr lang="zh-CN" altLang="en-US" sz="2400" b="1" dirty="0">
                <a:solidFill>
                  <a:schemeClr val="tx1"/>
                </a:solidFill>
                <a:ea typeface="楷体_GB2312" pitchFamily="49" charset="-122"/>
              </a:rPr>
              <a:t>＝</a:t>
            </a:r>
            <a:r>
              <a:rPr lang="en-US" altLang="zh-CN" sz="2400" b="1" dirty="0">
                <a:solidFill>
                  <a:schemeClr val="tx1"/>
                </a:solidFill>
                <a:ea typeface="楷体_GB2312" pitchFamily="49" charset="-122"/>
              </a:rPr>
              <a:t>Q</a:t>
            </a:r>
            <a:r>
              <a:rPr lang="en-US" altLang="zh-CN" sz="2400" b="1" baseline="-25000" dirty="0">
                <a:solidFill>
                  <a:schemeClr val="tx1"/>
                </a:solidFill>
                <a:ea typeface="楷体_GB2312" pitchFamily="49" charset="-122"/>
              </a:rPr>
              <a:t>1</a:t>
            </a:r>
            <a:r>
              <a:rPr lang="en-US" altLang="zh-CN" sz="2400" b="1" baseline="30000" dirty="0">
                <a:solidFill>
                  <a:schemeClr val="tx1"/>
                </a:solidFill>
                <a:ea typeface="楷体_GB2312" pitchFamily="49" charset="-122"/>
              </a:rPr>
              <a:t>n                       </a:t>
            </a:r>
            <a:r>
              <a:rPr lang="en-US" altLang="zh-CN" sz="2400" b="1" dirty="0">
                <a:solidFill>
                  <a:schemeClr val="tx1"/>
                </a:solidFill>
                <a:ea typeface="楷体_GB2312" pitchFamily="49" charset="-122"/>
              </a:rPr>
              <a:t>K</a:t>
            </a:r>
            <a:r>
              <a:rPr lang="en-US" altLang="zh-CN" sz="2400" b="1" baseline="-25000" dirty="0">
                <a:solidFill>
                  <a:schemeClr val="tx1"/>
                </a:solidFill>
                <a:ea typeface="楷体_GB2312" pitchFamily="49" charset="-122"/>
              </a:rPr>
              <a:t>2</a:t>
            </a:r>
            <a:r>
              <a:rPr lang="zh-CN" altLang="en-US" sz="2400" b="1" dirty="0">
                <a:solidFill>
                  <a:schemeClr val="tx1"/>
                </a:solidFill>
                <a:ea typeface="楷体_GB2312" pitchFamily="49" charset="-122"/>
              </a:rPr>
              <a:t>＝ </a:t>
            </a:r>
            <a:r>
              <a:rPr lang="en-US" altLang="zh-CN" sz="2400" b="1" dirty="0">
                <a:solidFill>
                  <a:schemeClr val="tx1"/>
                </a:solidFill>
                <a:ea typeface="楷体_GB2312" pitchFamily="49" charset="-122"/>
              </a:rPr>
              <a:t>Q</a:t>
            </a:r>
            <a:r>
              <a:rPr lang="en-US" altLang="zh-CN" sz="2400" b="1" baseline="-25000" dirty="0">
                <a:solidFill>
                  <a:schemeClr val="tx1"/>
                </a:solidFill>
                <a:ea typeface="楷体_GB2312" pitchFamily="49" charset="-122"/>
              </a:rPr>
              <a:t>1</a:t>
            </a:r>
            <a:r>
              <a:rPr lang="en-US" altLang="zh-CN" sz="2400" b="1" baseline="30000" dirty="0">
                <a:solidFill>
                  <a:schemeClr val="tx1"/>
                </a:solidFill>
                <a:ea typeface="楷体_GB2312" pitchFamily="49" charset="-122"/>
              </a:rPr>
              <a:t>n</a:t>
            </a:r>
          </a:p>
          <a:p>
            <a:pPr>
              <a:lnSpc>
                <a:spcPct val="80000"/>
              </a:lnSpc>
              <a:spcBef>
                <a:spcPct val="50000"/>
              </a:spcBef>
            </a:pPr>
            <a:r>
              <a:rPr lang="en-US" altLang="zh-CN" sz="2400" b="1" dirty="0">
                <a:solidFill>
                  <a:schemeClr val="tx1"/>
                </a:solidFill>
                <a:ea typeface="楷体_GB2312" pitchFamily="49" charset="-122"/>
              </a:rPr>
              <a:t>                J</a:t>
            </a:r>
            <a:r>
              <a:rPr lang="en-US" altLang="zh-CN" sz="2400" b="1" baseline="-25000" dirty="0">
                <a:solidFill>
                  <a:schemeClr val="tx1"/>
                </a:solidFill>
                <a:ea typeface="楷体_GB2312" pitchFamily="49" charset="-122"/>
              </a:rPr>
              <a:t>1</a:t>
            </a:r>
            <a:r>
              <a:rPr lang="zh-CN" altLang="en-US" sz="2400" b="1" dirty="0">
                <a:solidFill>
                  <a:schemeClr val="tx1"/>
                </a:solidFill>
                <a:ea typeface="楷体_GB2312" pitchFamily="49" charset="-122"/>
              </a:rPr>
              <a:t>＝</a:t>
            </a:r>
            <a:r>
              <a:rPr lang="en-US" altLang="zh-CN" sz="2400" b="1" dirty="0">
                <a:solidFill>
                  <a:schemeClr val="tx1"/>
                </a:solidFill>
                <a:ea typeface="楷体_GB2312" pitchFamily="49" charset="-122"/>
              </a:rPr>
              <a:t>1</a:t>
            </a:r>
            <a:r>
              <a:rPr lang="en-US" altLang="zh-CN" sz="2400" b="1" baseline="30000" dirty="0">
                <a:solidFill>
                  <a:schemeClr val="tx1"/>
                </a:solidFill>
                <a:ea typeface="楷体_GB2312" pitchFamily="49" charset="-122"/>
              </a:rPr>
              <a:t>                         </a:t>
            </a:r>
            <a:r>
              <a:rPr lang="en-US" altLang="zh-CN" sz="2400" b="1" dirty="0">
                <a:solidFill>
                  <a:schemeClr val="tx1"/>
                </a:solidFill>
                <a:ea typeface="楷体_GB2312" pitchFamily="49" charset="-122"/>
              </a:rPr>
              <a:t>K</a:t>
            </a:r>
            <a:r>
              <a:rPr lang="en-US" altLang="zh-CN" sz="2400" b="1" baseline="-25000" dirty="0">
                <a:solidFill>
                  <a:schemeClr val="tx1"/>
                </a:solidFill>
                <a:ea typeface="楷体_GB2312" pitchFamily="49" charset="-122"/>
              </a:rPr>
              <a:t>1</a:t>
            </a:r>
            <a:r>
              <a:rPr lang="zh-CN" altLang="en-US" sz="2400" b="1" dirty="0">
                <a:solidFill>
                  <a:schemeClr val="tx1"/>
                </a:solidFill>
                <a:ea typeface="楷体_GB2312" pitchFamily="49" charset="-122"/>
              </a:rPr>
              <a:t>＝ </a:t>
            </a:r>
            <a:r>
              <a:rPr lang="en-US" altLang="zh-CN" sz="2400" b="1" dirty="0">
                <a:solidFill>
                  <a:schemeClr val="tx1"/>
                </a:solidFill>
                <a:ea typeface="楷体_GB2312" pitchFamily="49" charset="-122"/>
              </a:rPr>
              <a:t>1</a:t>
            </a:r>
            <a:endParaRPr lang="en-US" altLang="zh-CN" dirty="0">
              <a:solidFill>
                <a:schemeClr val="tx1"/>
              </a:solidFill>
            </a:endParaRPr>
          </a:p>
        </p:txBody>
      </p:sp>
    </p:spTree>
    <p:extLst>
      <p:ext uri="{BB962C8B-B14F-4D97-AF65-F5344CB8AC3E}">
        <p14:creationId xmlns:p14="http://schemas.microsoft.com/office/powerpoint/2010/main" val="2177540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5730789"/>
          </a:xfrm>
        </p:spPr>
        <p:txBody>
          <a:bodyPr/>
          <a:lstStyle/>
          <a:p>
            <a:r>
              <a:rPr kumimoji="1" lang="en-US" altLang="zh-CN" sz="2400" dirty="0"/>
              <a:t>JK</a:t>
            </a:r>
            <a:r>
              <a:rPr kumimoji="1" lang="zh-CN" altLang="en-US" sz="2400" dirty="0"/>
              <a:t>触发器构成的同步二进制计数器</a:t>
            </a:r>
            <a:endParaRPr kumimoji="1" lang="en-US" altLang="zh-CN" sz="2400" dirty="0"/>
          </a:p>
          <a:p>
            <a:endParaRPr lang="zh-CN" altLang="en-US" dirty="0"/>
          </a:p>
        </p:txBody>
      </p:sp>
      <p:grpSp>
        <p:nvGrpSpPr>
          <p:cNvPr id="334" name="Group 127"/>
          <p:cNvGrpSpPr>
            <a:grpSpLocks/>
          </p:cNvGrpSpPr>
          <p:nvPr/>
        </p:nvGrpSpPr>
        <p:grpSpPr bwMode="auto">
          <a:xfrm>
            <a:off x="1112179" y="1194795"/>
            <a:ext cx="6767512" cy="1779587"/>
            <a:chOff x="-12" y="126"/>
            <a:chExt cx="4263" cy="1121"/>
          </a:xfrm>
        </p:grpSpPr>
        <p:grpSp>
          <p:nvGrpSpPr>
            <p:cNvPr id="335" name="Group 128"/>
            <p:cNvGrpSpPr>
              <a:grpSpLocks/>
            </p:cNvGrpSpPr>
            <p:nvPr/>
          </p:nvGrpSpPr>
          <p:grpSpPr bwMode="auto">
            <a:xfrm>
              <a:off x="-12" y="126"/>
              <a:ext cx="4263" cy="1115"/>
              <a:chOff x="912" y="2494"/>
              <a:chExt cx="4263" cy="1115"/>
            </a:xfrm>
          </p:grpSpPr>
          <p:sp>
            <p:nvSpPr>
              <p:cNvPr id="339" name="Text Box 129"/>
              <p:cNvSpPr txBox="1">
                <a:spLocks noChangeArrowheads="1"/>
              </p:cNvSpPr>
              <p:nvPr/>
            </p:nvSpPr>
            <p:spPr bwMode="auto">
              <a:xfrm>
                <a:off x="1776" y="2976"/>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340" name="Rectangle 130"/>
              <p:cNvSpPr>
                <a:spLocks noChangeArrowheads="1"/>
              </p:cNvSpPr>
              <p:nvPr/>
            </p:nvSpPr>
            <p:spPr bwMode="auto">
              <a:xfrm>
                <a:off x="1632"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41" name="Rectangle 131"/>
              <p:cNvSpPr>
                <a:spLocks noChangeArrowheads="1"/>
              </p:cNvSpPr>
              <p:nvPr/>
            </p:nvSpPr>
            <p:spPr bwMode="auto">
              <a:xfrm>
                <a:off x="2640"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42" name="Rectangle 132"/>
              <p:cNvSpPr>
                <a:spLocks noChangeArrowheads="1"/>
              </p:cNvSpPr>
              <p:nvPr/>
            </p:nvSpPr>
            <p:spPr bwMode="auto">
              <a:xfrm>
                <a:off x="3648" y="2688"/>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43" name="Line 133"/>
              <p:cNvSpPr>
                <a:spLocks noChangeShapeType="1"/>
              </p:cNvSpPr>
              <p:nvPr/>
            </p:nvSpPr>
            <p:spPr bwMode="auto">
              <a:xfrm>
                <a:off x="2112"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44" name="Line 134"/>
              <p:cNvSpPr>
                <a:spLocks noChangeShapeType="1"/>
              </p:cNvSpPr>
              <p:nvPr/>
            </p:nvSpPr>
            <p:spPr bwMode="auto">
              <a:xfrm>
                <a:off x="3120" y="2832"/>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345" name="Group 135"/>
              <p:cNvGrpSpPr>
                <a:grpSpLocks/>
              </p:cNvGrpSpPr>
              <p:nvPr/>
            </p:nvGrpSpPr>
            <p:grpSpPr bwMode="auto">
              <a:xfrm>
                <a:off x="1440" y="3024"/>
                <a:ext cx="288" cy="576"/>
                <a:chOff x="2880" y="3072"/>
                <a:chExt cx="288" cy="576"/>
              </a:xfrm>
            </p:grpSpPr>
            <p:sp>
              <p:nvSpPr>
                <p:cNvPr id="397" name="Oval 136"/>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98" name="AutoShape 137"/>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99" name="Line 138"/>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0" name="Line 139"/>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1" name="Line 140"/>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346" name="Group 141"/>
              <p:cNvGrpSpPr>
                <a:grpSpLocks/>
              </p:cNvGrpSpPr>
              <p:nvPr/>
            </p:nvGrpSpPr>
            <p:grpSpPr bwMode="auto">
              <a:xfrm>
                <a:off x="2448" y="3024"/>
                <a:ext cx="288" cy="576"/>
                <a:chOff x="2880" y="3072"/>
                <a:chExt cx="288" cy="576"/>
              </a:xfrm>
            </p:grpSpPr>
            <p:sp>
              <p:nvSpPr>
                <p:cNvPr id="392" name="Oval 142"/>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93" name="AutoShape 143"/>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94" name="Line 144"/>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95" name="Line 145"/>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96" name="Line 146"/>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347" name="Group 147"/>
              <p:cNvGrpSpPr>
                <a:grpSpLocks/>
              </p:cNvGrpSpPr>
              <p:nvPr/>
            </p:nvGrpSpPr>
            <p:grpSpPr bwMode="auto">
              <a:xfrm>
                <a:off x="3466" y="3033"/>
                <a:ext cx="288" cy="576"/>
                <a:chOff x="2880" y="3072"/>
                <a:chExt cx="288" cy="576"/>
              </a:xfrm>
            </p:grpSpPr>
            <p:sp>
              <p:nvSpPr>
                <p:cNvPr id="387" name="Oval 148"/>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88" name="AutoShape 149"/>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89" name="Line 150"/>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90" name="Line 151"/>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91" name="Line 152"/>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348" name="Oval 153"/>
              <p:cNvSpPr>
                <a:spLocks noChangeArrowheads="1"/>
              </p:cNvSpPr>
              <p:nvPr/>
            </p:nvSpPr>
            <p:spPr bwMode="auto">
              <a:xfrm>
                <a:off x="2123" y="322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49" name="Oval 154"/>
              <p:cNvSpPr>
                <a:spLocks noChangeArrowheads="1"/>
              </p:cNvSpPr>
              <p:nvPr/>
            </p:nvSpPr>
            <p:spPr bwMode="auto">
              <a:xfrm>
                <a:off x="3120"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50" name="Oval 155"/>
              <p:cNvSpPr>
                <a:spLocks noChangeArrowheads="1"/>
              </p:cNvSpPr>
              <p:nvPr/>
            </p:nvSpPr>
            <p:spPr bwMode="auto">
              <a:xfrm>
                <a:off x="4128" y="32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51" name="Line 156"/>
              <p:cNvSpPr>
                <a:spLocks noChangeShapeType="1"/>
              </p:cNvSpPr>
              <p:nvPr/>
            </p:nvSpPr>
            <p:spPr bwMode="auto">
              <a:xfrm flipH="1">
                <a:off x="1267" y="3600"/>
                <a:ext cx="22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2" name="Line 157"/>
              <p:cNvSpPr>
                <a:spLocks noChangeShapeType="1"/>
              </p:cNvSpPr>
              <p:nvPr/>
            </p:nvSpPr>
            <p:spPr bwMode="auto">
              <a:xfrm>
                <a:off x="1278" y="2803"/>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3" name="Line 158"/>
              <p:cNvSpPr>
                <a:spLocks noChangeShapeType="1"/>
              </p:cNvSpPr>
              <p:nvPr/>
            </p:nvSpPr>
            <p:spPr bwMode="auto">
              <a:xfrm>
                <a:off x="1344" y="2813"/>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4" name="Line 159"/>
              <p:cNvSpPr>
                <a:spLocks noChangeShapeType="1"/>
              </p:cNvSpPr>
              <p:nvPr/>
            </p:nvSpPr>
            <p:spPr bwMode="auto">
              <a:xfrm>
                <a:off x="1344" y="3342"/>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5" name="Line 160"/>
              <p:cNvSpPr>
                <a:spLocks noChangeShapeType="1"/>
              </p:cNvSpPr>
              <p:nvPr/>
            </p:nvSpPr>
            <p:spPr bwMode="auto">
              <a:xfrm>
                <a:off x="2354" y="2832"/>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6" name="Line 161"/>
              <p:cNvSpPr>
                <a:spLocks noChangeShapeType="1"/>
              </p:cNvSpPr>
              <p:nvPr/>
            </p:nvSpPr>
            <p:spPr bwMode="auto">
              <a:xfrm>
                <a:off x="2354"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7" name="Text Box 162"/>
              <p:cNvSpPr txBox="1">
                <a:spLocks noChangeArrowheads="1"/>
              </p:cNvSpPr>
              <p:nvPr/>
            </p:nvSpPr>
            <p:spPr bwMode="auto">
              <a:xfrm>
                <a:off x="1383" y="2494"/>
                <a:ext cx="11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spcBef>
                    <a:spcPct val="0"/>
                  </a:spcBef>
                </a:pPr>
                <a:endParaRPr kumimoji="1" lang="zh-CN" altLang="zh-CN" sz="2000"/>
              </a:p>
            </p:txBody>
          </p:sp>
          <p:sp>
            <p:nvSpPr>
              <p:cNvPr id="358" name="Text Box 163"/>
              <p:cNvSpPr txBox="1">
                <a:spLocks noChangeArrowheads="1"/>
              </p:cNvSpPr>
              <p:nvPr/>
            </p:nvSpPr>
            <p:spPr bwMode="auto">
              <a:xfrm>
                <a:off x="2784" y="292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359" name="Text Box 164"/>
              <p:cNvSpPr txBox="1">
                <a:spLocks noChangeArrowheads="1"/>
              </p:cNvSpPr>
              <p:nvPr/>
            </p:nvSpPr>
            <p:spPr bwMode="auto">
              <a:xfrm>
                <a:off x="3792" y="292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3</a:t>
                </a:r>
              </a:p>
            </p:txBody>
          </p:sp>
          <p:sp>
            <p:nvSpPr>
              <p:cNvPr id="360" name="Text Box 165"/>
              <p:cNvSpPr txBox="1">
                <a:spLocks noChangeArrowheads="1"/>
              </p:cNvSpPr>
              <p:nvPr/>
            </p:nvSpPr>
            <p:spPr bwMode="auto">
              <a:xfrm>
                <a:off x="1104"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361" name="Text Box 166"/>
              <p:cNvSpPr txBox="1">
                <a:spLocks noChangeArrowheads="1"/>
              </p:cNvSpPr>
              <p:nvPr/>
            </p:nvSpPr>
            <p:spPr bwMode="auto">
              <a:xfrm>
                <a:off x="3810" y="2645"/>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3</a:t>
                </a:r>
              </a:p>
            </p:txBody>
          </p:sp>
          <p:sp>
            <p:nvSpPr>
              <p:cNvPr id="362" name="Text Box 167"/>
              <p:cNvSpPr txBox="1">
                <a:spLocks noChangeArrowheads="1"/>
              </p:cNvSpPr>
              <p:nvPr/>
            </p:nvSpPr>
            <p:spPr bwMode="auto">
              <a:xfrm>
                <a:off x="912" y="3312"/>
                <a:ext cx="4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363" name="Text Box 168"/>
              <p:cNvSpPr txBox="1">
                <a:spLocks noChangeArrowheads="1"/>
              </p:cNvSpPr>
              <p:nvPr/>
            </p:nvSpPr>
            <p:spPr bwMode="auto">
              <a:xfrm>
                <a:off x="2064" y="2544"/>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p>
            </p:txBody>
          </p:sp>
          <p:sp>
            <p:nvSpPr>
              <p:cNvPr id="364" name="Line 169"/>
              <p:cNvSpPr>
                <a:spLocks noChangeShapeType="1"/>
              </p:cNvSpPr>
              <p:nvPr/>
            </p:nvSpPr>
            <p:spPr bwMode="auto">
              <a:xfrm>
                <a:off x="2352" y="254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65" name="Line 170"/>
              <p:cNvSpPr>
                <a:spLocks noChangeShapeType="1"/>
              </p:cNvSpPr>
              <p:nvPr/>
            </p:nvSpPr>
            <p:spPr bwMode="auto">
              <a:xfrm flipV="1">
                <a:off x="2352" y="2539"/>
                <a:ext cx="2227"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66" name="Line 171"/>
              <p:cNvSpPr>
                <a:spLocks noChangeShapeType="1"/>
              </p:cNvSpPr>
              <p:nvPr/>
            </p:nvSpPr>
            <p:spPr bwMode="auto">
              <a:xfrm>
                <a:off x="3374" y="2730"/>
                <a:ext cx="274"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67" name="Line 172"/>
              <p:cNvSpPr>
                <a:spLocks noChangeShapeType="1"/>
              </p:cNvSpPr>
              <p:nvPr/>
            </p:nvSpPr>
            <p:spPr bwMode="auto">
              <a:xfrm flipH="1">
                <a:off x="3380" y="2542"/>
                <a:ext cx="5" cy="8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68" name="Line 173"/>
              <p:cNvSpPr>
                <a:spLocks noChangeShapeType="1"/>
              </p:cNvSpPr>
              <p:nvPr/>
            </p:nvSpPr>
            <p:spPr bwMode="auto">
              <a:xfrm>
                <a:off x="3371" y="3361"/>
                <a:ext cx="27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69" name="Text Box 174"/>
              <p:cNvSpPr txBox="1">
                <a:spLocks noChangeArrowheads="1"/>
              </p:cNvSpPr>
              <p:nvPr/>
            </p:nvSpPr>
            <p:spPr bwMode="auto">
              <a:xfrm>
                <a:off x="3663" y="2709"/>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370" name="Text Box 175"/>
              <p:cNvSpPr txBox="1">
                <a:spLocks noChangeArrowheads="1"/>
              </p:cNvSpPr>
              <p:nvPr/>
            </p:nvSpPr>
            <p:spPr bwMode="auto">
              <a:xfrm>
                <a:off x="4944" y="273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Z</a:t>
                </a:r>
              </a:p>
            </p:txBody>
          </p:sp>
          <p:sp>
            <p:nvSpPr>
              <p:cNvPr id="371" name="Line 176"/>
              <p:cNvSpPr>
                <a:spLocks noChangeShapeType="1"/>
              </p:cNvSpPr>
              <p:nvPr/>
            </p:nvSpPr>
            <p:spPr bwMode="auto">
              <a:xfrm>
                <a:off x="4185" y="3235"/>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75" name="Text Box 180"/>
              <p:cNvSpPr txBox="1">
                <a:spLocks noChangeArrowheads="1"/>
              </p:cNvSpPr>
              <p:nvPr/>
            </p:nvSpPr>
            <p:spPr bwMode="auto">
              <a:xfrm>
                <a:off x="2640"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J</a:t>
                </a:r>
              </a:p>
            </p:txBody>
          </p:sp>
          <p:sp>
            <p:nvSpPr>
              <p:cNvPr id="376" name="Text Box 181"/>
              <p:cNvSpPr txBox="1">
                <a:spLocks noChangeArrowheads="1"/>
              </p:cNvSpPr>
              <p:nvPr/>
            </p:nvSpPr>
            <p:spPr bwMode="auto">
              <a:xfrm>
                <a:off x="1680" y="2688"/>
                <a:ext cx="19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J</a:t>
                </a:r>
              </a:p>
            </p:txBody>
          </p:sp>
          <p:sp>
            <p:nvSpPr>
              <p:cNvPr id="377" name="Text Box 182"/>
              <p:cNvSpPr txBox="1">
                <a:spLocks noChangeArrowheads="1"/>
              </p:cNvSpPr>
              <p:nvPr/>
            </p:nvSpPr>
            <p:spPr bwMode="auto">
              <a:xfrm>
                <a:off x="1632" y="321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K</a:t>
                </a:r>
              </a:p>
            </p:txBody>
          </p:sp>
          <p:sp>
            <p:nvSpPr>
              <p:cNvPr id="378" name="Text Box 183"/>
              <p:cNvSpPr txBox="1">
                <a:spLocks noChangeArrowheads="1"/>
              </p:cNvSpPr>
              <p:nvPr/>
            </p:nvSpPr>
            <p:spPr bwMode="auto">
              <a:xfrm>
                <a:off x="2640" y="3216"/>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379" name="Text Box 184"/>
              <p:cNvSpPr txBox="1">
                <a:spLocks noChangeArrowheads="1"/>
              </p:cNvSpPr>
              <p:nvPr/>
            </p:nvSpPr>
            <p:spPr bwMode="auto">
              <a:xfrm>
                <a:off x="3648" y="3168"/>
                <a:ext cx="21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K</a:t>
                </a:r>
              </a:p>
            </p:txBody>
          </p:sp>
          <p:sp>
            <p:nvSpPr>
              <p:cNvPr id="381" name="Line 186"/>
              <p:cNvSpPr>
                <a:spLocks noChangeShapeType="1"/>
              </p:cNvSpPr>
              <p:nvPr/>
            </p:nvSpPr>
            <p:spPr bwMode="auto">
              <a:xfrm>
                <a:off x="4110" y="2832"/>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82" name="Text Box 187"/>
              <p:cNvSpPr txBox="1">
                <a:spLocks noChangeArrowheads="1"/>
              </p:cNvSpPr>
              <p:nvPr/>
            </p:nvSpPr>
            <p:spPr bwMode="auto">
              <a:xfrm>
                <a:off x="2813" y="2589"/>
                <a:ext cx="3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Q</a:t>
                </a:r>
                <a:r>
                  <a:rPr kumimoji="1" lang="en-US" altLang="zh-CN" sz="2000" baseline="-25000" dirty="0"/>
                  <a:t>2</a:t>
                </a:r>
              </a:p>
            </p:txBody>
          </p:sp>
          <p:sp>
            <p:nvSpPr>
              <p:cNvPr id="383" name="AutoShape 188"/>
              <p:cNvSpPr>
                <a:spLocks noChangeArrowheads="1"/>
              </p:cNvSpPr>
              <p:nvPr/>
            </p:nvSpPr>
            <p:spPr bwMode="auto">
              <a:xfrm>
                <a:off x="4590" y="2496"/>
                <a:ext cx="336" cy="384"/>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84" name="Line 189"/>
              <p:cNvSpPr>
                <a:spLocks noChangeShapeType="1"/>
              </p:cNvSpPr>
              <p:nvPr/>
            </p:nvSpPr>
            <p:spPr bwMode="auto">
              <a:xfrm>
                <a:off x="4935" y="2681"/>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85" name="Oval 190"/>
              <p:cNvSpPr>
                <a:spLocks noChangeArrowheads="1"/>
              </p:cNvSpPr>
              <p:nvPr/>
            </p:nvSpPr>
            <p:spPr bwMode="auto">
              <a:xfrm flipV="1">
                <a:off x="3360" y="2716"/>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386" name="Oval 191"/>
              <p:cNvSpPr>
                <a:spLocks noChangeArrowheads="1"/>
              </p:cNvSpPr>
              <p:nvPr/>
            </p:nvSpPr>
            <p:spPr bwMode="auto">
              <a:xfrm flipV="1">
                <a:off x="2323" y="281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sp>
          <p:nvSpPr>
            <p:cNvPr id="336" name="Oval 192"/>
            <p:cNvSpPr>
              <a:spLocks noChangeArrowheads="1"/>
            </p:cNvSpPr>
            <p:nvPr/>
          </p:nvSpPr>
          <p:spPr bwMode="auto">
            <a:xfrm>
              <a:off x="487" y="1194"/>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337" name="Oval 193"/>
            <p:cNvSpPr>
              <a:spLocks noChangeArrowheads="1"/>
            </p:cNvSpPr>
            <p:nvPr/>
          </p:nvSpPr>
          <p:spPr bwMode="auto">
            <a:xfrm>
              <a:off x="1506" y="120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338" name="Oval 194"/>
            <p:cNvSpPr>
              <a:spLocks noChangeArrowheads="1"/>
            </p:cNvSpPr>
            <p:nvPr/>
          </p:nvSpPr>
          <p:spPr bwMode="auto">
            <a:xfrm>
              <a:off x="2429" y="162"/>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sp>
        <p:nvSpPr>
          <p:cNvPr id="402" name="Line 169"/>
          <p:cNvSpPr>
            <a:spLocks noChangeShapeType="1"/>
          </p:cNvSpPr>
          <p:nvPr/>
        </p:nvSpPr>
        <p:spPr bwMode="auto">
          <a:xfrm>
            <a:off x="4780891" y="1395613"/>
            <a:ext cx="16124" cy="3296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3" name="Oval 190"/>
          <p:cNvSpPr>
            <a:spLocks noChangeArrowheads="1"/>
          </p:cNvSpPr>
          <p:nvPr/>
        </p:nvSpPr>
        <p:spPr bwMode="auto">
          <a:xfrm flipV="1">
            <a:off x="4758904" y="1687745"/>
            <a:ext cx="74612" cy="74612"/>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sp>
        <p:nvSpPr>
          <p:cNvPr id="404" name="Line 134"/>
          <p:cNvSpPr>
            <a:spLocks noChangeShapeType="1"/>
          </p:cNvSpPr>
          <p:nvPr/>
        </p:nvSpPr>
        <p:spPr bwMode="auto">
          <a:xfrm>
            <a:off x="4797015" y="1399353"/>
            <a:ext cx="21365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5" name="Line 169"/>
          <p:cNvSpPr>
            <a:spLocks noChangeShapeType="1"/>
          </p:cNvSpPr>
          <p:nvPr/>
        </p:nvSpPr>
        <p:spPr bwMode="auto">
          <a:xfrm>
            <a:off x="4796209" y="1732956"/>
            <a:ext cx="805" cy="7604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6" name="Line 171"/>
          <p:cNvSpPr>
            <a:spLocks noChangeShapeType="1"/>
          </p:cNvSpPr>
          <p:nvPr/>
        </p:nvSpPr>
        <p:spPr bwMode="auto">
          <a:xfrm>
            <a:off x="4780891" y="2483845"/>
            <a:ext cx="66040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07" name="Text Box 3"/>
          <p:cNvSpPr txBox="1">
            <a:spLocks noChangeArrowheads="1"/>
          </p:cNvSpPr>
          <p:nvPr/>
        </p:nvSpPr>
        <p:spPr bwMode="auto">
          <a:xfrm>
            <a:off x="295958" y="838274"/>
            <a:ext cx="407084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chemeClr val="tx1"/>
                </a:solidFill>
                <a:latin typeface="楷体_GB2312" pitchFamily="49" charset="-122"/>
                <a:ea typeface="楷体_GB2312" pitchFamily="49" charset="-122"/>
              </a:rPr>
              <a:t>分析下图所示的同步计数器。</a:t>
            </a:r>
          </a:p>
        </p:txBody>
      </p:sp>
      <p:grpSp>
        <p:nvGrpSpPr>
          <p:cNvPr id="75" name="Group 72"/>
          <p:cNvGrpSpPr>
            <a:grpSpLocks/>
          </p:cNvGrpSpPr>
          <p:nvPr/>
        </p:nvGrpSpPr>
        <p:grpSpPr bwMode="auto">
          <a:xfrm>
            <a:off x="5179974" y="3290500"/>
            <a:ext cx="2636838" cy="457200"/>
            <a:chOff x="4099" y="2563"/>
            <a:chExt cx="1661" cy="288"/>
          </a:xfrm>
        </p:grpSpPr>
        <p:grpSp>
          <p:nvGrpSpPr>
            <p:cNvPr id="76" name="Group 73"/>
            <p:cNvGrpSpPr>
              <a:grpSpLocks/>
            </p:cNvGrpSpPr>
            <p:nvPr/>
          </p:nvGrpSpPr>
          <p:grpSpPr bwMode="auto">
            <a:xfrm>
              <a:off x="4764" y="2608"/>
              <a:ext cx="606" cy="3"/>
              <a:chOff x="3603" y="2911"/>
              <a:chExt cx="606" cy="3"/>
            </a:xfrm>
          </p:grpSpPr>
          <p:sp>
            <p:nvSpPr>
              <p:cNvPr id="78" name="Line 74"/>
              <p:cNvSpPr>
                <a:spLocks noChangeShapeType="1"/>
              </p:cNvSpPr>
              <p:nvPr/>
            </p:nvSpPr>
            <p:spPr bwMode="auto">
              <a:xfrm>
                <a:off x="3603" y="2914"/>
                <a:ext cx="147" cy="0"/>
              </a:xfrm>
              <a:prstGeom prst="line">
                <a:avLst/>
              </a:prstGeom>
              <a:noFill/>
              <a:ln w="19050">
                <a:solidFill>
                  <a:srgbClr val="FF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79" name="Line 75"/>
              <p:cNvSpPr>
                <a:spLocks noChangeShapeType="1"/>
              </p:cNvSpPr>
              <p:nvPr/>
            </p:nvSpPr>
            <p:spPr bwMode="auto">
              <a:xfrm>
                <a:off x="4062" y="2911"/>
                <a:ext cx="147" cy="0"/>
              </a:xfrm>
              <a:prstGeom prst="line">
                <a:avLst/>
              </a:prstGeom>
              <a:noFill/>
              <a:ln w="19050">
                <a:solidFill>
                  <a:srgbClr val="FF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grpSp>
        <p:sp>
          <p:nvSpPr>
            <p:cNvPr id="77" name="Text Box 76"/>
            <p:cNvSpPr txBox="1">
              <a:spLocks noChangeArrowheads="1"/>
            </p:cNvSpPr>
            <p:nvPr/>
          </p:nvSpPr>
          <p:spPr bwMode="auto">
            <a:xfrm>
              <a:off x="4099" y="2563"/>
              <a:ext cx="16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chemeClr val="tx1"/>
                  </a:solidFill>
                  <a:ea typeface="楷体_GB2312" pitchFamily="49" charset="-122"/>
                </a:rPr>
                <a:t>Q</a:t>
              </a:r>
              <a:r>
                <a:rPr lang="en-US" altLang="zh-CN" sz="2400" baseline="30000" dirty="0">
                  <a:solidFill>
                    <a:schemeClr val="tx1"/>
                  </a:solidFill>
                  <a:ea typeface="楷体_GB2312" pitchFamily="49" charset="-122"/>
                </a:rPr>
                <a:t>n+1</a:t>
              </a:r>
              <a:r>
                <a:rPr lang="zh-CN" altLang="en-US" sz="2400" dirty="0">
                  <a:solidFill>
                    <a:schemeClr val="tx1"/>
                  </a:solidFill>
                  <a:ea typeface="楷体_GB2312" pitchFamily="49" charset="-122"/>
                </a:rPr>
                <a:t>＝</a:t>
              </a:r>
              <a:r>
                <a:rPr lang="en-US" altLang="zh-CN" sz="2400" dirty="0" err="1">
                  <a:solidFill>
                    <a:schemeClr val="tx1"/>
                  </a:solidFill>
                  <a:ea typeface="楷体_GB2312" pitchFamily="49" charset="-122"/>
                </a:rPr>
                <a:t>JQ</a:t>
              </a:r>
              <a:r>
                <a:rPr lang="en-US" altLang="zh-CN" sz="2400" baseline="30000" dirty="0" err="1">
                  <a:solidFill>
                    <a:schemeClr val="tx1"/>
                  </a:solidFill>
                  <a:ea typeface="楷体_GB2312" pitchFamily="49" charset="-122"/>
                </a:rPr>
                <a:t>n</a:t>
              </a:r>
              <a:r>
                <a:rPr lang="en-US" altLang="zh-CN" sz="2400" baseline="30000" dirty="0">
                  <a:solidFill>
                    <a:schemeClr val="tx1"/>
                  </a:solidFill>
                  <a:ea typeface="楷体_GB2312" pitchFamily="49" charset="-122"/>
                </a:rPr>
                <a:t> </a:t>
              </a:r>
              <a:r>
                <a:rPr lang="zh-CN" altLang="en-US" sz="2400" dirty="0">
                  <a:solidFill>
                    <a:schemeClr val="tx1"/>
                  </a:solidFill>
                  <a:ea typeface="楷体_GB2312" pitchFamily="49" charset="-122"/>
                </a:rPr>
                <a:t>＋ </a:t>
              </a:r>
              <a:r>
                <a:rPr lang="en-US" altLang="zh-CN" sz="2400" dirty="0" err="1">
                  <a:solidFill>
                    <a:schemeClr val="tx1"/>
                  </a:solidFill>
                  <a:ea typeface="楷体_GB2312" pitchFamily="49" charset="-122"/>
                </a:rPr>
                <a:t>KQ</a:t>
              </a:r>
              <a:r>
                <a:rPr lang="en-US" altLang="zh-CN" sz="2400" baseline="30000" dirty="0" err="1">
                  <a:solidFill>
                    <a:schemeClr val="tx1"/>
                  </a:solidFill>
                  <a:ea typeface="楷体_GB2312" pitchFamily="49" charset="-122"/>
                </a:rPr>
                <a:t>n</a:t>
              </a:r>
              <a:endParaRPr lang="en-US" altLang="zh-CN" sz="2400" baseline="30000" dirty="0">
                <a:solidFill>
                  <a:schemeClr val="tx1"/>
                </a:solidFill>
                <a:ea typeface="楷体_GB2312" pitchFamily="49" charset="-122"/>
              </a:endParaRPr>
            </a:p>
          </p:txBody>
        </p:sp>
      </p:grpSp>
      <p:sp>
        <p:nvSpPr>
          <p:cNvPr id="80" name="Text Box 77"/>
          <p:cNvSpPr txBox="1">
            <a:spLocks noChangeArrowheads="1"/>
          </p:cNvSpPr>
          <p:nvPr/>
        </p:nvSpPr>
        <p:spPr bwMode="auto">
          <a:xfrm>
            <a:off x="1112179" y="3290500"/>
            <a:ext cx="402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chemeClr val="tx1"/>
                </a:solidFill>
                <a:ea typeface="楷体_GB2312" pitchFamily="49" charset="-122"/>
              </a:rPr>
              <a:t>（</a:t>
            </a:r>
            <a:r>
              <a:rPr lang="en-US" altLang="zh-CN" sz="2400" b="1" dirty="0">
                <a:solidFill>
                  <a:schemeClr val="tx1"/>
                </a:solidFill>
                <a:ea typeface="楷体_GB2312" pitchFamily="49" charset="-122"/>
              </a:rPr>
              <a:t>2</a:t>
            </a:r>
            <a:r>
              <a:rPr lang="zh-CN" altLang="en-US" sz="2400" b="1" dirty="0">
                <a:solidFill>
                  <a:schemeClr val="tx1"/>
                </a:solidFill>
                <a:ea typeface="楷体_GB2312" pitchFamily="49" charset="-122"/>
              </a:rPr>
              <a:t>）</a:t>
            </a:r>
            <a:r>
              <a:rPr lang="zh-CN" altLang="en-US" sz="2400" b="1" dirty="0">
                <a:solidFill>
                  <a:schemeClr val="tx1"/>
                </a:solidFill>
                <a:latin typeface="楷体_GB2312" pitchFamily="49" charset="-122"/>
                <a:ea typeface="楷体_GB2312" pitchFamily="49" charset="-122"/>
              </a:rPr>
              <a:t>写出电路的状态方程</a:t>
            </a:r>
            <a:endParaRPr lang="zh-CN" altLang="en-US" dirty="0">
              <a:solidFill>
                <a:schemeClr val="tx1"/>
              </a:solidFill>
            </a:endParaRPr>
          </a:p>
        </p:txBody>
      </p:sp>
      <p:grpSp>
        <p:nvGrpSpPr>
          <p:cNvPr id="81" name="Group 78"/>
          <p:cNvGrpSpPr>
            <a:grpSpLocks/>
          </p:cNvGrpSpPr>
          <p:nvPr/>
        </p:nvGrpSpPr>
        <p:grpSpPr bwMode="auto">
          <a:xfrm>
            <a:off x="345416" y="3804177"/>
            <a:ext cx="8543925" cy="1570038"/>
            <a:chOff x="205" y="3305"/>
            <a:chExt cx="5382" cy="989"/>
          </a:xfrm>
        </p:grpSpPr>
        <p:grpSp>
          <p:nvGrpSpPr>
            <p:cNvPr id="82" name="Group 79"/>
            <p:cNvGrpSpPr>
              <a:grpSpLocks/>
            </p:cNvGrpSpPr>
            <p:nvPr/>
          </p:nvGrpSpPr>
          <p:grpSpPr bwMode="auto">
            <a:xfrm>
              <a:off x="205" y="3305"/>
              <a:ext cx="5382" cy="989"/>
              <a:chOff x="90" y="3325"/>
              <a:chExt cx="5382" cy="989"/>
            </a:xfrm>
          </p:grpSpPr>
          <p:sp>
            <p:nvSpPr>
              <p:cNvPr id="84" name="Text Box 80"/>
              <p:cNvSpPr txBox="1">
                <a:spLocks noChangeArrowheads="1"/>
              </p:cNvSpPr>
              <p:nvPr/>
            </p:nvSpPr>
            <p:spPr bwMode="auto">
              <a:xfrm>
                <a:off x="90" y="3325"/>
                <a:ext cx="5382" cy="9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3</a:t>
                </a:r>
                <a:r>
                  <a:rPr lang="en-US" altLang="zh-CN" sz="2400" b="1" baseline="30000">
                    <a:solidFill>
                      <a:schemeClr val="tx1"/>
                    </a:solidFill>
                    <a:ea typeface="楷体_GB2312" pitchFamily="49" charset="-122"/>
                  </a:rPr>
                  <a:t>n+1</a:t>
                </a:r>
                <a:r>
                  <a:rPr lang="zh-CN" altLang="en-US" sz="2400" b="1">
                    <a:solidFill>
                      <a:schemeClr val="tx1"/>
                    </a:solidFill>
                    <a:ea typeface="楷体_GB2312" pitchFamily="49" charset="-122"/>
                  </a:rPr>
                  <a:t>＝ </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1</a:t>
                </a:r>
                <a:r>
                  <a:rPr lang="en-US" altLang="zh-CN" sz="2400" b="1" baseline="30000">
                    <a:solidFill>
                      <a:schemeClr val="tx1"/>
                    </a:solidFill>
                    <a:ea typeface="楷体_GB2312" pitchFamily="49" charset="-122"/>
                  </a:rPr>
                  <a:t>n</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2</a:t>
                </a:r>
                <a:r>
                  <a:rPr lang="en-US" altLang="zh-CN" sz="2400" b="1" baseline="30000">
                    <a:solidFill>
                      <a:schemeClr val="tx1"/>
                    </a:solidFill>
                    <a:ea typeface="楷体_GB2312" pitchFamily="49" charset="-122"/>
                  </a:rPr>
                  <a:t>n</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3</a:t>
                </a:r>
                <a:r>
                  <a:rPr lang="en-US" altLang="zh-CN" sz="2400" b="1" baseline="30000">
                    <a:solidFill>
                      <a:schemeClr val="tx1"/>
                    </a:solidFill>
                    <a:ea typeface="楷体_GB2312" pitchFamily="49" charset="-122"/>
                  </a:rPr>
                  <a:t>n</a:t>
                </a:r>
                <a:r>
                  <a:rPr lang="zh-CN" altLang="en-US" sz="2400" b="1">
                    <a:solidFill>
                      <a:schemeClr val="tx1"/>
                    </a:solidFill>
                    <a:ea typeface="楷体_GB2312" pitchFamily="49" charset="-122"/>
                  </a:rPr>
                  <a:t>＋ </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1</a:t>
                </a:r>
                <a:r>
                  <a:rPr lang="en-US" altLang="zh-CN" sz="2400" b="1" baseline="30000">
                    <a:solidFill>
                      <a:schemeClr val="tx1"/>
                    </a:solidFill>
                    <a:ea typeface="楷体_GB2312" pitchFamily="49" charset="-122"/>
                  </a:rPr>
                  <a:t>n</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2</a:t>
                </a:r>
                <a:r>
                  <a:rPr lang="en-US" altLang="zh-CN" sz="2400" b="1" baseline="30000">
                    <a:solidFill>
                      <a:schemeClr val="tx1"/>
                    </a:solidFill>
                    <a:ea typeface="楷体_GB2312" pitchFamily="49" charset="-122"/>
                  </a:rPr>
                  <a:t>n</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3</a:t>
                </a:r>
                <a:r>
                  <a:rPr lang="en-US" altLang="zh-CN" sz="2400" b="1" baseline="30000">
                    <a:solidFill>
                      <a:schemeClr val="tx1"/>
                    </a:solidFill>
                    <a:ea typeface="楷体_GB2312" pitchFamily="49" charset="-122"/>
                  </a:rPr>
                  <a:t>n </a:t>
                </a:r>
                <a:r>
                  <a:rPr lang="zh-CN" altLang="en-US" sz="2400" b="1">
                    <a:solidFill>
                      <a:schemeClr val="tx1"/>
                    </a:solidFill>
                    <a:ea typeface="楷体_GB2312" pitchFamily="49" charset="-122"/>
                  </a:rPr>
                  <a:t>＝ </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1</a:t>
                </a:r>
                <a:r>
                  <a:rPr lang="en-US" altLang="zh-CN" sz="2400" b="1" baseline="30000">
                    <a:solidFill>
                      <a:schemeClr val="tx1"/>
                    </a:solidFill>
                    <a:ea typeface="楷体_GB2312" pitchFamily="49" charset="-122"/>
                  </a:rPr>
                  <a:t>n</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2</a:t>
                </a:r>
                <a:r>
                  <a:rPr lang="en-US" altLang="zh-CN" sz="2400" b="1" baseline="30000">
                    <a:solidFill>
                      <a:schemeClr val="tx1"/>
                    </a:solidFill>
                    <a:ea typeface="楷体_GB2312" pitchFamily="49" charset="-122"/>
                  </a:rPr>
                  <a:t>n</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3</a:t>
                </a:r>
                <a:r>
                  <a:rPr lang="en-US" altLang="zh-CN" sz="2400" b="1" baseline="30000">
                    <a:solidFill>
                      <a:schemeClr val="tx1"/>
                    </a:solidFill>
                    <a:ea typeface="楷体_GB2312" pitchFamily="49" charset="-122"/>
                  </a:rPr>
                  <a:t>n</a:t>
                </a:r>
                <a:r>
                  <a:rPr lang="zh-CN" altLang="en-US" sz="2400" b="1">
                    <a:solidFill>
                      <a:schemeClr val="tx1"/>
                    </a:solidFill>
                    <a:ea typeface="楷体_GB2312" pitchFamily="49" charset="-122"/>
                  </a:rPr>
                  <a:t>＋</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1</a:t>
                </a:r>
                <a:r>
                  <a:rPr lang="en-US" altLang="zh-CN" sz="2400" b="1" baseline="30000">
                    <a:solidFill>
                      <a:schemeClr val="tx1"/>
                    </a:solidFill>
                    <a:ea typeface="楷体_GB2312" pitchFamily="49" charset="-122"/>
                  </a:rPr>
                  <a:t>n</a:t>
                </a:r>
                <a:r>
                  <a:rPr lang="zh-CN" altLang="en-US" sz="2400" b="1">
                    <a:solidFill>
                      <a:schemeClr val="tx1"/>
                    </a:solidFill>
                    <a:ea typeface="楷体_GB2312" pitchFamily="49" charset="-122"/>
                  </a:rPr>
                  <a:t>＋</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2</a:t>
                </a:r>
                <a:r>
                  <a:rPr lang="en-US" altLang="zh-CN" sz="2400" b="1" baseline="30000">
                    <a:solidFill>
                      <a:schemeClr val="tx1"/>
                    </a:solidFill>
                    <a:ea typeface="楷体_GB2312" pitchFamily="49" charset="-122"/>
                  </a:rPr>
                  <a:t>n</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3</a:t>
                </a:r>
                <a:r>
                  <a:rPr lang="en-US" altLang="zh-CN" sz="2400" b="1" baseline="30000">
                    <a:solidFill>
                      <a:schemeClr val="tx1"/>
                    </a:solidFill>
                    <a:ea typeface="楷体_GB2312" pitchFamily="49" charset="-122"/>
                  </a:rPr>
                  <a:t>n</a:t>
                </a:r>
              </a:p>
              <a:p>
                <a:pPr>
                  <a:spcBef>
                    <a:spcPct val="50000"/>
                  </a:spcBef>
                </a:pP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2</a:t>
                </a:r>
                <a:r>
                  <a:rPr lang="en-US" altLang="zh-CN" sz="2400" b="1" baseline="30000">
                    <a:solidFill>
                      <a:schemeClr val="tx1"/>
                    </a:solidFill>
                    <a:ea typeface="楷体_GB2312" pitchFamily="49" charset="-122"/>
                  </a:rPr>
                  <a:t>n+1</a:t>
                </a:r>
                <a:r>
                  <a:rPr lang="zh-CN" altLang="en-US" sz="2400" b="1">
                    <a:solidFill>
                      <a:schemeClr val="tx1"/>
                    </a:solidFill>
                    <a:ea typeface="楷体_GB2312" pitchFamily="49" charset="-122"/>
                  </a:rPr>
                  <a:t>＝</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1</a:t>
                </a:r>
                <a:r>
                  <a:rPr lang="en-US" altLang="zh-CN" sz="2400" b="1" baseline="30000">
                    <a:solidFill>
                      <a:schemeClr val="tx1"/>
                    </a:solidFill>
                    <a:ea typeface="楷体_GB2312" pitchFamily="49" charset="-122"/>
                  </a:rPr>
                  <a:t>n</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2</a:t>
                </a:r>
                <a:r>
                  <a:rPr lang="en-US" altLang="zh-CN" sz="2400" b="1" baseline="30000">
                    <a:solidFill>
                      <a:schemeClr val="tx1"/>
                    </a:solidFill>
                    <a:ea typeface="楷体_GB2312" pitchFamily="49" charset="-122"/>
                  </a:rPr>
                  <a:t>n </a:t>
                </a:r>
                <a:r>
                  <a:rPr lang="zh-CN" altLang="en-US" sz="2400" b="1">
                    <a:solidFill>
                      <a:schemeClr val="tx1"/>
                    </a:solidFill>
                    <a:ea typeface="楷体_GB2312" pitchFamily="49" charset="-122"/>
                  </a:rPr>
                  <a:t>＋ </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1</a:t>
                </a:r>
                <a:r>
                  <a:rPr lang="en-US" altLang="zh-CN" sz="2400" b="1" baseline="30000">
                    <a:solidFill>
                      <a:schemeClr val="tx1"/>
                    </a:solidFill>
                    <a:ea typeface="楷体_GB2312" pitchFamily="49" charset="-122"/>
                  </a:rPr>
                  <a:t>n</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2</a:t>
                </a:r>
                <a:r>
                  <a:rPr lang="en-US" altLang="zh-CN" sz="2400" b="1" baseline="30000">
                    <a:solidFill>
                      <a:schemeClr val="tx1"/>
                    </a:solidFill>
                    <a:ea typeface="楷体_GB2312" pitchFamily="49" charset="-122"/>
                  </a:rPr>
                  <a:t>n</a:t>
                </a:r>
                <a:r>
                  <a:rPr lang="en-US" altLang="zh-CN" sz="2400" b="1">
                    <a:solidFill>
                      <a:schemeClr val="tx1"/>
                    </a:solidFill>
                    <a:ea typeface="楷体_GB2312" pitchFamily="49" charset="-122"/>
                  </a:rPr>
                  <a:t> = Q</a:t>
                </a:r>
                <a:r>
                  <a:rPr lang="en-US" altLang="zh-CN" sz="2400" b="1" baseline="-25000">
                    <a:solidFill>
                      <a:schemeClr val="tx1"/>
                    </a:solidFill>
                    <a:ea typeface="楷体_GB2312" pitchFamily="49" charset="-122"/>
                  </a:rPr>
                  <a:t>1</a:t>
                </a:r>
                <a:r>
                  <a:rPr lang="en-US" altLang="zh-CN" sz="2400" b="1" baseline="30000">
                    <a:solidFill>
                      <a:schemeClr val="tx1"/>
                    </a:solidFill>
                    <a:ea typeface="楷体_GB2312" pitchFamily="49" charset="-122"/>
                  </a:rPr>
                  <a:t>n</a:t>
                </a:r>
                <a:r>
                  <a:rPr lang="en-US" altLang="zh-CN" sz="2400" b="1">
                    <a:solidFill>
                      <a:schemeClr val="tx1"/>
                    </a:solidFill>
                    <a:cs typeface="Times New Roman" pitchFamily="18" charset="0"/>
                  </a:rPr>
                  <a:t> + </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2</a:t>
                </a:r>
                <a:r>
                  <a:rPr lang="en-US" altLang="zh-CN" sz="2400" b="1" baseline="30000">
                    <a:solidFill>
                      <a:schemeClr val="tx1"/>
                    </a:solidFill>
                    <a:ea typeface="楷体_GB2312" pitchFamily="49" charset="-122"/>
                  </a:rPr>
                  <a:t>n</a:t>
                </a:r>
                <a:endParaRPr lang="en-US" altLang="zh-CN" sz="2400" b="1">
                  <a:solidFill>
                    <a:schemeClr val="tx1"/>
                  </a:solidFill>
                  <a:ea typeface="楷体_GB2312" pitchFamily="49" charset="-122"/>
                </a:endParaRPr>
              </a:p>
              <a:p>
                <a:pPr>
                  <a:spcBef>
                    <a:spcPct val="50000"/>
                  </a:spcBef>
                </a:pP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1</a:t>
                </a:r>
                <a:r>
                  <a:rPr lang="en-US" altLang="zh-CN" sz="2400" b="1" baseline="30000">
                    <a:solidFill>
                      <a:schemeClr val="tx1"/>
                    </a:solidFill>
                    <a:ea typeface="楷体_GB2312" pitchFamily="49" charset="-122"/>
                  </a:rPr>
                  <a:t>n+1</a:t>
                </a:r>
                <a:r>
                  <a:rPr lang="zh-CN" altLang="en-US" sz="2400" b="1">
                    <a:solidFill>
                      <a:schemeClr val="tx1"/>
                    </a:solidFill>
                    <a:ea typeface="楷体_GB2312" pitchFamily="49" charset="-122"/>
                  </a:rPr>
                  <a:t>＝</a:t>
                </a:r>
                <a:r>
                  <a:rPr lang="en-US" altLang="zh-CN" sz="2400" b="1">
                    <a:solidFill>
                      <a:schemeClr val="tx1"/>
                    </a:solidFill>
                    <a:ea typeface="楷体_GB2312" pitchFamily="49" charset="-122"/>
                  </a:rPr>
                  <a:t>1·Q</a:t>
                </a:r>
                <a:r>
                  <a:rPr lang="en-US" altLang="zh-CN" sz="2400" b="1" baseline="-25000">
                    <a:solidFill>
                      <a:schemeClr val="tx1"/>
                    </a:solidFill>
                    <a:ea typeface="楷体_GB2312" pitchFamily="49" charset="-122"/>
                  </a:rPr>
                  <a:t>1</a:t>
                </a:r>
                <a:r>
                  <a:rPr lang="en-US" altLang="zh-CN" sz="2400" b="1" baseline="30000">
                    <a:solidFill>
                      <a:schemeClr val="tx1"/>
                    </a:solidFill>
                    <a:ea typeface="楷体_GB2312" pitchFamily="49" charset="-122"/>
                  </a:rPr>
                  <a:t>n </a:t>
                </a:r>
                <a:r>
                  <a:rPr lang="zh-CN" altLang="en-US" sz="2400" b="1">
                    <a:solidFill>
                      <a:schemeClr val="tx1"/>
                    </a:solidFill>
                    <a:ea typeface="楷体_GB2312" pitchFamily="49" charset="-122"/>
                  </a:rPr>
                  <a:t>＋ </a:t>
                </a:r>
                <a:r>
                  <a:rPr lang="en-US" altLang="zh-CN" sz="2400" b="1">
                    <a:solidFill>
                      <a:schemeClr val="tx1"/>
                    </a:solidFill>
                    <a:ea typeface="楷体_GB2312" pitchFamily="49" charset="-122"/>
                  </a:rPr>
                  <a:t>1· Q</a:t>
                </a:r>
                <a:r>
                  <a:rPr lang="en-US" altLang="zh-CN" sz="2400" b="1" baseline="-25000">
                    <a:solidFill>
                      <a:schemeClr val="tx1"/>
                    </a:solidFill>
                    <a:ea typeface="楷体_GB2312" pitchFamily="49" charset="-122"/>
                  </a:rPr>
                  <a:t>1</a:t>
                </a:r>
                <a:r>
                  <a:rPr lang="en-US" altLang="zh-CN" sz="2400" b="1" baseline="30000">
                    <a:solidFill>
                      <a:schemeClr val="tx1"/>
                    </a:solidFill>
                    <a:ea typeface="楷体_GB2312" pitchFamily="49" charset="-122"/>
                  </a:rPr>
                  <a:t>n </a:t>
                </a:r>
                <a:r>
                  <a:rPr lang="zh-CN" altLang="en-US" sz="2400" b="1">
                    <a:solidFill>
                      <a:schemeClr val="tx1"/>
                    </a:solidFill>
                    <a:ea typeface="楷体_GB2312" pitchFamily="49" charset="-122"/>
                  </a:rPr>
                  <a:t>＝</a:t>
                </a:r>
                <a:r>
                  <a:rPr lang="en-US" altLang="zh-CN" sz="2400" b="1">
                    <a:solidFill>
                      <a:schemeClr val="tx1"/>
                    </a:solidFill>
                    <a:ea typeface="楷体_GB2312" pitchFamily="49" charset="-122"/>
                  </a:rPr>
                  <a:t>Q</a:t>
                </a:r>
                <a:r>
                  <a:rPr lang="en-US" altLang="zh-CN" sz="2400" b="1" baseline="-25000">
                    <a:solidFill>
                      <a:schemeClr val="tx1"/>
                    </a:solidFill>
                    <a:ea typeface="楷体_GB2312" pitchFamily="49" charset="-122"/>
                  </a:rPr>
                  <a:t>1</a:t>
                </a:r>
                <a:r>
                  <a:rPr lang="en-US" altLang="zh-CN" sz="2400" b="1" baseline="30000">
                    <a:solidFill>
                      <a:schemeClr val="tx1"/>
                    </a:solidFill>
                    <a:ea typeface="楷体_GB2312" pitchFamily="49" charset="-122"/>
                  </a:rPr>
                  <a:t>n </a:t>
                </a:r>
              </a:p>
            </p:txBody>
          </p:sp>
          <p:sp>
            <p:nvSpPr>
              <p:cNvPr id="85" name="Line 81"/>
              <p:cNvSpPr>
                <a:spLocks noChangeShapeType="1"/>
              </p:cNvSpPr>
              <p:nvPr/>
            </p:nvSpPr>
            <p:spPr bwMode="auto">
              <a:xfrm>
                <a:off x="1275" y="3375"/>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86" name="Line 82"/>
              <p:cNvSpPr>
                <a:spLocks noChangeShapeType="1"/>
              </p:cNvSpPr>
              <p:nvPr/>
            </p:nvSpPr>
            <p:spPr bwMode="auto">
              <a:xfrm>
                <a:off x="3233" y="3375"/>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87" name="Line 83"/>
              <p:cNvSpPr>
                <a:spLocks noChangeShapeType="1"/>
              </p:cNvSpPr>
              <p:nvPr/>
            </p:nvSpPr>
            <p:spPr bwMode="auto">
              <a:xfrm>
                <a:off x="3770" y="3375"/>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88" name="Line 84"/>
              <p:cNvSpPr>
                <a:spLocks noChangeShapeType="1"/>
              </p:cNvSpPr>
              <p:nvPr/>
            </p:nvSpPr>
            <p:spPr bwMode="auto">
              <a:xfrm>
                <a:off x="4214" y="3375"/>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89" name="Line 85"/>
              <p:cNvSpPr>
                <a:spLocks noChangeShapeType="1"/>
              </p:cNvSpPr>
              <p:nvPr/>
            </p:nvSpPr>
            <p:spPr bwMode="auto">
              <a:xfrm>
                <a:off x="1783" y="3375"/>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90" name="Line 86"/>
              <p:cNvSpPr>
                <a:spLocks noChangeShapeType="1"/>
              </p:cNvSpPr>
              <p:nvPr/>
            </p:nvSpPr>
            <p:spPr bwMode="auto">
              <a:xfrm>
                <a:off x="946" y="3722"/>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91" name="Line 87"/>
              <p:cNvSpPr>
                <a:spLocks noChangeShapeType="1"/>
              </p:cNvSpPr>
              <p:nvPr/>
            </p:nvSpPr>
            <p:spPr bwMode="auto">
              <a:xfrm>
                <a:off x="1520" y="3722"/>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92" name="Line 88"/>
              <p:cNvSpPr>
                <a:spLocks noChangeShapeType="1"/>
              </p:cNvSpPr>
              <p:nvPr/>
            </p:nvSpPr>
            <p:spPr bwMode="auto">
              <a:xfrm>
                <a:off x="1016" y="4071"/>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93" name="Line 89"/>
              <p:cNvSpPr>
                <a:spLocks noChangeShapeType="1"/>
              </p:cNvSpPr>
              <p:nvPr/>
            </p:nvSpPr>
            <p:spPr bwMode="auto">
              <a:xfrm>
                <a:off x="1551" y="4071"/>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94" name="Line 90"/>
              <p:cNvSpPr>
                <a:spLocks noChangeShapeType="1"/>
              </p:cNvSpPr>
              <p:nvPr/>
            </p:nvSpPr>
            <p:spPr bwMode="auto">
              <a:xfrm>
                <a:off x="2482" y="4071"/>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grpSp>
        <p:sp>
          <p:nvSpPr>
            <p:cNvPr id="83" name="Oval 91"/>
            <p:cNvSpPr>
              <a:spLocks noChangeArrowheads="1"/>
            </p:cNvSpPr>
            <p:nvPr/>
          </p:nvSpPr>
          <p:spPr bwMode="auto">
            <a:xfrm>
              <a:off x="2691" y="3745"/>
              <a:ext cx="135" cy="13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grpSp>
      <p:sp>
        <p:nvSpPr>
          <p:cNvPr id="3" name="矩形 2"/>
          <p:cNvSpPr/>
          <p:nvPr/>
        </p:nvSpPr>
        <p:spPr>
          <a:xfrm>
            <a:off x="310659" y="3059668"/>
            <a:ext cx="803425" cy="461665"/>
          </a:xfrm>
          <a:prstGeom prst="rect">
            <a:avLst/>
          </a:prstGeom>
        </p:spPr>
        <p:txBody>
          <a:bodyPr wrap="none">
            <a:spAutoFit/>
          </a:bodyPr>
          <a:lstStyle/>
          <a:p>
            <a:r>
              <a:rPr lang="zh-CN" altLang="en-US" sz="2400" dirty="0">
                <a:solidFill>
                  <a:schemeClr val="tx1"/>
                </a:solidFill>
                <a:latin typeface="楷体_GB2312" pitchFamily="49" charset="-122"/>
                <a:ea typeface="楷体_GB2312" pitchFamily="49" charset="-122"/>
              </a:rPr>
              <a:t>解：</a:t>
            </a:r>
            <a:endParaRPr lang="zh-CN" altLang="en-US" sz="2400" dirty="0"/>
          </a:p>
        </p:txBody>
      </p:sp>
    </p:spTree>
    <p:extLst>
      <p:ext uri="{BB962C8B-B14F-4D97-AF65-F5344CB8AC3E}">
        <p14:creationId xmlns:p14="http://schemas.microsoft.com/office/powerpoint/2010/main" val="1174233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3" name="矩形 2"/>
          <p:cNvSpPr/>
          <p:nvPr/>
        </p:nvSpPr>
        <p:spPr>
          <a:xfrm>
            <a:off x="14206" y="509112"/>
            <a:ext cx="803425" cy="461665"/>
          </a:xfrm>
          <a:prstGeom prst="rect">
            <a:avLst/>
          </a:prstGeom>
        </p:spPr>
        <p:txBody>
          <a:bodyPr wrap="none">
            <a:spAutoFit/>
          </a:bodyPr>
          <a:lstStyle/>
          <a:p>
            <a:r>
              <a:rPr lang="zh-CN" altLang="en-US" sz="2400" dirty="0">
                <a:solidFill>
                  <a:schemeClr val="tx1"/>
                </a:solidFill>
                <a:latin typeface="楷体_GB2312" pitchFamily="49" charset="-122"/>
                <a:ea typeface="楷体_GB2312" pitchFamily="49" charset="-122"/>
              </a:rPr>
              <a:t>解：</a:t>
            </a:r>
            <a:endParaRPr lang="zh-CN" altLang="en-US" sz="2400" dirty="0"/>
          </a:p>
        </p:txBody>
      </p:sp>
      <p:sp>
        <p:nvSpPr>
          <p:cNvPr id="95" name="Text Box 2"/>
          <p:cNvSpPr txBox="1">
            <a:spLocks noChangeArrowheads="1"/>
          </p:cNvSpPr>
          <p:nvPr/>
        </p:nvSpPr>
        <p:spPr bwMode="auto">
          <a:xfrm>
            <a:off x="14206" y="972158"/>
            <a:ext cx="2852249"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chemeClr val="tx1"/>
                </a:solidFill>
                <a:ea typeface="楷体_GB2312" pitchFamily="49" charset="-122"/>
              </a:rPr>
              <a:t>（</a:t>
            </a:r>
            <a:r>
              <a:rPr lang="en-US" altLang="zh-CN" sz="2400" b="1" dirty="0">
                <a:solidFill>
                  <a:schemeClr val="tx1"/>
                </a:solidFill>
                <a:ea typeface="楷体_GB2312" pitchFamily="49" charset="-122"/>
              </a:rPr>
              <a:t>3</a:t>
            </a:r>
            <a:r>
              <a:rPr lang="zh-CN" altLang="en-US" sz="2400" b="1" dirty="0">
                <a:solidFill>
                  <a:schemeClr val="tx1"/>
                </a:solidFill>
                <a:ea typeface="楷体_GB2312" pitchFamily="49" charset="-122"/>
              </a:rPr>
              <a:t>）</a:t>
            </a:r>
            <a:r>
              <a:rPr lang="zh-CN" altLang="en-US" sz="2400" b="1" dirty="0">
                <a:solidFill>
                  <a:schemeClr val="tx1"/>
                </a:solidFill>
                <a:latin typeface="楷体_GB2312" pitchFamily="49" charset="-122"/>
                <a:ea typeface="楷体_GB2312" pitchFamily="49" charset="-122"/>
              </a:rPr>
              <a:t>作状态转移表和状态图</a:t>
            </a:r>
          </a:p>
        </p:txBody>
      </p:sp>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643" y="1911705"/>
            <a:ext cx="5833333" cy="290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643" y="4811939"/>
            <a:ext cx="5833333" cy="2046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0" name="Text Box 15"/>
          <p:cNvSpPr txBox="1">
            <a:spLocks noChangeArrowheads="1"/>
          </p:cNvSpPr>
          <p:nvPr/>
        </p:nvSpPr>
        <p:spPr bwMode="auto">
          <a:xfrm>
            <a:off x="1509118" y="1930750"/>
            <a:ext cx="1787525" cy="600075"/>
          </a:xfrm>
          <a:prstGeom prst="rect">
            <a:avLst/>
          </a:prstGeom>
          <a:noFill/>
          <a:ln w="19050">
            <a:solidFill>
              <a:srgbClr val="66FF33"/>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600" b="1" dirty="0">
                <a:solidFill>
                  <a:schemeClr val="tx1"/>
                </a:solidFill>
              </a:rPr>
              <a:t>三位同步计数器状态转移表</a:t>
            </a:r>
          </a:p>
        </p:txBody>
      </p:sp>
      <p:pic>
        <p:nvPicPr>
          <p:cNvPr id="130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1886" y="492480"/>
            <a:ext cx="60579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7" name="Text Box 2"/>
          <p:cNvSpPr txBox="1">
            <a:spLocks noChangeArrowheads="1"/>
          </p:cNvSpPr>
          <p:nvPr/>
        </p:nvSpPr>
        <p:spPr bwMode="auto">
          <a:xfrm>
            <a:off x="131542" y="2753955"/>
            <a:ext cx="2975062" cy="3600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chemeClr val="tx1"/>
                </a:solidFill>
              </a:rPr>
              <a:t>（</a:t>
            </a:r>
            <a:r>
              <a:rPr lang="en-US" altLang="zh-CN" sz="2400" b="1" dirty="0">
                <a:solidFill>
                  <a:schemeClr val="tx1"/>
                </a:solidFill>
              </a:rPr>
              <a:t>4</a:t>
            </a:r>
            <a:r>
              <a:rPr lang="zh-CN" altLang="en-US" sz="2400" b="1" dirty="0">
                <a:solidFill>
                  <a:schemeClr val="tx1"/>
                </a:solidFill>
              </a:rPr>
              <a:t>）</a:t>
            </a:r>
            <a:r>
              <a:rPr lang="zh-CN" altLang="en-US" sz="2400" b="1" dirty="0">
                <a:solidFill>
                  <a:schemeClr val="tx1"/>
                </a:solidFill>
                <a:ea typeface="楷体_GB2312" pitchFamily="49" charset="-122"/>
              </a:rPr>
              <a:t>分析说明</a:t>
            </a:r>
          </a:p>
          <a:p>
            <a:pPr>
              <a:spcBef>
                <a:spcPct val="50000"/>
              </a:spcBef>
            </a:pPr>
            <a:r>
              <a:rPr lang="zh-CN" altLang="en-US" sz="2400" dirty="0">
                <a:solidFill>
                  <a:schemeClr val="tx1"/>
                </a:solidFill>
              </a:rPr>
              <a:t>   根据状态图，上述计数器是模</a:t>
            </a:r>
            <a:r>
              <a:rPr lang="en-US" altLang="zh-CN" sz="2400" b="1" dirty="0">
                <a:solidFill>
                  <a:schemeClr val="tx1"/>
                </a:solidFill>
              </a:rPr>
              <a:t>M</a:t>
            </a:r>
            <a:r>
              <a:rPr lang="zh-CN" altLang="en-US" sz="2400" b="1" dirty="0">
                <a:solidFill>
                  <a:schemeClr val="tx1"/>
                </a:solidFill>
              </a:rPr>
              <a:t>＝</a:t>
            </a:r>
            <a:r>
              <a:rPr lang="en-US" altLang="zh-CN" sz="2400" b="1" dirty="0">
                <a:solidFill>
                  <a:schemeClr val="tx1"/>
                </a:solidFill>
              </a:rPr>
              <a:t>8</a:t>
            </a:r>
            <a:r>
              <a:rPr lang="zh-CN" altLang="en-US" sz="2400" dirty="0">
                <a:solidFill>
                  <a:schemeClr val="tx1"/>
                </a:solidFill>
              </a:rPr>
              <a:t>的二进制加法计数器，计数循环从</a:t>
            </a:r>
            <a:r>
              <a:rPr lang="en-US" altLang="zh-CN" sz="2400" b="1" dirty="0">
                <a:solidFill>
                  <a:schemeClr val="tx1"/>
                </a:solidFill>
              </a:rPr>
              <a:t>000</a:t>
            </a:r>
            <a:r>
              <a:rPr lang="zh-CN" altLang="en-US" sz="2400" b="1" dirty="0">
                <a:solidFill>
                  <a:schemeClr val="tx1"/>
                </a:solidFill>
              </a:rPr>
              <a:t>～</a:t>
            </a:r>
            <a:r>
              <a:rPr lang="en-US" altLang="zh-CN" sz="2400" b="1" dirty="0">
                <a:solidFill>
                  <a:schemeClr val="tx1"/>
                </a:solidFill>
              </a:rPr>
              <a:t>111</a:t>
            </a:r>
            <a:r>
              <a:rPr lang="zh-CN" altLang="en-US" sz="2400" dirty="0">
                <a:solidFill>
                  <a:schemeClr val="tx1"/>
                </a:solidFill>
              </a:rPr>
              <a:t>，共</a:t>
            </a:r>
            <a:r>
              <a:rPr lang="en-US" altLang="zh-CN" sz="2400" b="1" dirty="0">
                <a:solidFill>
                  <a:schemeClr val="tx1"/>
                </a:solidFill>
              </a:rPr>
              <a:t>8</a:t>
            </a:r>
            <a:r>
              <a:rPr lang="zh-CN" altLang="en-US" sz="2400" dirty="0">
                <a:solidFill>
                  <a:schemeClr val="tx1"/>
                </a:solidFill>
              </a:rPr>
              <a:t>个状态。当计满</a:t>
            </a:r>
            <a:r>
              <a:rPr lang="en-US" altLang="zh-CN" sz="2400" b="1" dirty="0">
                <a:solidFill>
                  <a:schemeClr val="tx1"/>
                </a:solidFill>
              </a:rPr>
              <a:t>8</a:t>
            </a:r>
            <a:r>
              <a:rPr lang="zh-CN" altLang="en-US" sz="2400" dirty="0">
                <a:solidFill>
                  <a:schemeClr val="tx1"/>
                </a:solidFill>
              </a:rPr>
              <a:t>个数时，输出</a:t>
            </a:r>
            <a:r>
              <a:rPr lang="en-US" altLang="zh-CN" sz="2400" b="1" dirty="0">
                <a:solidFill>
                  <a:schemeClr val="tx1"/>
                </a:solidFill>
              </a:rPr>
              <a:t>Z</a:t>
            </a:r>
            <a:r>
              <a:rPr lang="zh-CN" altLang="en-US" sz="2400" dirty="0">
                <a:solidFill>
                  <a:schemeClr val="tx1"/>
                </a:solidFill>
              </a:rPr>
              <a:t>为</a:t>
            </a:r>
            <a:r>
              <a:rPr lang="en-US" altLang="zh-CN" sz="2400" b="1" dirty="0">
                <a:solidFill>
                  <a:schemeClr val="tx1"/>
                </a:solidFill>
              </a:rPr>
              <a:t>1</a:t>
            </a:r>
            <a:r>
              <a:rPr lang="zh-CN" altLang="en-US" sz="2400" dirty="0">
                <a:solidFill>
                  <a:schemeClr val="tx1"/>
                </a:solidFill>
              </a:rPr>
              <a:t>，相当于</a:t>
            </a:r>
            <a:r>
              <a:rPr lang="zh-CN" altLang="en-US" sz="2400" i="1" u="sng" dirty="0">
                <a:solidFill>
                  <a:schemeClr val="tx1"/>
                </a:solidFill>
              </a:rPr>
              <a:t>逢</a:t>
            </a:r>
            <a:r>
              <a:rPr lang="en-US" altLang="zh-CN" sz="2400" b="1" i="1" u="sng" dirty="0">
                <a:solidFill>
                  <a:schemeClr val="tx1"/>
                </a:solidFill>
              </a:rPr>
              <a:t>8</a:t>
            </a:r>
            <a:r>
              <a:rPr lang="zh-CN" altLang="en-US" sz="2400" i="1" u="sng" dirty="0">
                <a:solidFill>
                  <a:schemeClr val="tx1"/>
                </a:solidFill>
              </a:rPr>
              <a:t>进</a:t>
            </a:r>
            <a:r>
              <a:rPr lang="en-US" altLang="zh-CN" sz="2400" b="1" i="1" u="sng" dirty="0">
                <a:solidFill>
                  <a:schemeClr val="tx1"/>
                </a:solidFill>
              </a:rPr>
              <a:t>1 </a:t>
            </a:r>
            <a:r>
              <a:rPr lang="zh-CN" altLang="en-US" sz="2400" dirty="0">
                <a:solidFill>
                  <a:schemeClr val="tx1"/>
                </a:solidFill>
              </a:rPr>
              <a:t>的进位输出。</a:t>
            </a:r>
          </a:p>
        </p:txBody>
      </p:sp>
      <p:sp>
        <p:nvSpPr>
          <p:cNvPr id="168" name="Line 85"/>
          <p:cNvSpPr>
            <a:spLocks noChangeShapeType="1"/>
          </p:cNvSpPr>
          <p:nvPr/>
        </p:nvSpPr>
        <p:spPr bwMode="auto">
          <a:xfrm>
            <a:off x="3711220" y="4104045"/>
            <a:ext cx="5004177"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solidFill>
                <a:schemeClr val="tx1"/>
              </a:solidFill>
            </a:endParaRPr>
          </a:p>
        </p:txBody>
      </p:sp>
    </p:spTree>
    <p:extLst>
      <p:ext uri="{BB962C8B-B14F-4D97-AF65-F5344CB8AC3E}">
        <p14:creationId xmlns:p14="http://schemas.microsoft.com/office/powerpoint/2010/main" val="2876610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grpSp>
        <p:nvGrpSpPr>
          <p:cNvPr id="11" name="Group 8"/>
          <p:cNvGrpSpPr>
            <a:grpSpLocks/>
          </p:cNvGrpSpPr>
          <p:nvPr/>
        </p:nvGrpSpPr>
        <p:grpSpPr bwMode="auto">
          <a:xfrm>
            <a:off x="407988" y="1313224"/>
            <a:ext cx="8515350" cy="3846512"/>
            <a:chOff x="167" y="-339"/>
            <a:chExt cx="5364" cy="2423"/>
          </a:xfrm>
        </p:grpSpPr>
        <p:sp>
          <p:nvSpPr>
            <p:cNvPr id="12" name="Text Box 3"/>
            <p:cNvSpPr txBox="1">
              <a:spLocks noChangeArrowheads="1"/>
            </p:cNvSpPr>
            <p:nvPr/>
          </p:nvSpPr>
          <p:spPr bwMode="auto">
            <a:xfrm>
              <a:off x="167" y="-339"/>
              <a:ext cx="5364" cy="2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solidFill>
                    <a:schemeClr val="tx1"/>
                  </a:solidFill>
                  <a:latin typeface="楷体_GB2312" pitchFamily="49" charset="-122"/>
                  <a:ea typeface="楷体_GB2312" pitchFamily="49" charset="-122"/>
                </a:rPr>
                <a:t>同步二进制加法计数器组成规律为</a:t>
              </a:r>
              <a:r>
                <a:rPr lang="zh-CN" altLang="en-US" sz="2800" b="1" dirty="0">
                  <a:solidFill>
                    <a:schemeClr val="tx1"/>
                  </a:solidFill>
                  <a:latin typeface="宋体" pitchFamily="2" charset="-122"/>
                </a:rPr>
                <a:t>：</a:t>
              </a:r>
            </a:p>
            <a:p>
              <a:pPr>
                <a:spcBef>
                  <a:spcPct val="50000"/>
                </a:spcBef>
              </a:pPr>
              <a:r>
                <a:rPr lang="zh-CN" altLang="en-US" sz="2400" b="1" dirty="0">
                  <a:solidFill>
                    <a:schemeClr val="tx1"/>
                  </a:solidFill>
                  <a:latin typeface="宋体" pitchFamily="2" charset="-122"/>
                </a:rPr>
                <a:t>    </a:t>
              </a:r>
              <a:r>
                <a:rPr lang="zh-CN" altLang="en-US" sz="2400" dirty="0">
                  <a:solidFill>
                    <a:schemeClr val="tx1"/>
                  </a:solidFill>
                  <a:latin typeface="宋体" pitchFamily="2" charset="-122"/>
                </a:rPr>
                <a:t>若触发器的数目为</a:t>
              </a:r>
              <a:r>
                <a:rPr lang="en-US" altLang="zh-CN" sz="2400" b="1" dirty="0">
                  <a:solidFill>
                    <a:schemeClr val="tx1"/>
                  </a:solidFill>
                  <a:ea typeface="MingLiU" pitchFamily="49" charset="-120"/>
                </a:rPr>
                <a:t>k</a:t>
              </a:r>
              <a:r>
                <a:rPr lang="zh-CN" altLang="en-US" sz="2400" dirty="0">
                  <a:solidFill>
                    <a:schemeClr val="tx1"/>
                  </a:solidFill>
                </a:rPr>
                <a:t>，模数</a:t>
              </a:r>
              <a:r>
                <a:rPr lang="en-US" altLang="zh-CN" sz="2400" b="1" dirty="0">
                  <a:solidFill>
                    <a:schemeClr val="tx1"/>
                  </a:solidFill>
                </a:rPr>
                <a:t>M=2</a:t>
              </a:r>
              <a:r>
                <a:rPr lang="en-US" altLang="zh-CN" sz="2400" b="1" baseline="30000" dirty="0">
                  <a:solidFill>
                    <a:schemeClr val="tx1"/>
                  </a:solidFill>
                </a:rPr>
                <a:t>k</a:t>
              </a:r>
              <a:r>
                <a:rPr lang="zh-CN" altLang="en-US" sz="2400" dirty="0">
                  <a:solidFill>
                    <a:schemeClr val="tx1"/>
                  </a:solidFill>
                </a:rPr>
                <a:t>，各级之间的连接关系为：</a:t>
              </a:r>
            </a:p>
            <a:p>
              <a:pPr algn="ctr">
                <a:spcBef>
                  <a:spcPct val="50000"/>
                </a:spcBef>
              </a:pPr>
              <a:r>
                <a:rPr lang="en-US" altLang="zh-CN" sz="2400" b="1" dirty="0">
                  <a:solidFill>
                    <a:schemeClr val="tx1"/>
                  </a:solidFill>
                </a:rPr>
                <a:t>J</a:t>
              </a:r>
              <a:r>
                <a:rPr lang="en-US" altLang="zh-CN" sz="2400" b="1" baseline="-25000" dirty="0">
                  <a:solidFill>
                    <a:schemeClr val="tx1"/>
                  </a:solidFill>
                </a:rPr>
                <a:t>1</a:t>
              </a:r>
              <a:r>
                <a:rPr lang="en-US" altLang="zh-CN" sz="2400" b="1" dirty="0">
                  <a:solidFill>
                    <a:schemeClr val="tx1"/>
                  </a:solidFill>
                </a:rPr>
                <a:t>= K</a:t>
              </a:r>
              <a:r>
                <a:rPr lang="en-US" altLang="zh-CN" sz="2400" b="1" baseline="-25000" dirty="0">
                  <a:solidFill>
                    <a:schemeClr val="tx1"/>
                  </a:solidFill>
                </a:rPr>
                <a:t>1</a:t>
              </a:r>
              <a:r>
                <a:rPr lang="en-US" altLang="zh-CN" sz="2400" b="1" dirty="0">
                  <a:solidFill>
                    <a:schemeClr val="tx1"/>
                  </a:solidFill>
                </a:rPr>
                <a:t>= 1</a:t>
              </a:r>
            </a:p>
            <a:p>
              <a:pPr algn="ctr">
                <a:spcBef>
                  <a:spcPct val="50000"/>
                </a:spcBef>
              </a:pPr>
              <a:r>
                <a:rPr lang="en-US" altLang="zh-CN" sz="2400" b="1" dirty="0" err="1">
                  <a:solidFill>
                    <a:schemeClr val="tx1"/>
                  </a:solidFill>
                </a:rPr>
                <a:t>J</a:t>
              </a:r>
              <a:r>
                <a:rPr lang="en-US" altLang="zh-CN" sz="2400" b="1" baseline="-25000" dirty="0" err="1">
                  <a:solidFill>
                    <a:schemeClr val="tx1"/>
                  </a:solidFill>
                </a:rPr>
                <a:t>i</a:t>
              </a:r>
              <a:r>
                <a:rPr lang="en-US" altLang="zh-CN" sz="2400" b="1" dirty="0">
                  <a:solidFill>
                    <a:schemeClr val="tx1"/>
                  </a:solidFill>
                </a:rPr>
                <a:t>= K</a:t>
              </a:r>
              <a:r>
                <a:rPr lang="en-US" altLang="zh-CN" sz="2400" b="1" baseline="-25000" dirty="0">
                  <a:solidFill>
                    <a:schemeClr val="tx1"/>
                  </a:solidFill>
                </a:rPr>
                <a:t>i</a:t>
              </a:r>
              <a:r>
                <a:rPr lang="en-US" altLang="zh-CN" sz="2400" b="1" dirty="0">
                  <a:solidFill>
                    <a:schemeClr val="tx1"/>
                  </a:solidFill>
                </a:rPr>
                <a:t>= Q</a:t>
              </a:r>
              <a:r>
                <a:rPr lang="en-US" altLang="zh-CN" sz="2400" b="1" baseline="-25000" dirty="0">
                  <a:solidFill>
                    <a:schemeClr val="tx1"/>
                  </a:solidFill>
                </a:rPr>
                <a:t>1</a:t>
              </a:r>
              <a:r>
                <a:rPr lang="en-US" altLang="zh-CN" sz="2400" b="1" baseline="30000" dirty="0">
                  <a:solidFill>
                    <a:schemeClr val="tx1"/>
                  </a:solidFill>
                </a:rPr>
                <a:t>n </a:t>
              </a:r>
              <a:r>
                <a:rPr lang="en-US" altLang="zh-CN" sz="2400" b="1" dirty="0">
                  <a:solidFill>
                    <a:schemeClr val="tx1"/>
                  </a:solidFill>
                </a:rPr>
                <a:t>Q</a:t>
              </a:r>
              <a:r>
                <a:rPr lang="en-US" altLang="zh-CN" sz="2400" b="1" baseline="-25000" dirty="0">
                  <a:solidFill>
                    <a:schemeClr val="tx1"/>
                  </a:solidFill>
                </a:rPr>
                <a:t>2</a:t>
              </a:r>
              <a:r>
                <a:rPr lang="en-US" altLang="zh-CN" sz="2400" b="1" baseline="30000" dirty="0">
                  <a:solidFill>
                    <a:schemeClr val="tx1"/>
                  </a:solidFill>
                </a:rPr>
                <a:t>n …  </a:t>
              </a:r>
              <a:r>
                <a:rPr lang="en-US" altLang="zh-CN" sz="2400" b="1" dirty="0">
                  <a:solidFill>
                    <a:schemeClr val="tx1"/>
                  </a:solidFill>
                </a:rPr>
                <a:t>Q</a:t>
              </a:r>
              <a:r>
                <a:rPr lang="en-US" altLang="zh-CN" sz="2400" b="1" baseline="-25000" dirty="0">
                  <a:solidFill>
                    <a:schemeClr val="tx1"/>
                  </a:solidFill>
                </a:rPr>
                <a:t>i-1</a:t>
              </a:r>
              <a:r>
                <a:rPr lang="en-US" altLang="zh-CN" sz="2400" b="1" baseline="30000" dirty="0">
                  <a:solidFill>
                    <a:schemeClr val="tx1"/>
                  </a:solidFill>
                </a:rPr>
                <a:t>n</a:t>
              </a:r>
            </a:p>
            <a:p>
              <a:pPr>
                <a:spcBef>
                  <a:spcPct val="50000"/>
                </a:spcBef>
              </a:pPr>
              <a:r>
                <a:rPr lang="en-US" altLang="zh-CN" sz="2400" dirty="0">
                  <a:solidFill>
                    <a:schemeClr val="tx1"/>
                  </a:solidFill>
                </a:rPr>
                <a:t>       </a:t>
              </a:r>
              <a:r>
                <a:rPr lang="zh-CN" altLang="en-US" sz="2400" dirty="0">
                  <a:solidFill>
                    <a:schemeClr val="tx1"/>
                  </a:solidFill>
                </a:rPr>
                <a:t>若是同步二进制减法计数器，则连接关系为：</a:t>
              </a:r>
            </a:p>
            <a:p>
              <a:pPr algn="ctr">
                <a:spcBef>
                  <a:spcPct val="50000"/>
                </a:spcBef>
              </a:pPr>
              <a:r>
                <a:rPr lang="en-US" altLang="zh-CN" sz="2400" b="1" dirty="0">
                  <a:solidFill>
                    <a:schemeClr val="tx1"/>
                  </a:solidFill>
                </a:rPr>
                <a:t>J</a:t>
              </a:r>
              <a:r>
                <a:rPr lang="en-US" altLang="zh-CN" sz="2400" b="1" baseline="-25000" dirty="0">
                  <a:solidFill>
                    <a:schemeClr val="tx1"/>
                  </a:solidFill>
                </a:rPr>
                <a:t>1</a:t>
              </a:r>
              <a:r>
                <a:rPr lang="en-US" altLang="zh-CN" sz="2400" b="1" dirty="0">
                  <a:solidFill>
                    <a:schemeClr val="tx1"/>
                  </a:solidFill>
                </a:rPr>
                <a:t>= K</a:t>
              </a:r>
              <a:r>
                <a:rPr lang="en-US" altLang="zh-CN" sz="2400" b="1" baseline="-25000" dirty="0">
                  <a:solidFill>
                    <a:schemeClr val="tx1"/>
                  </a:solidFill>
                </a:rPr>
                <a:t>1</a:t>
              </a:r>
              <a:r>
                <a:rPr lang="en-US" altLang="zh-CN" sz="2400" b="1" dirty="0">
                  <a:solidFill>
                    <a:schemeClr val="tx1"/>
                  </a:solidFill>
                </a:rPr>
                <a:t>= 1</a:t>
              </a:r>
            </a:p>
            <a:p>
              <a:pPr algn="ctr">
                <a:spcBef>
                  <a:spcPct val="50000"/>
                </a:spcBef>
              </a:pPr>
              <a:r>
                <a:rPr lang="en-US" altLang="zh-CN" sz="2400" b="1" dirty="0" err="1">
                  <a:solidFill>
                    <a:schemeClr val="tx1"/>
                  </a:solidFill>
                </a:rPr>
                <a:t>J</a:t>
              </a:r>
              <a:r>
                <a:rPr lang="en-US" altLang="zh-CN" sz="2400" b="1" baseline="-25000" dirty="0" err="1">
                  <a:solidFill>
                    <a:schemeClr val="tx1"/>
                  </a:solidFill>
                </a:rPr>
                <a:t>i</a:t>
              </a:r>
              <a:r>
                <a:rPr lang="en-US" altLang="zh-CN" sz="2400" b="1" dirty="0">
                  <a:solidFill>
                    <a:schemeClr val="tx1"/>
                  </a:solidFill>
                </a:rPr>
                <a:t>= K</a:t>
              </a:r>
              <a:r>
                <a:rPr lang="en-US" altLang="zh-CN" sz="2400" b="1" baseline="-25000" dirty="0">
                  <a:solidFill>
                    <a:schemeClr val="tx1"/>
                  </a:solidFill>
                </a:rPr>
                <a:t>i</a:t>
              </a:r>
              <a:r>
                <a:rPr lang="en-US" altLang="zh-CN" sz="2400" b="1" dirty="0">
                  <a:solidFill>
                    <a:schemeClr val="tx1"/>
                  </a:solidFill>
                </a:rPr>
                <a:t>= Q</a:t>
              </a:r>
              <a:r>
                <a:rPr lang="en-US" altLang="zh-CN" sz="2400" b="1" baseline="-25000" dirty="0">
                  <a:solidFill>
                    <a:schemeClr val="tx1"/>
                  </a:solidFill>
                </a:rPr>
                <a:t>1</a:t>
              </a:r>
              <a:r>
                <a:rPr lang="en-US" altLang="zh-CN" sz="2400" b="1" baseline="30000" dirty="0">
                  <a:solidFill>
                    <a:schemeClr val="tx1"/>
                  </a:solidFill>
                </a:rPr>
                <a:t>n </a:t>
              </a:r>
              <a:r>
                <a:rPr lang="en-US" altLang="zh-CN" sz="2400" b="1" dirty="0">
                  <a:solidFill>
                    <a:schemeClr val="tx1"/>
                  </a:solidFill>
                </a:rPr>
                <a:t>Q</a:t>
              </a:r>
              <a:r>
                <a:rPr lang="en-US" altLang="zh-CN" sz="2400" b="1" baseline="-25000" dirty="0">
                  <a:solidFill>
                    <a:schemeClr val="tx1"/>
                  </a:solidFill>
                </a:rPr>
                <a:t>2</a:t>
              </a:r>
              <a:r>
                <a:rPr lang="en-US" altLang="zh-CN" sz="2400" b="1" baseline="30000" dirty="0">
                  <a:solidFill>
                    <a:schemeClr val="tx1"/>
                  </a:solidFill>
                </a:rPr>
                <a:t>n …  </a:t>
              </a:r>
              <a:r>
                <a:rPr lang="en-US" altLang="zh-CN" sz="2400" b="1" dirty="0">
                  <a:solidFill>
                    <a:schemeClr val="tx1"/>
                  </a:solidFill>
                </a:rPr>
                <a:t>Q</a:t>
              </a:r>
              <a:r>
                <a:rPr lang="en-US" altLang="zh-CN" sz="2400" b="1" baseline="-25000" dirty="0">
                  <a:solidFill>
                    <a:schemeClr val="tx1"/>
                  </a:solidFill>
                </a:rPr>
                <a:t>i-1</a:t>
              </a:r>
              <a:r>
                <a:rPr lang="en-US" altLang="zh-CN" sz="2400" b="1" baseline="30000" dirty="0">
                  <a:solidFill>
                    <a:schemeClr val="tx1"/>
                  </a:solidFill>
                </a:rPr>
                <a:t>n</a:t>
              </a:r>
            </a:p>
          </p:txBody>
        </p:sp>
        <p:grpSp>
          <p:nvGrpSpPr>
            <p:cNvPr id="13" name="Group 4"/>
            <p:cNvGrpSpPr>
              <a:grpSpLocks/>
            </p:cNvGrpSpPr>
            <p:nvPr/>
          </p:nvGrpSpPr>
          <p:grpSpPr bwMode="auto">
            <a:xfrm>
              <a:off x="2623" y="1815"/>
              <a:ext cx="973" cy="1"/>
              <a:chOff x="2700" y="2876"/>
              <a:chExt cx="973" cy="1"/>
            </a:xfrm>
          </p:grpSpPr>
          <p:sp>
            <p:nvSpPr>
              <p:cNvPr id="14" name="Line 5"/>
              <p:cNvSpPr>
                <a:spLocks noChangeShapeType="1"/>
              </p:cNvSpPr>
              <p:nvPr/>
            </p:nvSpPr>
            <p:spPr bwMode="auto">
              <a:xfrm>
                <a:off x="2700" y="2876"/>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15" name="Line 6"/>
              <p:cNvSpPr>
                <a:spLocks noChangeShapeType="1"/>
              </p:cNvSpPr>
              <p:nvPr/>
            </p:nvSpPr>
            <p:spPr bwMode="auto">
              <a:xfrm>
                <a:off x="3016" y="2877"/>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sp>
            <p:nvSpPr>
              <p:cNvPr id="16" name="Line 7"/>
              <p:cNvSpPr>
                <a:spLocks noChangeShapeType="1"/>
              </p:cNvSpPr>
              <p:nvPr/>
            </p:nvSpPr>
            <p:spPr bwMode="auto">
              <a:xfrm>
                <a:off x="3537" y="2876"/>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1"/>
                  </a:solidFill>
                </a:endParaRPr>
              </a:p>
            </p:txBody>
          </p:sp>
        </p:grpSp>
      </p:grpSp>
      <p:sp>
        <p:nvSpPr>
          <p:cNvPr id="2" name="矩形 1"/>
          <p:cNvSpPr/>
          <p:nvPr/>
        </p:nvSpPr>
        <p:spPr>
          <a:xfrm>
            <a:off x="161706" y="593810"/>
            <a:ext cx="5173211" cy="461665"/>
          </a:xfrm>
          <a:prstGeom prst="rect">
            <a:avLst/>
          </a:prstGeom>
        </p:spPr>
        <p:txBody>
          <a:bodyPr wrap="none">
            <a:spAutoFit/>
          </a:bodyPr>
          <a:lstStyle/>
          <a:p>
            <a:pPr marL="342900" indent="-342900">
              <a:buFont typeface="Wingdings" pitchFamily="2" charset="2"/>
              <a:buChar char="u"/>
            </a:pPr>
            <a:r>
              <a:rPr kumimoji="1" lang="en-US" altLang="zh-CN" sz="2400" dirty="0">
                <a:solidFill>
                  <a:schemeClr val="tx1"/>
                </a:solidFill>
              </a:rPr>
              <a:t>JK</a:t>
            </a:r>
            <a:r>
              <a:rPr kumimoji="1" lang="zh-CN" altLang="en-US" sz="2400" dirty="0">
                <a:solidFill>
                  <a:schemeClr val="tx1"/>
                </a:solidFill>
              </a:rPr>
              <a:t>触发器构成的同步二进制计数器</a:t>
            </a:r>
            <a:endParaRPr kumimoji="1" lang="en-US" altLang="zh-CN" sz="2400" dirty="0">
              <a:solidFill>
                <a:schemeClr val="tx1"/>
              </a:solidFill>
            </a:endParaRPr>
          </a:p>
        </p:txBody>
      </p:sp>
    </p:spTree>
    <p:extLst>
      <p:ext uri="{BB962C8B-B14F-4D97-AF65-F5344CB8AC3E}">
        <p14:creationId xmlns:p14="http://schemas.microsoft.com/office/powerpoint/2010/main" val="571638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6" name="内容占位符 2"/>
          <p:cNvSpPr>
            <a:spLocks noGrp="1"/>
          </p:cNvSpPr>
          <p:nvPr>
            <p:ph idx="1"/>
          </p:nvPr>
        </p:nvSpPr>
        <p:spPr>
          <a:xfrm>
            <a:off x="116703" y="503805"/>
            <a:ext cx="8955597" cy="5895393"/>
          </a:xfrm>
        </p:spPr>
        <p:txBody>
          <a:bodyPr/>
          <a:lstStyle/>
          <a:p>
            <a:r>
              <a:rPr kumimoji="1" lang="zh-CN" altLang="en-US" sz="2400" dirty="0"/>
              <a:t>用移位寄存器构成的同步二进制计数器</a:t>
            </a:r>
            <a:endParaRPr kumimoji="1" lang="en-US" altLang="zh-CN" sz="2400" dirty="0"/>
          </a:p>
          <a:p>
            <a:r>
              <a:rPr lang="zh-CN" altLang="en-US" sz="2400" dirty="0"/>
              <a:t>计数器也可以由</a:t>
            </a:r>
            <a:r>
              <a:rPr lang="en-US" altLang="zh-CN" sz="2400" dirty="0"/>
              <a:t>n</a:t>
            </a:r>
            <a:r>
              <a:rPr lang="zh-CN" altLang="en-US" sz="2400" dirty="0"/>
              <a:t>状态移位寄存器构成。</a:t>
            </a:r>
            <a:endParaRPr lang="en-US" altLang="zh-CN" sz="2400" dirty="0"/>
          </a:p>
          <a:p>
            <a:r>
              <a:rPr lang="zh-CN" altLang="en-US" sz="2400" dirty="0"/>
              <a:t>为不断在这</a:t>
            </a:r>
            <a:r>
              <a:rPr lang="en-US" altLang="zh-CN" sz="2400" dirty="0"/>
              <a:t>n</a:t>
            </a:r>
            <a:r>
              <a:rPr lang="zh-CN" altLang="en-US" sz="2400" dirty="0"/>
              <a:t>个状态中循环，移位寄存器电路中需要加入反馈。反馈可采用两种方法：</a:t>
            </a:r>
          </a:p>
          <a:p>
            <a:pPr lvl="1"/>
            <a:r>
              <a:rPr lang="zh-CN" altLang="en-US" sz="2000" dirty="0">
                <a:solidFill>
                  <a:srgbClr val="FF0000"/>
                </a:solidFill>
              </a:rPr>
              <a:t>环形计数器</a:t>
            </a:r>
            <a:r>
              <a:rPr lang="zh-CN" altLang="en-US" sz="2000" dirty="0"/>
              <a:t>（</a:t>
            </a:r>
            <a:r>
              <a:rPr lang="en-US" altLang="zh-CN" sz="2000" dirty="0"/>
              <a:t>      </a:t>
            </a:r>
            <a:r>
              <a:rPr lang="zh-CN" altLang="en-US" sz="2000" dirty="0"/>
              <a:t>反馈）</a:t>
            </a:r>
          </a:p>
          <a:p>
            <a:pPr lvl="1"/>
            <a:r>
              <a:rPr lang="zh-CN" altLang="en-US" sz="2000" dirty="0"/>
              <a:t>扭环计数器（</a:t>
            </a:r>
            <a:r>
              <a:rPr lang="en-US" altLang="zh-CN" sz="2000" dirty="0"/>
              <a:t>      </a:t>
            </a:r>
            <a:r>
              <a:rPr lang="zh-CN" altLang="en-US" sz="2000" dirty="0"/>
              <a:t>反馈）</a:t>
            </a:r>
            <a:endParaRPr lang="en-US" altLang="zh-CN" sz="2000" dirty="0"/>
          </a:p>
          <a:p>
            <a:r>
              <a:rPr kumimoji="1" lang="zh-CN" altLang="en-US" sz="2400" dirty="0"/>
              <a:t>环型计数器</a:t>
            </a:r>
          </a:p>
          <a:p>
            <a:pPr lvl="1"/>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85664609"/>
              </p:ext>
            </p:extLst>
          </p:nvPr>
        </p:nvGraphicFramePr>
        <p:xfrm>
          <a:off x="2340099" y="2798958"/>
          <a:ext cx="365001" cy="429413"/>
        </p:xfrm>
        <a:graphic>
          <a:graphicData uri="http://schemas.openxmlformats.org/presentationml/2006/ole">
            <mc:AlternateContent xmlns:mc="http://schemas.openxmlformats.org/markup-compatibility/2006">
              <mc:Choice xmlns:v="urn:schemas-microsoft-com:vml" Requires="v">
                <p:oleObj spid="_x0000_s267264" name="Equation" r:id="rId3" imgW="215640" imgH="253800" progId="Equation.DSMT4">
                  <p:embed/>
                </p:oleObj>
              </mc:Choice>
              <mc:Fallback>
                <p:oleObj name="Equation" r:id="rId3" imgW="215640" imgH="253800" progId="Equation.DSMT4">
                  <p:embed/>
                  <p:pic>
                    <p:nvPicPr>
                      <p:cNvPr id="0" name=""/>
                      <p:cNvPicPr/>
                      <p:nvPr/>
                    </p:nvPicPr>
                    <p:blipFill>
                      <a:blip r:embed="rId4"/>
                      <a:stretch>
                        <a:fillRect/>
                      </a:stretch>
                    </p:blipFill>
                    <p:spPr>
                      <a:xfrm>
                        <a:off x="2340099" y="2798958"/>
                        <a:ext cx="365001" cy="4294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16165550"/>
              </p:ext>
            </p:extLst>
          </p:nvPr>
        </p:nvGraphicFramePr>
        <p:xfrm>
          <a:off x="2373313" y="2303463"/>
          <a:ext cx="322262" cy="387350"/>
        </p:xfrm>
        <a:graphic>
          <a:graphicData uri="http://schemas.openxmlformats.org/presentationml/2006/ole">
            <mc:AlternateContent xmlns:mc="http://schemas.openxmlformats.org/markup-compatibility/2006">
              <mc:Choice xmlns:v="urn:schemas-microsoft-com:vml" Requires="v">
                <p:oleObj spid="_x0000_s267265" name="Equation" r:id="rId5" imgW="190440" imgH="228600" progId="Equation.DSMT4">
                  <p:embed/>
                </p:oleObj>
              </mc:Choice>
              <mc:Fallback>
                <p:oleObj name="Equation" r:id="rId5" imgW="190440" imgH="228600" progId="Equation.DSMT4">
                  <p:embed/>
                  <p:pic>
                    <p:nvPicPr>
                      <p:cNvPr id="0" name=""/>
                      <p:cNvPicPr>
                        <a:picLocks noChangeAspect="1" noChangeArrowheads="1"/>
                      </p:cNvPicPr>
                      <p:nvPr/>
                    </p:nvPicPr>
                    <p:blipFill>
                      <a:blip r:embed="rId6"/>
                      <a:srcRect/>
                      <a:stretch>
                        <a:fillRect/>
                      </a:stretch>
                    </p:blipFill>
                    <p:spPr bwMode="auto">
                      <a:xfrm>
                        <a:off x="2373313" y="2303463"/>
                        <a:ext cx="32226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9" name="Group 9"/>
          <p:cNvGrpSpPr>
            <a:grpSpLocks/>
          </p:cNvGrpSpPr>
          <p:nvPr/>
        </p:nvGrpSpPr>
        <p:grpSpPr bwMode="auto">
          <a:xfrm>
            <a:off x="706437" y="3680619"/>
            <a:ext cx="7362825" cy="1735137"/>
            <a:chOff x="336" y="902"/>
            <a:chExt cx="4638" cy="1093"/>
          </a:xfrm>
        </p:grpSpPr>
        <p:sp>
          <p:nvSpPr>
            <p:cNvPr id="30" name="Text Box 10"/>
            <p:cNvSpPr txBox="1">
              <a:spLocks noChangeArrowheads="1"/>
            </p:cNvSpPr>
            <p:nvPr/>
          </p:nvSpPr>
          <p:spPr bwMode="auto">
            <a:xfrm>
              <a:off x="1200" y="134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a:t>
              </a:r>
            </a:p>
          </p:txBody>
        </p:sp>
        <p:sp>
          <p:nvSpPr>
            <p:cNvPr id="31" name="Rectangle 11"/>
            <p:cNvSpPr>
              <a:spLocks noChangeArrowheads="1"/>
            </p:cNvSpPr>
            <p:nvPr/>
          </p:nvSpPr>
          <p:spPr bwMode="auto">
            <a:xfrm>
              <a:off x="1056" y="105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2" name="Rectangle 12"/>
            <p:cNvSpPr>
              <a:spLocks noChangeArrowheads="1"/>
            </p:cNvSpPr>
            <p:nvPr/>
          </p:nvSpPr>
          <p:spPr bwMode="auto">
            <a:xfrm>
              <a:off x="2064" y="105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3" name="Rectangle 13"/>
            <p:cNvSpPr>
              <a:spLocks noChangeArrowheads="1"/>
            </p:cNvSpPr>
            <p:nvPr/>
          </p:nvSpPr>
          <p:spPr bwMode="auto">
            <a:xfrm>
              <a:off x="3072" y="105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4" name="Line 14"/>
            <p:cNvSpPr>
              <a:spLocks noChangeShapeType="1"/>
            </p:cNvSpPr>
            <p:nvPr/>
          </p:nvSpPr>
          <p:spPr bwMode="auto">
            <a:xfrm>
              <a:off x="1536" y="1200"/>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 name="Line 15"/>
            <p:cNvSpPr>
              <a:spLocks noChangeShapeType="1"/>
            </p:cNvSpPr>
            <p:nvPr/>
          </p:nvSpPr>
          <p:spPr bwMode="auto">
            <a:xfrm>
              <a:off x="2544" y="1200"/>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36" name="Group 16"/>
            <p:cNvGrpSpPr>
              <a:grpSpLocks/>
            </p:cNvGrpSpPr>
            <p:nvPr/>
          </p:nvGrpSpPr>
          <p:grpSpPr bwMode="auto">
            <a:xfrm>
              <a:off x="864" y="1392"/>
              <a:ext cx="288" cy="576"/>
              <a:chOff x="2880" y="3072"/>
              <a:chExt cx="288" cy="576"/>
            </a:xfrm>
          </p:grpSpPr>
          <p:sp>
            <p:nvSpPr>
              <p:cNvPr id="96" name="Oval 17"/>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7" name="AutoShape 18"/>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8" name="Line 19"/>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 name="Line 20"/>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0" name="Line 21"/>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37" name="Group 22"/>
            <p:cNvGrpSpPr>
              <a:grpSpLocks/>
            </p:cNvGrpSpPr>
            <p:nvPr/>
          </p:nvGrpSpPr>
          <p:grpSpPr bwMode="auto">
            <a:xfrm>
              <a:off x="1872" y="1392"/>
              <a:ext cx="288" cy="576"/>
              <a:chOff x="2880" y="3072"/>
              <a:chExt cx="288" cy="576"/>
            </a:xfrm>
          </p:grpSpPr>
          <p:sp>
            <p:nvSpPr>
              <p:cNvPr id="91" name="Oval 23"/>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2" name="AutoShape 24"/>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3" name="Line 25"/>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4" name="Line 26"/>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5" name="Line 27"/>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38" name="Group 28"/>
            <p:cNvGrpSpPr>
              <a:grpSpLocks/>
            </p:cNvGrpSpPr>
            <p:nvPr/>
          </p:nvGrpSpPr>
          <p:grpSpPr bwMode="auto">
            <a:xfrm>
              <a:off x="2890" y="1401"/>
              <a:ext cx="288" cy="576"/>
              <a:chOff x="2880" y="3072"/>
              <a:chExt cx="288" cy="576"/>
            </a:xfrm>
          </p:grpSpPr>
          <p:sp>
            <p:nvSpPr>
              <p:cNvPr id="86" name="Oval 29"/>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7" name="AutoShape 30"/>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8" name="Line 31"/>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 name="Line 32"/>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0" name="Line 33"/>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9" name="Oval 34"/>
            <p:cNvSpPr>
              <a:spLocks noChangeArrowheads="1"/>
            </p:cNvSpPr>
            <p:nvPr/>
          </p:nvSpPr>
          <p:spPr bwMode="auto">
            <a:xfrm>
              <a:off x="1547" y="1593"/>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0" name="Oval 35"/>
            <p:cNvSpPr>
              <a:spLocks noChangeArrowheads="1"/>
            </p:cNvSpPr>
            <p:nvPr/>
          </p:nvSpPr>
          <p:spPr bwMode="auto">
            <a:xfrm>
              <a:off x="2544" y="1584"/>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1" name="Oval 36"/>
            <p:cNvSpPr>
              <a:spLocks noChangeArrowheads="1"/>
            </p:cNvSpPr>
            <p:nvPr/>
          </p:nvSpPr>
          <p:spPr bwMode="auto">
            <a:xfrm>
              <a:off x="3552" y="1584"/>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2" name="Line 37"/>
            <p:cNvSpPr>
              <a:spLocks noChangeShapeType="1"/>
            </p:cNvSpPr>
            <p:nvPr/>
          </p:nvSpPr>
          <p:spPr bwMode="auto">
            <a:xfrm flipH="1">
              <a:off x="672" y="1966"/>
              <a:ext cx="316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 name="Line 38"/>
            <p:cNvSpPr>
              <a:spLocks noChangeShapeType="1"/>
            </p:cNvSpPr>
            <p:nvPr/>
          </p:nvSpPr>
          <p:spPr bwMode="auto">
            <a:xfrm>
              <a:off x="702" y="1171"/>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 name="Text Box 39"/>
            <p:cNvSpPr txBox="1">
              <a:spLocks noChangeArrowheads="1"/>
            </p:cNvSpPr>
            <p:nvPr/>
          </p:nvSpPr>
          <p:spPr bwMode="auto">
            <a:xfrm>
              <a:off x="2208" y="129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45" name="Text Box 40"/>
            <p:cNvSpPr txBox="1">
              <a:spLocks noChangeArrowheads="1"/>
            </p:cNvSpPr>
            <p:nvPr/>
          </p:nvSpPr>
          <p:spPr bwMode="auto">
            <a:xfrm>
              <a:off x="3216" y="129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46" name="Text Box 41"/>
            <p:cNvSpPr txBox="1">
              <a:spLocks noChangeArrowheads="1"/>
            </p:cNvSpPr>
            <p:nvPr/>
          </p:nvSpPr>
          <p:spPr bwMode="auto">
            <a:xfrm>
              <a:off x="528" y="105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zh-CN" altLang="zh-CN" sz="2000"/>
            </a:p>
          </p:txBody>
        </p:sp>
        <p:sp>
          <p:nvSpPr>
            <p:cNvPr id="47" name="Text Box 42"/>
            <p:cNvSpPr txBox="1">
              <a:spLocks noChangeArrowheads="1"/>
            </p:cNvSpPr>
            <p:nvPr/>
          </p:nvSpPr>
          <p:spPr bwMode="auto">
            <a:xfrm>
              <a:off x="3600" y="91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p>
          </p:txBody>
        </p:sp>
        <p:sp>
          <p:nvSpPr>
            <p:cNvPr id="48" name="Text Box 43"/>
            <p:cNvSpPr txBox="1">
              <a:spLocks noChangeArrowheads="1"/>
            </p:cNvSpPr>
            <p:nvPr/>
          </p:nvSpPr>
          <p:spPr bwMode="auto">
            <a:xfrm>
              <a:off x="336" y="168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CP</a:t>
              </a:r>
            </a:p>
          </p:txBody>
        </p:sp>
        <p:sp>
          <p:nvSpPr>
            <p:cNvPr id="49" name="Text Box 44"/>
            <p:cNvSpPr txBox="1">
              <a:spLocks noChangeArrowheads="1"/>
            </p:cNvSpPr>
            <p:nvPr/>
          </p:nvSpPr>
          <p:spPr bwMode="auto">
            <a:xfrm>
              <a:off x="1488" y="91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0</a:t>
              </a:r>
            </a:p>
          </p:txBody>
        </p:sp>
        <p:sp>
          <p:nvSpPr>
            <p:cNvPr id="50" name="Line 45"/>
            <p:cNvSpPr>
              <a:spLocks noChangeShapeType="1"/>
            </p:cNvSpPr>
            <p:nvPr/>
          </p:nvSpPr>
          <p:spPr bwMode="auto">
            <a:xfrm flipV="1">
              <a:off x="887" y="902"/>
              <a:ext cx="4078"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Text Box 46"/>
            <p:cNvSpPr txBox="1">
              <a:spLocks noChangeArrowheads="1"/>
            </p:cNvSpPr>
            <p:nvPr/>
          </p:nvSpPr>
          <p:spPr bwMode="auto">
            <a:xfrm>
              <a:off x="1104" y="10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52" name="Line 47"/>
            <p:cNvSpPr>
              <a:spLocks noChangeShapeType="1"/>
            </p:cNvSpPr>
            <p:nvPr/>
          </p:nvSpPr>
          <p:spPr bwMode="auto">
            <a:xfrm>
              <a:off x="3534" y="120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 name="Text Box 48"/>
            <p:cNvSpPr txBox="1">
              <a:spLocks noChangeArrowheads="1"/>
            </p:cNvSpPr>
            <p:nvPr/>
          </p:nvSpPr>
          <p:spPr bwMode="auto">
            <a:xfrm>
              <a:off x="2496" y="91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p>
          </p:txBody>
        </p:sp>
        <p:sp>
          <p:nvSpPr>
            <p:cNvPr id="54" name="Oval 49"/>
            <p:cNvSpPr>
              <a:spLocks noChangeArrowheads="1"/>
            </p:cNvSpPr>
            <p:nvPr/>
          </p:nvSpPr>
          <p:spPr bwMode="auto">
            <a:xfrm>
              <a:off x="835" y="193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55" name="Oval 50"/>
            <p:cNvSpPr>
              <a:spLocks noChangeArrowheads="1"/>
            </p:cNvSpPr>
            <p:nvPr/>
          </p:nvSpPr>
          <p:spPr bwMode="auto">
            <a:xfrm>
              <a:off x="2859" y="1948"/>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56" name="Text Box 51"/>
            <p:cNvSpPr txBox="1">
              <a:spLocks noChangeArrowheads="1"/>
            </p:cNvSpPr>
            <p:nvPr/>
          </p:nvSpPr>
          <p:spPr bwMode="auto">
            <a:xfrm>
              <a:off x="2064" y="10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57" name="Text Box 52"/>
            <p:cNvSpPr txBox="1">
              <a:spLocks noChangeArrowheads="1"/>
            </p:cNvSpPr>
            <p:nvPr/>
          </p:nvSpPr>
          <p:spPr bwMode="auto">
            <a:xfrm>
              <a:off x="3072" y="10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71" name="Line 53"/>
            <p:cNvSpPr>
              <a:spLocks noChangeShapeType="1"/>
            </p:cNvSpPr>
            <p:nvPr/>
          </p:nvSpPr>
          <p:spPr bwMode="auto">
            <a:xfrm flipH="1">
              <a:off x="4964" y="912"/>
              <a:ext cx="4" cy="2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2" name="Rectangle 54"/>
            <p:cNvSpPr>
              <a:spLocks noChangeArrowheads="1"/>
            </p:cNvSpPr>
            <p:nvPr/>
          </p:nvSpPr>
          <p:spPr bwMode="auto">
            <a:xfrm>
              <a:off x="4011" y="1063"/>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nvGrpSpPr>
            <p:cNvPr id="73" name="Group 55"/>
            <p:cNvGrpSpPr>
              <a:grpSpLocks/>
            </p:cNvGrpSpPr>
            <p:nvPr/>
          </p:nvGrpSpPr>
          <p:grpSpPr bwMode="auto">
            <a:xfrm>
              <a:off x="3829" y="1399"/>
              <a:ext cx="288" cy="576"/>
              <a:chOff x="2880" y="3072"/>
              <a:chExt cx="288" cy="576"/>
            </a:xfrm>
          </p:grpSpPr>
          <p:sp>
            <p:nvSpPr>
              <p:cNvPr id="81" name="Oval 56"/>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2" name="AutoShape 57"/>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3" name="Line 58"/>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4" name="Line 59"/>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5" name="Line 60"/>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74" name="Oval 61"/>
            <p:cNvSpPr>
              <a:spLocks noChangeArrowheads="1"/>
            </p:cNvSpPr>
            <p:nvPr/>
          </p:nvSpPr>
          <p:spPr bwMode="auto">
            <a:xfrm>
              <a:off x="4491" y="154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5" name="Text Box 62"/>
            <p:cNvSpPr txBox="1">
              <a:spLocks noChangeArrowheads="1"/>
            </p:cNvSpPr>
            <p:nvPr/>
          </p:nvSpPr>
          <p:spPr bwMode="auto">
            <a:xfrm>
              <a:off x="4155" y="1257"/>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3</a:t>
              </a:r>
            </a:p>
          </p:txBody>
        </p:sp>
        <p:sp>
          <p:nvSpPr>
            <p:cNvPr id="76" name="Line 63"/>
            <p:cNvSpPr>
              <a:spLocks noChangeShapeType="1"/>
            </p:cNvSpPr>
            <p:nvPr/>
          </p:nvSpPr>
          <p:spPr bwMode="auto">
            <a:xfrm>
              <a:off x="4494" y="118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 name="Text Box 64"/>
            <p:cNvSpPr txBox="1">
              <a:spLocks noChangeArrowheads="1"/>
            </p:cNvSpPr>
            <p:nvPr/>
          </p:nvSpPr>
          <p:spPr bwMode="auto">
            <a:xfrm>
              <a:off x="4011" y="101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78" name="Oval 65"/>
            <p:cNvSpPr>
              <a:spLocks noChangeArrowheads="1"/>
            </p:cNvSpPr>
            <p:nvPr/>
          </p:nvSpPr>
          <p:spPr bwMode="auto">
            <a:xfrm>
              <a:off x="1844" y="1929"/>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79" name="Text Box 66"/>
            <p:cNvSpPr txBox="1">
              <a:spLocks noChangeArrowheads="1"/>
            </p:cNvSpPr>
            <p:nvPr/>
          </p:nvSpPr>
          <p:spPr bwMode="auto">
            <a:xfrm>
              <a:off x="4512" y="91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3</a:t>
              </a:r>
            </a:p>
          </p:txBody>
        </p:sp>
        <p:sp>
          <p:nvSpPr>
            <p:cNvPr id="80" name="Line 67"/>
            <p:cNvSpPr>
              <a:spLocks noChangeShapeType="1"/>
            </p:cNvSpPr>
            <p:nvPr/>
          </p:nvSpPr>
          <p:spPr bwMode="auto">
            <a:xfrm flipH="1">
              <a:off x="883" y="912"/>
              <a:ext cx="4"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01" name="Text Box 123"/>
          <p:cNvSpPr txBox="1">
            <a:spLocks noChangeArrowheads="1"/>
          </p:cNvSpPr>
          <p:nvPr/>
        </p:nvSpPr>
        <p:spPr bwMode="auto">
          <a:xfrm rot="19495794">
            <a:off x="7223606" y="4809608"/>
            <a:ext cx="1828800" cy="4159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solidFill>
                  <a:schemeClr val="accent2"/>
                </a:solidFill>
              </a:rPr>
              <a:t>无自启动能力</a:t>
            </a:r>
          </a:p>
        </p:txBody>
      </p:sp>
    </p:spTree>
    <p:extLst>
      <p:ext uri="{BB962C8B-B14F-4D97-AF65-F5344CB8AC3E}">
        <p14:creationId xmlns:p14="http://schemas.microsoft.com/office/powerpoint/2010/main" val="6367419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3"/>
          <p:cNvSpPr txBox="1">
            <a:spLocks noChangeArrowheads="1"/>
          </p:cNvSpPr>
          <p:nvPr/>
        </p:nvSpPr>
        <p:spPr bwMode="auto">
          <a:xfrm>
            <a:off x="-77787" y="6309192"/>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6" name="内容占位符 2"/>
          <p:cNvSpPr>
            <a:spLocks noGrp="1"/>
          </p:cNvSpPr>
          <p:nvPr>
            <p:ph idx="1"/>
          </p:nvPr>
        </p:nvSpPr>
        <p:spPr>
          <a:xfrm>
            <a:off x="116703" y="503805"/>
            <a:ext cx="8955597" cy="5895393"/>
          </a:xfrm>
        </p:spPr>
        <p:txBody>
          <a:bodyPr/>
          <a:lstStyle/>
          <a:p>
            <a:r>
              <a:rPr kumimoji="1" lang="zh-CN" altLang="en-US" sz="2400" dirty="0"/>
              <a:t>用移位寄存器构成的同步二进制计数器</a:t>
            </a:r>
            <a:endParaRPr kumimoji="1" lang="en-US" altLang="zh-CN" sz="2400" dirty="0"/>
          </a:p>
          <a:p>
            <a:r>
              <a:rPr kumimoji="1" lang="zh-CN" altLang="en-US" sz="2400" dirty="0"/>
              <a:t>环型计数器</a:t>
            </a:r>
          </a:p>
          <a:p>
            <a:pPr lvl="1"/>
            <a:endParaRPr lang="zh-CN" altLang="en-US" dirty="0"/>
          </a:p>
        </p:txBody>
      </p:sp>
      <p:grpSp>
        <p:nvGrpSpPr>
          <p:cNvPr id="29" name="Group 9"/>
          <p:cNvGrpSpPr>
            <a:grpSpLocks/>
          </p:cNvGrpSpPr>
          <p:nvPr/>
        </p:nvGrpSpPr>
        <p:grpSpPr bwMode="auto">
          <a:xfrm>
            <a:off x="927554" y="1470025"/>
            <a:ext cx="7362825" cy="1735137"/>
            <a:chOff x="336" y="902"/>
            <a:chExt cx="4638" cy="1093"/>
          </a:xfrm>
        </p:grpSpPr>
        <p:sp>
          <p:nvSpPr>
            <p:cNvPr id="30" name="Text Box 10"/>
            <p:cNvSpPr txBox="1">
              <a:spLocks noChangeArrowheads="1"/>
            </p:cNvSpPr>
            <p:nvPr/>
          </p:nvSpPr>
          <p:spPr bwMode="auto">
            <a:xfrm>
              <a:off x="1200" y="134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a:t>
              </a:r>
            </a:p>
          </p:txBody>
        </p:sp>
        <p:sp>
          <p:nvSpPr>
            <p:cNvPr id="31" name="Rectangle 11"/>
            <p:cNvSpPr>
              <a:spLocks noChangeArrowheads="1"/>
            </p:cNvSpPr>
            <p:nvPr/>
          </p:nvSpPr>
          <p:spPr bwMode="auto">
            <a:xfrm>
              <a:off x="1056" y="105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2" name="Rectangle 12"/>
            <p:cNvSpPr>
              <a:spLocks noChangeArrowheads="1"/>
            </p:cNvSpPr>
            <p:nvPr/>
          </p:nvSpPr>
          <p:spPr bwMode="auto">
            <a:xfrm>
              <a:off x="2064" y="105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3" name="Rectangle 13"/>
            <p:cNvSpPr>
              <a:spLocks noChangeArrowheads="1"/>
            </p:cNvSpPr>
            <p:nvPr/>
          </p:nvSpPr>
          <p:spPr bwMode="auto">
            <a:xfrm>
              <a:off x="3072" y="105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34" name="Line 14"/>
            <p:cNvSpPr>
              <a:spLocks noChangeShapeType="1"/>
            </p:cNvSpPr>
            <p:nvPr/>
          </p:nvSpPr>
          <p:spPr bwMode="auto">
            <a:xfrm>
              <a:off x="1536" y="1200"/>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5" name="Line 15"/>
            <p:cNvSpPr>
              <a:spLocks noChangeShapeType="1"/>
            </p:cNvSpPr>
            <p:nvPr/>
          </p:nvSpPr>
          <p:spPr bwMode="auto">
            <a:xfrm>
              <a:off x="2544" y="1200"/>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36" name="Group 16"/>
            <p:cNvGrpSpPr>
              <a:grpSpLocks/>
            </p:cNvGrpSpPr>
            <p:nvPr/>
          </p:nvGrpSpPr>
          <p:grpSpPr bwMode="auto">
            <a:xfrm>
              <a:off x="864" y="1392"/>
              <a:ext cx="288" cy="576"/>
              <a:chOff x="2880" y="3072"/>
              <a:chExt cx="288" cy="576"/>
            </a:xfrm>
          </p:grpSpPr>
          <p:sp>
            <p:nvSpPr>
              <p:cNvPr id="96" name="Oval 17"/>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7" name="AutoShape 18"/>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8" name="Line 19"/>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9" name="Line 20"/>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0" name="Line 21"/>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37" name="Group 22"/>
            <p:cNvGrpSpPr>
              <a:grpSpLocks/>
            </p:cNvGrpSpPr>
            <p:nvPr/>
          </p:nvGrpSpPr>
          <p:grpSpPr bwMode="auto">
            <a:xfrm>
              <a:off x="1872" y="1392"/>
              <a:ext cx="288" cy="576"/>
              <a:chOff x="2880" y="3072"/>
              <a:chExt cx="288" cy="576"/>
            </a:xfrm>
          </p:grpSpPr>
          <p:sp>
            <p:nvSpPr>
              <p:cNvPr id="91" name="Oval 23"/>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2" name="AutoShape 24"/>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93" name="Line 25"/>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4" name="Line 26"/>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5" name="Line 27"/>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38" name="Group 28"/>
            <p:cNvGrpSpPr>
              <a:grpSpLocks/>
            </p:cNvGrpSpPr>
            <p:nvPr/>
          </p:nvGrpSpPr>
          <p:grpSpPr bwMode="auto">
            <a:xfrm>
              <a:off x="2890" y="1401"/>
              <a:ext cx="288" cy="576"/>
              <a:chOff x="2880" y="3072"/>
              <a:chExt cx="288" cy="576"/>
            </a:xfrm>
          </p:grpSpPr>
          <p:sp>
            <p:nvSpPr>
              <p:cNvPr id="86" name="Oval 29"/>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7" name="AutoShape 30"/>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8" name="Line 31"/>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9" name="Line 32"/>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90" name="Line 33"/>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9" name="Oval 34"/>
            <p:cNvSpPr>
              <a:spLocks noChangeArrowheads="1"/>
            </p:cNvSpPr>
            <p:nvPr/>
          </p:nvSpPr>
          <p:spPr bwMode="auto">
            <a:xfrm>
              <a:off x="1547" y="1593"/>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0" name="Oval 35"/>
            <p:cNvSpPr>
              <a:spLocks noChangeArrowheads="1"/>
            </p:cNvSpPr>
            <p:nvPr/>
          </p:nvSpPr>
          <p:spPr bwMode="auto">
            <a:xfrm>
              <a:off x="2544" y="1584"/>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1" name="Oval 36"/>
            <p:cNvSpPr>
              <a:spLocks noChangeArrowheads="1"/>
            </p:cNvSpPr>
            <p:nvPr/>
          </p:nvSpPr>
          <p:spPr bwMode="auto">
            <a:xfrm>
              <a:off x="3552" y="1584"/>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42" name="Line 37"/>
            <p:cNvSpPr>
              <a:spLocks noChangeShapeType="1"/>
            </p:cNvSpPr>
            <p:nvPr/>
          </p:nvSpPr>
          <p:spPr bwMode="auto">
            <a:xfrm flipH="1">
              <a:off x="672" y="1966"/>
              <a:ext cx="316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3" name="Line 38"/>
            <p:cNvSpPr>
              <a:spLocks noChangeShapeType="1"/>
            </p:cNvSpPr>
            <p:nvPr/>
          </p:nvSpPr>
          <p:spPr bwMode="auto">
            <a:xfrm>
              <a:off x="702" y="1171"/>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44" name="Text Box 39"/>
            <p:cNvSpPr txBox="1">
              <a:spLocks noChangeArrowheads="1"/>
            </p:cNvSpPr>
            <p:nvPr/>
          </p:nvSpPr>
          <p:spPr bwMode="auto">
            <a:xfrm>
              <a:off x="2208" y="129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45" name="Text Box 40"/>
            <p:cNvSpPr txBox="1">
              <a:spLocks noChangeArrowheads="1"/>
            </p:cNvSpPr>
            <p:nvPr/>
          </p:nvSpPr>
          <p:spPr bwMode="auto">
            <a:xfrm>
              <a:off x="3216" y="129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46" name="Text Box 41"/>
            <p:cNvSpPr txBox="1">
              <a:spLocks noChangeArrowheads="1"/>
            </p:cNvSpPr>
            <p:nvPr/>
          </p:nvSpPr>
          <p:spPr bwMode="auto">
            <a:xfrm>
              <a:off x="528" y="105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zh-CN" altLang="zh-CN" sz="2000"/>
            </a:p>
          </p:txBody>
        </p:sp>
        <p:sp>
          <p:nvSpPr>
            <p:cNvPr id="47" name="Text Box 42"/>
            <p:cNvSpPr txBox="1">
              <a:spLocks noChangeArrowheads="1"/>
            </p:cNvSpPr>
            <p:nvPr/>
          </p:nvSpPr>
          <p:spPr bwMode="auto">
            <a:xfrm>
              <a:off x="3600" y="91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p>
          </p:txBody>
        </p:sp>
        <p:sp>
          <p:nvSpPr>
            <p:cNvPr id="48" name="Text Box 43"/>
            <p:cNvSpPr txBox="1">
              <a:spLocks noChangeArrowheads="1"/>
            </p:cNvSpPr>
            <p:nvPr/>
          </p:nvSpPr>
          <p:spPr bwMode="auto">
            <a:xfrm>
              <a:off x="336" y="168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CP</a:t>
              </a:r>
            </a:p>
          </p:txBody>
        </p:sp>
        <p:sp>
          <p:nvSpPr>
            <p:cNvPr id="49" name="Text Box 44"/>
            <p:cNvSpPr txBox="1">
              <a:spLocks noChangeArrowheads="1"/>
            </p:cNvSpPr>
            <p:nvPr/>
          </p:nvSpPr>
          <p:spPr bwMode="auto">
            <a:xfrm>
              <a:off x="1488" y="91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0</a:t>
              </a:r>
            </a:p>
          </p:txBody>
        </p:sp>
        <p:sp>
          <p:nvSpPr>
            <p:cNvPr id="50" name="Line 45"/>
            <p:cNvSpPr>
              <a:spLocks noChangeShapeType="1"/>
            </p:cNvSpPr>
            <p:nvPr/>
          </p:nvSpPr>
          <p:spPr bwMode="auto">
            <a:xfrm flipV="1">
              <a:off x="887" y="902"/>
              <a:ext cx="4078"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 name="Text Box 46"/>
            <p:cNvSpPr txBox="1">
              <a:spLocks noChangeArrowheads="1"/>
            </p:cNvSpPr>
            <p:nvPr/>
          </p:nvSpPr>
          <p:spPr bwMode="auto">
            <a:xfrm>
              <a:off x="1104" y="10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52" name="Line 47"/>
            <p:cNvSpPr>
              <a:spLocks noChangeShapeType="1"/>
            </p:cNvSpPr>
            <p:nvPr/>
          </p:nvSpPr>
          <p:spPr bwMode="auto">
            <a:xfrm>
              <a:off x="3534" y="120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3" name="Text Box 48"/>
            <p:cNvSpPr txBox="1">
              <a:spLocks noChangeArrowheads="1"/>
            </p:cNvSpPr>
            <p:nvPr/>
          </p:nvSpPr>
          <p:spPr bwMode="auto">
            <a:xfrm>
              <a:off x="2496" y="91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p>
          </p:txBody>
        </p:sp>
        <p:sp>
          <p:nvSpPr>
            <p:cNvPr id="54" name="Oval 49"/>
            <p:cNvSpPr>
              <a:spLocks noChangeArrowheads="1"/>
            </p:cNvSpPr>
            <p:nvPr/>
          </p:nvSpPr>
          <p:spPr bwMode="auto">
            <a:xfrm>
              <a:off x="835" y="193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55" name="Oval 50"/>
            <p:cNvSpPr>
              <a:spLocks noChangeArrowheads="1"/>
            </p:cNvSpPr>
            <p:nvPr/>
          </p:nvSpPr>
          <p:spPr bwMode="auto">
            <a:xfrm>
              <a:off x="2859" y="1948"/>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56" name="Text Box 51"/>
            <p:cNvSpPr txBox="1">
              <a:spLocks noChangeArrowheads="1"/>
            </p:cNvSpPr>
            <p:nvPr/>
          </p:nvSpPr>
          <p:spPr bwMode="auto">
            <a:xfrm>
              <a:off x="2064" y="10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57" name="Text Box 52"/>
            <p:cNvSpPr txBox="1">
              <a:spLocks noChangeArrowheads="1"/>
            </p:cNvSpPr>
            <p:nvPr/>
          </p:nvSpPr>
          <p:spPr bwMode="auto">
            <a:xfrm>
              <a:off x="3072" y="10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71" name="Line 53"/>
            <p:cNvSpPr>
              <a:spLocks noChangeShapeType="1"/>
            </p:cNvSpPr>
            <p:nvPr/>
          </p:nvSpPr>
          <p:spPr bwMode="auto">
            <a:xfrm flipH="1">
              <a:off x="4964" y="912"/>
              <a:ext cx="4" cy="2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2" name="Rectangle 54"/>
            <p:cNvSpPr>
              <a:spLocks noChangeArrowheads="1"/>
            </p:cNvSpPr>
            <p:nvPr/>
          </p:nvSpPr>
          <p:spPr bwMode="auto">
            <a:xfrm>
              <a:off x="4011" y="1063"/>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nvGrpSpPr>
            <p:cNvPr id="73" name="Group 55"/>
            <p:cNvGrpSpPr>
              <a:grpSpLocks/>
            </p:cNvGrpSpPr>
            <p:nvPr/>
          </p:nvGrpSpPr>
          <p:grpSpPr bwMode="auto">
            <a:xfrm>
              <a:off x="3829" y="1399"/>
              <a:ext cx="288" cy="576"/>
              <a:chOff x="2880" y="3072"/>
              <a:chExt cx="288" cy="576"/>
            </a:xfrm>
          </p:grpSpPr>
          <p:sp>
            <p:nvSpPr>
              <p:cNvPr id="81" name="Oval 56"/>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2" name="AutoShape 57"/>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83" name="Line 58"/>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4" name="Line 59"/>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85" name="Line 60"/>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74" name="Oval 61"/>
            <p:cNvSpPr>
              <a:spLocks noChangeArrowheads="1"/>
            </p:cNvSpPr>
            <p:nvPr/>
          </p:nvSpPr>
          <p:spPr bwMode="auto">
            <a:xfrm>
              <a:off x="4491" y="154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75" name="Text Box 62"/>
            <p:cNvSpPr txBox="1">
              <a:spLocks noChangeArrowheads="1"/>
            </p:cNvSpPr>
            <p:nvPr/>
          </p:nvSpPr>
          <p:spPr bwMode="auto">
            <a:xfrm>
              <a:off x="4155" y="1257"/>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3</a:t>
              </a:r>
            </a:p>
          </p:txBody>
        </p:sp>
        <p:sp>
          <p:nvSpPr>
            <p:cNvPr id="76" name="Line 63"/>
            <p:cNvSpPr>
              <a:spLocks noChangeShapeType="1"/>
            </p:cNvSpPr>
            <p:nvPr/>
          </p:nvSpPr>
          <p:spPr bwMode="auto">
            <a:xfrm>
              <a:off x="4494" y="118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77" name="Text Box 64"/>
            <p:cNvSpPr txBox="1">
              <a:spLocks noChangeArrowheads="1"/>
            </p:cNvSpPr>
            <p:nvPr/>
          </p:nvSpPr>
          <p:spPr bwMode="auto">
            <a:xfrm>
              <a:off x="4011" y="101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78" name="Oval 65"/>
            <p:cNvSpPr>
              <a:spLocks noChangeArrowheads="1"/>
            </p:cNvSpPr>
            <p:nvPr/>
          </p:nvSpPr>
          <p:spPr bwMode="auto">
            <a:xfrm>
              <a:off x="1844" y="1929"/>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79" name="Text Box 66"/>
            <p:cNvSpPr txBox="1">
              <a:spLocks noChangeArrowheads="1"/>
            </p:cNvSpPr>
            <p:nvPr/>
          </p:nvSpPr>
          <p:spPr bwMode="auto">
            <a:xfrm>
              <a:off x="4512" y="91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3</a:t>
              </a:r>
            </a:p>
          </p:txBody>
        </p:sp>
        <p:sp>
          <p:nvSpPr>
            <p:cNvPr id="80" name="Line 67"/>
            <p:cNvSpPr>
              <a:spLocks noChangeShapeType="1"/>
            </p:cNvSpPr>
            <p:nvPr/>
          </p:nvSpPr>
          <p:spPr bwMode="auto">
            <a:xfrm flipH="1">
              <a:off x="883" y="912"/>
              <a:ext cx="4"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01" name="Text Box 123"/>
          <p:cNvSpPr txBox="1">
            <a:spLocks noChangeArrowheads="1"/>
          </p:cNvSpPr>
          <p:nvPr/>
        </p:nvSpPr>
        <p:spPr bwMode="auto">
          <a:xfrm rot="19495794">
            <a:off x="7444723" y="2599014"/>
            <a:ext cx="1828800" cy="4159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solidFill>
                  <a:schemeClr val="accent2"/>
                </a:solidFill>
              </a:rPr>
              <a:t>无自启动能力</a:t>
            </a:r>
          </a:p>
        </p:txBody>
      </p:sp>
      <p:sp>
        <p:nvSpPr>
          <p:cNvPr id="102" name="Text Box 122"/>
          <p:cNvSpPr txBox="1">
            <a:spLocks noChangeArrowheads="1"/>
          </p:cNvSpPr>
          <p:nvPr/>
        </p:nvSpPr>
        <p:spPr bwMode="auto">
          <a:xfrm>
            <a:off x="348117" y="3344667"/>
            <a:ext cx="7143124" cy="402291"/>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solidFill>
                  <a:srgbClr val="FF3300"/>
                </a:solidFill>
              </a:rPr>
              <a:t>特点：</a:t>
            </a:r>
            <a:r>
              <a:rPr kumimoji="1" lang="zh-CN" altLang="en-US" sz="2000"/>
              <a:t>移位寄存器的最后一级的输出端反馈到第一级。</a:t>
            </a:r>
          </a:p>
        </p:txBody>
      </p:sp>
      <p:sp>
        <p:nvSpPr>
          <p:cNvPr id="110" name="Text Box 68"/>
          <p:cNvSpPr txBox="1">
            <a:spLocks noChangeArrowheads="1"/>
          </p:cNvSpPr>
          <p:nvPr/>
        </p:nvSpPr>
        <p:spPr bwMode="auto">
          <a:xfrm>
            <a:off x="356054" y="3931262"/>
            <a:ext cx="4343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rgbClr val="FF0000"/>
                </a:solidFill>
              </a:rPr>
              <a:t>通过置</a:t>
            </a:r>
            <a:r>
              <a:rPr kumimoji="1" lang="en-US" altLang="zh-CN" sz="2000" dirty="0">
                <a:solidFill>
                  <a:srgbClr val="FF0000"/>
                </a:solidFill>
              </a:rPr>
              <a:t>0</a:t>
            </a:r>
            <a:r>
              <a:rPr kumimoji="1" lang="zh-CN" altLang="en-US" sz="2000" dirty="0">
                <a:solidFill>
                  <a:srgbClr val="FF0000"/>
                </a:solidFill>
              </a:rPr>
              <a:t>置</a:t>
            </a:r>
            <a:r>
              <a:rPr kumimoji="1" lang="en-US" altLang="zh-CN" sz="2000" dirty="0">
                <a:solidFill>
                  <a:srgbClr val="FF0000"/>
                </a:solidFill>
              </a:rPr>
              <a:t>1</a:t>
            </a:r>
            <a:r>
              <a:rPr kumimoji="1" lang="zh-CN" altLang="en-US" sz="2000" dirty="0">
                <a:solidFill>
                  <a:srgbClr val="FF0000"/>
                </a:solidFill>
              </a:rPr>
              <a:t>端使得</a:t>
            </a:r>
            <a:r>
              <a:rPr kumimoji="1" lang="en-US" altLang="zh-CN" sz="2000" dirty="0">
                <a:solidFill>
                  <a:srgbClr val="FF0000"/>
                </a:solidFill>
              </a:rPr>
              <a:t>Q</a:t>
            </a:r>
            <a:r>
              <a:rPr kumimoji="1" lang="en-US" altLang="zh-CN" sz="2000" baseline="-25000" dirty="0">
                <a:solidFill>
                  <a:srgbClr val="FF0000"/>
                </a:solidFill>
              </a:rPr>
              <a:t>3 </a:t>
            </a:r>
            <a:r>
              <a:rPr kumimoji="1" lang="en-US" altLang="zh-CN" sz="2000" dirty="0">
                <a:solidFill>
                  <a:srgbClr val="FF0000"/>
                </a:solidFill>
              </a:rPr>
              <a:t>Q</a:t>
            </a:r>
            <a:r>
              <a:rPr kumimoji="1" lang="en-US" altLang="zh-CN" sz="2000" baseline="-25000" dirty="0">
                <a:solidFill>
                  <a:srgbClr val="FF0000"/>
                </a:solidFill>
              </a:rPr>
              <a:t>2 </a:t>
            </a:r>
            <a:r>
              <a:rPr kumimoji="1" lang="en-US" altLang="zh-CN" sz="2000" dirty="0">
                <a:solidFill>
                  <a:srgbClr val="FF0000"/>
                </a:solidFill>
              </a:rPr>
              <a:t>Q</a:t>
            </a:r>
            <a:r>
              <a:rPr kumimoji="1" lang="en-US" altLang="zh-CN" sz="2000" baseline="-25000" dirty="0">
                <a:solidFill>
                  <a:srgbClr val="FF0000"/>
                </a:solidFill>
              </a:rPr>
              <a:t>1 </a:t>
            </a:r>
            <a:r>
              <a:rPr kumimoji="1" lang="en-US" altLang="zh-CN" sz="2000" dirty="0">
                <a:solidFill>
                  <a:srgbClr val="FF0000"/>
                </a:solidFill>
              </a:rPr>
              <a:t>Q</a:t>
            </a:r>
            <a:r>
              <a:rPr kumimoji="1" lang="en-US" altLang="zh-CN" sz="2000" baseline="-25000" dirty="0">
                <a:solidFill>
                  <a:srgbClr val="FF0000"/>
                </a:solidFill>
              </a:rPr>
              <a:t>0</a:t>
            </a:r>
            <a:r>
              <a:rPr kumimoji="1" lang="en-US" altLang="zh-CN" sz="2000" dirty="0">
                <a:solidFill>
                  <a:srgbClr val="FF0000"/>
                </a:solidFill>
              </a:rPr>
              <a:t>=0001</a:t>
            </a:r>
            <a:endParaRPr kumimoji="1" lang="en-US" altLang="zh-CN" sz="2000" baseline="-25000" dirty="0">
              <a:solidFill>
                <a:srgbClr val="FF0000"/>
              </a:solidFill>
            </a:endParaRPr>
          </a:p>
        </p:txBody>
      </p:sp>
      <p:pic>
        <p:nvPicPr>
          <p:cNvPr id="33804" name="Picture 1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828836" y="4428186"/>
            <a:ext cx="6993334" cy="188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02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71700" y="503804"/>
            <a:ext cx="9000600" cy="5895393"/>
          </a:xfrm>
        </p:spPr>
        <p:txBody>
          <a:bodyPr/>
          <a:lstStyle/>
          <a:p>
            <a:r>
              <a:rPr lang="zh-CN" altLang="en-US" sz="2400" dirty="0">
                <a:latin typeface="Arial" charset="0"/>
              </a:rPr>
              <a:t>时序逻辑电路与组合逻辑电路的区别</a:t>
            </a:r>
            <a:endParaRPr lang="en-US" altLang="zh-CN" sz="2400" dirty="0">
              <a:latin typeface="Arial" charset="0"/>
            </a:endParaRPr>
          </a:p>
          <a:p>
            <a:r>
              <a:rPr lang="zh-CN" altLang="en-US" sz="2400" dirty="0">
                <a:solidFill>
                  <a:srgbClr val="0000DC"/>
                </a:solidFill>
                <a:latin typeface="楷体_GB2312" charset="-122"/>
                <a:ea typeface="楷体_GB2312" charset="-122"/>
              </a:rPr>
              <a:t>时序电路的分类</a:t>
            </a:r>
            <a:endParaRPr lang="en-US" altLang="zh-CN" sz="2400" dirty="0">
              <a:solidFill>
                <a:srgbClr val="0000DC"/>
              </a:solidFill>
              <a:latin typeface="楷体_GB2312" charset="-122"/>
              <a:ea typeface="楷体_GB2312" charset="-122"/>
            </a:endParaRPr>
          </a:p>
          <a:p>
            <a:r>
              <a:rPr kumimoji="1" lang="zh-CN" altLang="en-US" sz="2400" dirty="0"/>
              <a:t>锁存器的基本特性</a:t>
            </a:r>
            <a:endParaRPr lang="zh-CN" altLang="en-US" sz="2400" dirty="0">
              <a:solidFill>
                <a:srgbClr val="0000DC"/>
              </a:solidFill>
              <a:latin typeface="楷体_GB2312" charset="-122"/>
              <a:ea typeface="楷体_GB2312" charset="-122"/>
            </a:endParaRPr>
          </a:p>
          <a:p>
            <a:endParaRPr lang="en-US" altLang="zh-CN" dirty="0">
              <a:latin typeface="Arial" charset="0"/>
            </a:endParaRPr>
          </a:p>
        </p:txBody>
      </p:sp>
      <p:sp>
        <p:nvSpPr>
          <p:cNvPr id="6" name="Text Box 103"/>
          <p:cNvSpPr txBox="1">
            <a:spLocks noChangeArrowheads="1"/>
          </p:cNvSpPr>
          <p:nvPr/>
        </p:nvSpPr>
        <p:spPr bwMode="auto">
          <a:xfrm>
            <a:off x="2996895" y="1558925"/>
            <a:ext cx="5707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400" dirty="0">
                <a:solidFill>
                  <a:srgbClr val="FF3300"/>
                </a:solidFill>
                <a:latin typeface="Arial" charset="0"/>
              </a:rPr>
              <a:t>*</a:t>
            </a:r>
            <a:r>
              <a:rPr kumimoji="1" lang="en-US" altLang="zh-CN" sz="1800" dirty="0">
                <a:solidFill>
                  <a:srgbClr val="FF3300"/>
                </a:solidFill>
                <a:latin typeface="Arial" charset="0"/>
              </a:rPr>
              <a:t>  </a:t>
            </a:r>
            <a:r>
              <a:rPr kumimoji="1" lang="zh-CN" altLang="en-US" sz="2000" dirty="0"/>
              <a:t>能够存储一位二值信息（</a:t>
            </a:r>
            <a:r>
              <a:rPr kumimoji="1" lang="en-US" altLang="zh-CN" sz="2000" dirty="0"/>
              <a:t>1</a:t>
            </a:r>
            <a:r>
              <a:rPr kumimoji="1" lang="zh-CN" altLang="en-US" sz="2000" dirty="0"/>
              <a:t>、</a:t>
            </a:r>
            <a:r>
              <a:rPr kumimoji="1" lang="en-US" altLang="zh-CN" sz="2000" dirty="0"/>
              <a:t>0</a:t>
            </a:r>
            <a:r>
              <a:rPr kumimoji="1" lang="zh-CN" altLang="en-US" sz="2000" dirty="0"/>
              <a:t>）的基本单元。             </a:t>
            </a:r>
          </a:p>
        </p:txBody>
      </p:sp>
      <p:grpSp>
        <p:nvGrpSpPr>
          <p:cNvPr id="7" name="Group 354"/>
          <p:cNvGrpSpPr>
            <a:grpSpLocks/>
          </p:cNvGrpSpPr>
          <p:nvPr/>
        </p:nvGrpSpPr>
        <p:grpSpPr bwMode="auto">
          <a:xfrm>
            <a:off x="265113" y="2017413"/>
            <a:ext cx="2620963" cy="381000"/>
            <a:chOff x="0" y="1200"/>
            <a:chExt cx="2423" cy="240"/>
          </a:xfrm>
        </p:grpSpPr>
        <p:sp>
          <p:nvSpPr>
            <p:cNvPr id="8" name="AutoShape 355"/>
            <p:cNvSpPr>
              <a:spLocks noChangeArrowheads="1"/>
            </p:cNvSpPr>
            <p:nvPr/>
          </p:nvSpPr>
          <p:spPr bwMode="auto">
            <a:xfrm>
              <a:off x="0" y="1200"/>
              <a:ext cx="1819"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zh-CN" altLang="en-US" sz="2000" dirty="0">
                  <a:solidFill>
                    <a:schemeClr val="bg1"/>
                  </a:solidFill>
                </a:rPr>
                <a:t>锁存器的特点</a:t>
              </a:r>
            </a:p>
          </p:txBody>
        </p:sp>
        <p:sp>
          <p:nvSpPr>
            <p:cNvPr id="9" name="Line 356"/>
            <p:cNvSpPr>
              <a:spLocks noChangeShapeType="1"/>
            </p:cNvSpPr>
            <p:nvPr/>
          </p:nvSpPr>
          <p:spPr bwMode="auto">
            <a:xfrm flipV="1">
              <a:off x="1854" y="1326"/>
              <a:ext cx="569" cy="1"/>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sp>
        <p:nvSpPr>
          <p:cNvPr id="10" name="Text Box 403"/>
          <p:cNvSpPr txBox="1">
            <a:spLocks noChangeArrowheads="1"/>
          </p:cNvSpPr>
          <p:nvPr/>
        </p:nvSpPr>
        <p:spPr bwMode="auto">
          <a:xfrm>
            <a:off x="3013076" y="2479675"/>
            <a:ext cx="5969218"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solidFill>
                  <a:srgbClr val="FF3300"/>
                </a:solidFill>
              </a:rPr>
              <a:t>* </a:t>
            </a:r>
            <a:r>
              <a:rPr kumimoji="1" lang="en-US" altLang="zh-CN" sz="2000" dirty="0">
                <a:solidFill>
                  <a:srgbClr val="FFFF00"/>
                </a:solidFill>
              </a:rPr>
              <a:t> </a:t>
            </a:r>
            <a:r>
              <a:rPr kumimoji="1" lang="zh-CN" altLang="en-US" sz="2000" dirty="0"/>
              <a:t>在适当输入信号作用下，锁存器可以从一种状态翻转到另一种状态；输入信号消失后保持现有状态。</a:t>
            </a:r>
          </a:p>
        </p:txBody>
      </p:sp>
      <p:grpSp>
        <p:nvGrpSpPr>
          <p:cNvPr id="11" name="Group 434"/>
          <p:cNvGrpSpPr>
            <a:grpSpLocks/>
          </p:cNvGrpSpPr>
          <p:nvPr/>
        </p:nvGrpSpPr>
        <p:grpSpPr bwMode="auto">
          <a:xfrm>
            <a:off x="3013076" y="2033595"/>
            <a:ext cx="4419600" cy="401638"/>
            <a:chOff x="1864" y="3351"/>
            <a:chExt cx="2784" cy="253"/>
          </a:xfrm>
        </p:grpSpPr>
        <p:sp>
          <p:nvSpPr>
            <p:cNvPr id="12" name="Text Box 402"/>
            <p:cNvSpPr txBox="1">
              <a:spLocks noChangeArrowheads="1"/>
            </p:cNvSpPr>
            <p:nvPr/>
          </p:nvSpPr>
          <p:spPr bwMode="auto">
            <a:xfrm>
              <a:off x="1864" y="3351"/>
              <a:ext cx="27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solidFill>
                    <a:srgbClr val="FF3300"/>
                  </a:solidFill>
                </a:rPr>
                <a:t>* </a:t>
              </a:r>
              <a:r>
                <a:rPr kumimoji="1" lang="en-US" altLang="zh-CN" sz="2000" dirty="0"/>
                <a:t> </a:t>
              </a:r>
              <a:r>
                <a:rPr kumimoji="1" lang="zh-CN" altLang="en-US" sz="2000" dirty="0"/>
                <a:t>具有两个</a:t>
              </a:r>
              <a:r>
                <a:rPr kumimoji="1" lang="zh-CN" altLang="en-US" sz="2000" dirty="0">
                  <a:solidFill>
                    <a:srgbClr val="FF0000"/>
                  </a:solidFill>
                </a:rPr>
                <a:t>互补</a:t>
              </a:r>
              <a:r>
                <a:rPr kumimoji="1" lang="zh-CN" altLang="en-US" sz="2000" dirty="0"/>
                <a:t>的</a:t>
              </a:r>
              <a:r>
                <a:rPr kumimoji="1" lang="zh-CN" altLang="en-US" sz="2000" dirty="0">
                  <a:solidFill>
                    <a:srgbClr val="FF0000"/>
                  </a:solidFill>
                </a:rPr>
                <a:t>稳定</a:t>
              </a:r>
              <a:r>
                <a:rPr kumimoji="1" lang="zh-CN" altLang="en-US" sz="2000" dirty="0"/>
                <a:t>状态。 </a:t>
              </a:r>
              <a:r>
                <a:rPr kumimoji="1" lang="en-US" altLang="zh-CN" sz="2000" dirty="0"/>
                <a:t>Q</a:t>
              </a:r>
              <a:r>
                <a:rPr kumimoji="1" lang="zh-CN" altLang="en-US" sz="2000" dirty="0"/>
                <a:t>、 </a:t>
              </a:r>
              <a:r>
                <a:rPr kumimoji="1" lang="en-US" altLang="zh-CN" sz="2000" dirty="0"/>
                <a:t>Q  </a:t>
              </a:r>
            </a:p>
          </p:txBody>
        </p:sp>
        <p:sp>
          <p:nvSpPr>
            <p:cNvPr id="13" name="Line 433"/>
            <p:cNvSpPr>
              <a:spLocks noChangeShapeType="1"/>
            </p:cNvSpPr>
            <p:nvPr/>
          </p:nvSpPr>
          <p:spPr bwMode="auto">
            <a:xfrm>
              <a:off x="4374" y="340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4" name="Group 399"/>
          <p:cNvGrpSpPr>
            <a:grpSpLocks/>
          </p:cNvGrpSpPr>
          <p:nvPr/>
        </p:nvGrpSpPr>
        <p:grpSpPr bwMode="auto">
          <a:xfrm>
            <a:off x="187282" y="3118470"/>
            <a:ext cx="2686050" cy="381000"/>
            <a:chOff x="0" y="1200"/>
            <a:chExt cx="2423" cy="240"/>
          </a:xfrm>
        </p:grpSpPr>
        <p:sp>
          <p:nvSpPr>
            <p:cNvPr id="15" name="AutoShape 400"/>
            <p:cNvSpPr>
              <a:spLocks noChangeArrowheads="1"/>
            </p:cNvSpPr>
            <p:nvPr/>
          </p:nvSpPr>
          <p:spPr bwMode="auto">
            <a:xfrm>
              <a:off x="0" y="1200"/>
              <a:ext cx="1819"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zh-CN" altLang="en-US" sz="2000" dirty="0">
                  <a:solidFill>
                    <a:schemeClr val="bg1"/>
                  </a:solidFill>
                </a:rPr>
                <a:t>电路符号</a:t>
              </a:r>
            </a:p>
          </p:txBody>
        </p:sp>
        <p:sp>
          <p:nvSpPr>
            <p:cNvPr id="16" name="Line 401"/>
            <p:cNvSpPr>
              <a:spLocks noChangeShapeType="1"/>
            </p:cNvSpPr>
            <p:nvPr/>
          </p:nvSpPr>
          <p:spPr bwMode="auto">
            <a:xfrm flipV="1">
              <a:off x="1854" y="1326"/>
              <a:ext cx="569" cy="1"/>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grpSp>
        <p:nvGrpSpPr>
          <p:cNvPr id="17" name="Group 451"/>
          <p:cNvGrpSpPr>
            <a:grpSpLocks/>
          </p:cNvGrpSpPr>
          <p:nvPr/>
        </p:nvGrpSpPr>
        <p:grpSpPr bwMode="auto">
          <a:xfrm>
            <a:off x="1874044" y="3699018"/>
            <a:ext cx="6697663" cy="2652712"/>
            <a:chOff x="1292" y="2523"/>
            <a:chExt cx="4219" cy="1671"/>
          </a:xfrm>
        </p:grpSpPr>
        <p:grpSp>
          <p:nvGrpSpPr>
            <p:cNvPr id="18" name="Group 450"/>
            <p:cNvGrpSpPr>
              <a:grpSpLocks/>
            </p:cNvGrpSpPr>
            <p:nvPr/>
          </p:nvGrpSpPr>
          <p:grpSpPr bwMode="auto">
            <a:xfrm>
              <a:off x="1292" y="2523"/>
              <a:ext cx="4219" cy="1671"/>
              <a:chOff x="1292" y="2521"/>
              <a:chExt cx="4219" cy="1671"/>
            </a:xfrm>
          </p:grpSpPr>
          <p:pic>
            <p:nvPicPr>
              <p:cNvPr id="21" name="Picture 445"/>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1292" y="2521"/>
                <a:ext cx="4219" cy="1671"/>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 name="Rectangle 448"/>
              <p:cNvSpPr>
                <a:spLocks noChangeArrowheads="1"/>
              </p:cNvSpPr>
              <p:nvPr/>
            </p:nvSpPr>
            <p:spPr bwMode="auto">
              <a:xfrm>
                <a:off x="2653" y="3748"/>
                <a:ext cx="136" cy="181"/>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0" tIns="0" rIns="0" bIns="0" anchor="ctr">
                <a:spAutoFit/>
              </a:bodyPr>
              <a:lstStyle/>
              <a:p>
                <a:endParaRPr lang="zh-CN" altLang="en-US"/>
              </a:p>
            </p:txBody>
          </p:sp>
          <p:sp>
            <p:nvSpPr>
              <p:cNvPr id="23" name="Rectangle 449"/>
              <p:cNvSpPr>
                <a:spLocks noChangeArrowheads="1"/>
              </p:cNvSpPr>
              <p:nvPr/>
            </p:nvSpPr>
            <p:spPr bwMode="auto">
              <a:xfrm>
                <a:off x="3061" y="3748"/>
                <a:ext cx="136" cy="181"/>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0" tIns="0" rIns="0" bIns="0" anchor="ctr">
                <a:spAutoFit/>
              </a:bodyPr>
              <a:lstStyle/>
              <a:p>
                <a:endParaRPr lang="zh-CN" altLang="en-US"/>
              </a:p>
            </p:txBody>
          </p:sp>
        </p:grpSp>
        <p:sp>
          <p:nvSpPr>
            <p:cNvPr id="19" name="Line 446"/>
            <p:cNvSpPr>
              <a:spLocks noChangeShapeType="1"/>
            </p:cNvSpPr>
            <p:nvPr/>
          </p:nvSpPr>
          <p:spPr bwMode="auto">
            <a:xfrm>
              <a:off x="2699" y="3341"/>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0" name="Line 447"/>
            <p:cNvSpPr>
              <a:spLocks noChangeShapeType="1"/>
            </p:cNvSpPr>
            <p:nvPr/>
          </p:nvSpPr>
          <p:spPr bwMode="auto">
            <a:xfrm>
              <a:off x="3107" y="3341"/>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2" name="左大括号 1"/>
          <p:cNvSpPr/>
          <p:nvPr/>
        </p:nvSpPr>
        <p:spPr bwMode="auto">
          <a:xfrm>
            <a:off x="2676794" y="1566552"/>
            <a:ext cx="418563" cy="1330945"/>
          </a:xfrm>
          <a:prstGeom prst="leftBrac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3" name="TextBox 2"/>
          <p:cNvSpPr txBox="1"/>
          <p:nvPr/>
        </p:nvSpPr>
        <p:spPr>
          <a:xfrm>
            <a:off x="6997701" y="3717774"/>
            <a:ext cx="1574006" cy="258532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6886254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3"/>
          <p:cNvSpPr txBox="1">
            <a:spLocks noChangeArrowheads="1"/>
          </p:cNvSpPr>
          <p:nvPr/>
        </p:nvSpPr>
        <p:spPr bwMode="auto">
          <a:xfrm>
            <a:off x="-77787" y="6309192"/>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6" name="内容占位符 2"/>
          <p:cNvSpPr>
            <a:spLocks noGrp="1"/>
          </p:cNvSpPr>
          <p:nvPr>
            <p:ph idx="1"/>
          </p:nvPr>
        </p:nvSpPr>
        <p:spPr>
          <a:xfrm>
            <a:off x="116703" y="503805"/>
            <a:ext cx="8955597" cy="5895393"/>
          </a:xfrm>
        </p:spPr>
        <p:txBody>
          <a:bodyPr/>
          <a:lstStyle/>
          <a:p>
            <a:r>
              <a:rPr kumimoji="1" lang="zh-CN" altLang="en-US" sz="2400" dirty="0"/>
              <a:t>用移位寄存器构成的同步二进制计数器</a:t>
            </a:r>
            <a:endParaRPr kumimoji="1" lang="en-US" altLang="zh-CN" sz="2400" dirty="0"/>
          </a:p>
          <a:p>
            <a:r>
              <a:rPr kumimoji="1" lang="zh-CN" altLang="en-US" sz="2400" dirty="0"/>
              <a:t>环型计数器</a:t>
            </a:r>
          </a:p>
          <a:p>
            <a:r>
              <a:rPr kumimoji="1" lang="zh-CN" altLang="en-US" sz="2400" dirty="0"/>
              <a:t>扭环型计数器</a:t>
            </a:r>
          </a:p>
          <a:p>
            <a:endParaRPr kumimoji="1" lang="zh-CN" altLang="en-US" dirty="0"/>
          </a:p>
          <a:p>
            <a:pPr lvl="1"/>
            <a:endParaRPr lang="zh-CN" altLang="en-US" dirty="0"/>
          </a:p>
        </p:txBody>
      </p:sp>
      <p:sp>
        <p:nvSpPr>
          <p:cNvPr id="103" name="Text Box 68"/>
          <p:cNvSpPr txBox="1">
            <a:spLocks noChangeArrowheads="1"/>
          </p:cNvSpPr>
          <p:nvPr/>
        </p:nvSpPr>
        <p:spPr bwMode="auto">
          <a:xfrm>
            <a:off x="411163" y="4671459"/>
            <a:ext cx="434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通过置</a:t>
            </a:r>
            <a:r>
              <a:rPr kumimoji="1" lang="en-US" altLang="zh-CN" sz="2000"/>
              <a:t>0</a:t>
            </a:r>
            <a:r>
              <a:rPr kumimoji="1" lang="zh-CN" altLang="en-US" sz="2000"/>
              <a:t>置</a:t>
            </a:r>
            <a:r>
              <a:rPr kumimoji="1" lang="en-US" altLang="zh-CN" sz="2000"/>
              <a:t>1</a:t>
            </a:r>
            <a:r>
              <a:rPr kumimoji="1" lang="zh-CN" altLang="en-US" sz="2000"/>
              <a:t>端使得</a:t>
            </a:r>
            <a:r>
              <a:rPr kumimoji="1" lang="en-US" altLang="zh-CN" sz="2000"/>
              <a:t>Q</a:t>
            </a:r>
            <a:r>
              <a:rPr kumimoji="1" lang="en-US" altLang="zh-CN" sz="2000" baseline="-25000"/>
              <a:t>3 </a:t>
            </a:r>
            <a:r>
              <a:rPr kumimoji="1" lang="en-US" altLang="zh-CN" sz="2000"/>
              <a:t>Q</a:t>
            </a:r>
            <a:r>
              <a:rPr kumimoji="1" lang="en-US" altLang="zh-CN" sz="2000" baseline="-25000"/>
              <a:t>2 </a:t>
            </a:r>
            <a:r>
              <a:rPr kumimoji="1" lang="en-US" altLang="zh-CN" sz="2000"/>
              <a:t>Q</a:t>
            </a:r>
            <a:r>
              <a:rPr kumimoji="1" lang="en-US" altLang="zh-CN" sz="2000" baseline="-25000"/>
              <a:t>1 </a:t>
            </a:r>
            <a:r>
              <a:rPr kumimoji="1" lang="en-US" altLang="zh-CN" sz="2000"/>
              <a:t>Q</a:t>
            </a:r>
            <a:r>
              <a:rPr kumimoji="1" lang="en-US" altLang="zh-CN" sz="2000" baseline="-25000"/>
              <a:t>0</a:t>
            </a:r>
            <a:r>
              <a:rPr kumimoji="1" lang="en-US" altLang="zh-CN" sz="2000"/>
              <a:t>=0000</a:t>
            </a:r>
            <a:endParaRPr kumimoji="1" lang="en-US" altLang="zh-CN" sz="2000" baseline="-25000"/>
          </a:p>
        </p:txBody>
      </p:sp>
      <p:sp>
        <p:nvSpPr>
          <p:cNvPr id="104" name="Text Box 144"/>
          <p:cNvSpPr txBox="1">
            <a:spLocks noChangeArrowheads="1"/>
          </p:cNvSpPr>
          <p:nvPr/>
        </p:nvSpPr>
        <p:spPr bwMode="auto">
          <a:xfrm>
            <a:off x="765175" y="1988904"/>
            <a:ext cx="7324725" cy="402291"/>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rgbClr val="FF3300"/>
                </a:solidFill>
              </a:rPr>
              <a:t>特点：</a:t>
            </a:r>
            <a:r>
              <a:rPr kumimoji="1" lang="zh-CN" altLang="en-US" sz="2000" dirty="0"/>
              <a:t>移位寄存器的最后一级的非端反馈到第一级输入。</a:t>
            </a:r>
          </a:p>
        </p:txBody>
      </p:sp>
      <p:grpSp>
        <p:nvGrpSpPr>
          <p:cNvPr id="105" name="Group 146"/>
          <p:cNvGrpSpPr>
            <a:grpSpLocks/>
          </p:cNvGrpSpPr>
          <p:nvPr/>
        </p:nvGrpSpPr>
        <p:grpSpPr bwMode="auto">
          <a:xfrm>
            <a:off x="460375" y="2714071"/>
            <a:ext cx="7353300" cy="1735138"/>
            <a:chOff x="206" y="512"/>
            <a:chExt cx="4632" cy="1093"/>
          </a:xfrm>
        </p:grpSpPr>
        <p:grpSp>
          <p:nvGrpSpPr>
            <p:cNvPr id="106" name="Group 120"/>
            <p:cNvGrpSpPr>
              <a:grpSpLocks/>
            </p:cNvGrpSpPr>
            <p:nvPr/>
          </p:nvGrpSpPr>
          <p:grpSpPr bwMode="auto">
            <a:xfrm>
              <a:off x="206" y="512"/>
              <a:ext cx="4632" cy="1093"/>
              <a:chOff x="206" y="512"/>
              <a:chExt cx="4632" cy="1093"/>
            </a:xfrm>
          </p:grpSpPr>
          <p:sp>
            <p:nvSpPr>
              <p:cNvPr id="108" name="Text Box 10"/>
              <p:cNvSpPr txBox="1">
                <a:spLocks noChangeArrowheads="1"/>
              </p:cNvSpPr>
              <p:nvPr/>
            </p:nvSpPr>
            <p:spPr bwMode="auto">
              <a:xfrm>
                <a:off x="1070" y="954"/>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0</a:t>
                </a:r>
              </a:p>
            </p:txBody>
          </p:sp>
          <p:sp>
            <p:nvSpPr>
              <p:cNvPr id="109" name="Rectangle 11"/>
              <p:cNvSpPr>
                <a:spLocks noChangeArrowheads="1"/>
              </p:cNvSpPr>
              <p:nvPr/>
            </p:nvSpPr>
            <p:spPr bwMode="auto">
              <a:xfrm>
                <a:off x="926" y="66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4" name="Rectangle 12"/>
              <p:cNvSpPr>
                <a:spLocks noChangeArrowheads="1"/>
              </p:cNvSpPr>
              <p:nvPr/>
            </p:nvSpPr>
            <p:spPr bwMode="auto">
              <a:xfrm>
                <a:off x="1934" y="66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5" name="Rectangle 13"/>
              <p:cNvSpPr>
                <a:spLocks noChangeArrowheads="1"/>
              </p:cNvSpPr>
              <p:nvPr/>
            </p:nvSpPr>
            <p:spPr bwMode="auto">
              <a:xfrm>
                <a:off x="2942" y="666"/>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16" name="Line 14"/>
              <p:cNvSpPr>
                <a:spLocks noChangeShapeType="1"/>
              </p:cNvSpPr>
              <p:nvPr/>
            </p:nvSpPr>
            <p:spPr bwMode="auto">
              <a:xfrm>
                <a:off x="1406" y="810"/>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7" name="Line 15"/>
              <p:cNvSpPr>
                <a:spLocks noChangeShapeType="1"/>
              </p:cNvSpPr>
              <p:nvPr/>
            </p:nvSpPr>
            <p:spPr bwMode="auto">
              <a:xfrm>
                <a:off x="2414" y="810"/>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nvGrpSpPr>
              <p:cNvPr id="118" name="Group 16"/>
              <p:cNvGrpSpPr>
                <a:grpSpLocks/>
              </p:cNvGrpSpPr>
              <p:nvPr/>
            </p:nvGrpSpPr>
            <p:grpSpPr bwMode="auto">
              <a:xfrm>
                <a:off x="734" y="1002"/>
                <a:ext cx="288" cy="576"/>
                <a:chOff x="2880" y="3072"/>
                <a:chExt cx="288" cy="576"/>
              </a:xfrm>
            </p:grpSpPr>
            <p:sp>
              <p:nvSpPr>
                <p:cNvPr id="167" name="Oval 17"/>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8" name="AutoShape 18"/>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9" name="Line 19"/>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0" name="Line 20"/>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1" name="Line 21"/>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19" name="Group 22"/>
              <p:cNvGrpSpPr>
                <a:grpSpLocks/>
              </p:cNvGrpSpPr>
              <p:nvPr/>
            </p:nvGrpSpPr>
            <p:grpSpPr bwMode="auto">
              <a:xfrm>
                <a:off x="1742" y="1002"/>
                <a:ext cx="288" cy="576"/>
                <a:chOff x="2880" y="3072"/>
                <a:chExt cx="288" cy="576"/>
              </a:xfrm>
            </p:grpSpPr>
            <p:sp>
              <p:nvSpPr>
                <p:cNvPr id="162" name="Oval 23"/>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3" name="AutoShape 24"/>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64" name="Line 25"/>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5" name="Line 26"/>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6" name="Line 27"/>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20" name="Group 28"/>
              <p:cNvGrpSpPr>
                <a:grpSpLocks/>
              </p:cNvGrpSpPr>
              <p:nvPr/>
            </p:nvGrpSpPr>
            <p:grpSpPr bwMode="auto">
              <a:xfrm>
                <a:off x="2760" y="1011"/>
                <a:ext cx="288" cy="576"/>
                <a:chOff x="2880" y="3072"/>
                <a:chExt cx="288" cy="576"/>
              </a:xfrm>
            </p:grpSpPr>
            <p:sp>
              <p:nvSpPr>
                <p:cNvPr id="157" name="Oval 29"/>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8" name="AutoShape 30"/>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9" name="Line 31"/>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0" name="Line 32"/>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1" name="Line 33"/>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21" name="Oval 34"/>
              <p:cNvSpPr>
                <a:spLocks noChangeArrowheads="1"/>
              </p:cNvSpPr>
              <p:nvPr/>
            </p:nvSpPr>
            <p:spPr bwMode="auto">
              <a:xfrm>
                <a:off x="1417" y="1203"/>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2" name="Oval 35"/>
              <p:cNvSpPr>
                <a:spLocks noChangeArrowheads="1"/>
              </p:cNvSpPr>
              <p:nvPr/>
            </p:nvSpPr>
            <p:spPr bwMode="auto">
              <a:xfrm>
                <a:off x="2414" y="1194"/>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3" name="Oval 36"/>
              <p:cNvSpPr>
                <a:spLocks noChangeArrowheads="1"/>
              </p:cNvSpPr>
              <p:nvPr/>
            </p:nvSpPr>
            <p:spPr bwMode="auto">
              <a:xfrm>
                <a:off x="3422" y="1194"/>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24" name="Line 37"/>
              <p:cNvSpPr>
                <a:spLocks noChangeShapeType="1"/>
              </p:cNvSpPr>
              <p:nvPr/>
            </p:nvSpPr>
            <p:spPr bwMode="auto">
              <a:xfrm flipH="1" flipV="1">
                <a:off x="542" y="1571"/>
                <a:ext cx="3168"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5" name="Line 38"/>
              <p:cNvSpPr>
                <a:spLocks noChangeShapeType="1"/>
              </p:cNvSpPr>
              <p:nvPr/>
            </p:nvSpPr>
            <p:spPr bwMode="auto">
              <a:xfrm>
                <a:off x="572" y="781"/>
                <a:ext cx="3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6" name="Text Box 39"/>
              <p:cNvSpPr txBox="1">
                <a:spLocks noChangeArrowheads="1"/>
              </p:cNvSpPr>
              <p:nvPr/>
            </p:nvSpPr>
            <p:spPr bwMode="auto">
              <a:xfrm>
                <a:off x="2078" y="90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1</a:t>
                </a:r>
              </a:p>
            </p:txBody>
          </p:sp>
          <p:sp>
            <p:nvSpPr>
              <p:cNvPr id="127" name="Text Box 40"/>
              <p:cNvSpPr txBox="1">
                <a:spLocks noChangeArrowheads="1"/>
              </p:cNvSpPr>
              <p:nvPr/>
            </p:nvSpPr>
            <p:spPr bwMode="auto">
              <a:xfrm>
                <a:off x="3086" y="90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2</a:t>
                </a:r>
              </a:p>
            </p:txBody>
          </p:sp>
          <p:sp>
            <p:nvSpPr>
              <p:cNvPr id="128" name="Text Box 41"/>
              <p:cNvSpPr txBox="1">
                <a:spLocks noChangeArrowheads="1"/>
              </p:cNvSpPr>
              <p:nvPr/>
            </p:nvSpPr>
            <p:spPr bwMode="auto">
              <a:xfrm>
                <a:off x="398" y="66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zh-CN" altLang="zh-CN" sz="2000"/>
              </a:p>
            </p:txBody>
          </p:sp>
          <p:sp>
            <p:nvSpPr>
              <p:cNvPr id="129" name="Text Box 42"/>
              <p:cNvSpPr txBox="1">
                <a:spLocks noChangeArrowheads="1"/>
              </p:cNvSpPr>
              <p:nvPr/>
            </p:nvSpPr>
            <p:spPr bwMode="auto">
              <a:xfrm>
                <a:off x="3470" y="52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2</a:t>
                </a:r>
              </a:p>
            </p:txBody>
          </p:sp>
          <p:sp>
            <p:nvSpPr>
              <p:cNvPr id="130" name="Text Box 43"/>
              <p:cNvSpPr txBox="1">
                <a:spLocks noChangeArrowheads="1"/>
              </p:cNvSpPr>
              <p:nvPr/>
            </p:nvSpPr>
            <p:spPr bwMode="auto">
              <a:xfrm>
                <a:off x="206" y="129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p>
            </p:txBody>
          </p:sp>
          <p:sp>
            <p:nvSpPr>
              <p:cNvPr id="131" name="Text Box 44"/>
              <p:cNvSpPr txBox="1">
                <a:spLocks noChangeArrowheads="1"/>
              </p:cNvSpPr>
              <p:nvPr/>
            </p:nvSpPr>
            <p:spPr bwMode="auto">
              <a:xfrm>
                <a:off x="1358" y="52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0</a:t>
                </a:r>
              </a:p>
            </p:txBody>
          </p:sp>
          <p:sp>
            <p:nvSpPr>
              <p:cNvPr id="132" name="Line 45"/>
              <p:cNvSpPr>
                <a:spLocks noChangeShapeType="1"/>
              </p:cNvSpPr>
              <p:nvPr/>
            </p:nvSpPr>
            <p:spPr bwMode="auto">
              <a:xfrm flipV="1">
                <a:off x="757" y="512"/>
                <a:ext cx="4078"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3" name="Text Box 46"/>
              <p:cNvSpPr txBox="1">
                <a:spLocks noChangeArrowheads="1"/>
              </p:cNvSpPr>
              <p:nvPr/>
            </p:nvSpPr>
            <p:spPr bwMode="auto">
              <a:xfrm>
                <a:off x="974" y="66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134" name="Line 47"/>
              <p:cNvSpPr>
                <a:spLocks noChangeShapeType="1"/>
              </p:cNvSpPr>
              <p:nvPr/>
            </p:nvSpPr>
            <p:spPr bwMode="auto">
              <a:xfrm>
                <a:off x="3404" y="81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5" name="Text Box 48"/>
              <p:cNvSpPr txBox="1">
                <a:spLocks noChangeArrowheads="1"/>
              </p:cNvSpPr>
              <p:nvPr/>
            </p:nvSpPr>
            <p:spPr bwMode="auto">
              <a:xfrm>
                <a:off x="2366" y="52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1</a:t>
                </a:r>
              </a:p>
            </p:txBody>
          </p:sp>
          <p:sp>
            <p:nvSpPr>
              <p:cNvPr id="136" name="Oval 49"/>
              <p:cNvSpPr>
                <a:spLocks noChangeArrowheads="1"/>
              </p:cNvSpPr>
              <p:nvPr/>
            </p:nvSpPr>
            <p:spPr bwMode="auto">
              <a:xfrm>
                <a:off x="705" y="1540"/>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37" name="Oval 50"/>
              <p:cNvSpPr>
                <a:spLocks noChangeArrowheads="1"/>
              </p:cNvSpPr>
              <p:nvPr/>
            </p:nvSpPr>
            <p:spPr bwMode="auto">
              <a:xfrm>
                <a:off x="2729" y="1558"/>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38" name="Text Box 51"/>
              <p:cNvSpPr txBox="1">
                <a:spLocks noChangeArrowheads="1"/>
              </p:cNvSpPr>
              <p:nvPr/>
            </p:nvSpPr>
            <p:spPr bwMode="auto">
              <a:xfrm>
                <a:off x="1934" y="66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139" name="Text Box 52"/>
              <p:cNvSpPr txBox="1">
                <a:spLocks noChangeArrowheads="1"/>
              </p:cNvSpPr>
              <p:nvPr/>
            </p:nvSpPr>
            <p:spPr bwMode="auto">
              <a:xfrm>
                <a:off x="2942" y="66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140" name="Line 53"/>
              <p:cNvSpPr>
                <a:spLocks noChangeShapeType="1"/>
              </p:cNvSpPr>
              <p:nvPr/>
            </p:nvSpPr>
            <p:spPr bwMode="auto">
              <a:xfrm flipH="1">
                <a:off x="4834" y="513"/>
                <a:ext cx="4"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1" name="Rectangle 54"/>
              <p:cNvSpPr>
                <a:spLocks noChangeArrowheads="1"/>
              </p:cNvSpPr>
              <p:nvPr/>
            </p:nvSpPr>
            <p:spPr bwMode="auto">
              <a:xfrm>
                <a:off x="3881" y="673"/>
                <a:ext cx="48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grpSp>
            <p:nvGrpSpPr>
              <p:cNvPr id="142" name="Group 55"/>
              <p:cNvGrpSpPr>
                <a:grpSpLocks/>
              </p:cNvGrpSpPr>
              <p:nvPr/>
            </p:nvGrpSpPr>
            <p:grpSpPr bwMode="auto">
              <a:xfrm>
                <a:off x="3699" y="1009"/>
                <a:ext cx="288" cy="576"/>
                <a:chOff x="2880" y="3072"/>
                <a:chExt cx="288" cy="576"/>
              </a:xfrm>
            </p:grpSpPr>
            <p:sp>
              <p:nvSpPr>
                <p:cNvPr id="152" name="Oval 56"/>
                <p:cNvSpPr>
                  <a:spLocks noChangeArrowheads="1"/>
                </p:cNvSpPr>
                <p:nvPr/>
              </p:nvSpPr>
              <p:spPr bwMode="auto">
                <a:xfrm>
                  <a:off x="3005" y="309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3" name="AutoShape 57"/>
                <p:cNvSpPr>
                  <a:spLocks noChangeArrowheads="1"/>
                </p:cNvSpPr>
                <p:nvPr/>
              </p:nvSpPr>
              <p:spPr bwMode="auto">
                <a:xfrm rot="5400000">
                  <a:off x="3072" y="307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54" name="Line 58"/>
                <p:cNvSpPr>
                  <a:spLocks noChangeShapeType="1"/>
                </p:cNvSpPr>
                <p:nvPr/>
              </p:nvSpPr>
              <p:spPr bwMode="auto">
                <a:xfrm>
                  <a:off x="2880" y="31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5" name="Line 59"/>
                <p:cNvSpPr>
                  <a:spLocks noChangeShapeType="1"/>
                </p:cNvSpPr>
                <p:nvPr/>
              </p:nvSpPr>
              <p:spPr bwMode="auto">
                <a:xfrm>
                  <a:off x="2880" y="3120"/>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6" name="Line 60"/>
                <p:cNvSpPr>
                  <a:spLocks noChangeShapeType="1"/>
                </p:cNvSpPr>
                <p:nvPr/>
              </p:nvSpPr>
              <p:spPr bwMode="auto">
                <a:xfrm>
                  <a:off x="2880" y="3312"/>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43" name="Oval 61"/>
              <p:cNvSpPr>
                <a:spLocks noChangeArrowheads="1"/>
              </p:cNvSpPr>
              <p:nvPr/>
            </p:nvSpPr>
            <p:spPr bwMode="auto">
              <a:xfrm>
                <a:off x="4361" y="115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p>
            </p:txBody>
          </p:sp>
          <p:sp>
            <p:nvSpPr>
              <p:cNvPr id="144" name="Text Box 62"/>
              <p:cNvSpPr txBox="1">
                <a:spLocks noChangeArrowheads="1"/>
              </p:cNvSpPr>
              <p:nvPr/>
            </p:nvSpPr>
            <p:spPr bwMode="auto">
              <a:xfrm>
                <a:off x="4025" y="867"/>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3</a:t>
                </a:r>
              </a:p>
            </p:txBody>
          </p:sp>
          <p:sp>
            <p:nvSpPr>
              <p:cNvPr id="145" name="Line 63"/>
              <p:cNvSpPr>
                <a:spLocks noChangeShapeType="1"/>
              </p:cNvSpPr>
              <p:nvPr/>
            </p:nvSpPr>
            <p:spPr bwMode="auto">
              <a:xfrm>
                <a:off x="4403" y="1175"/>
                <a:ext cx="43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6" name="Text Box 64"/>
              <p:cNvSpPr txBox="1">
                <a:spLocks noChangeArrowheads="1"/>
              </p:cNvSpPr>
              <p:nvPr/>
            </p:nvSpPr>
            <p:spPr bwMode="auto">
              <a:xfrm>
                <a:off x="3881" y="62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D</a:t>
                </a:r>
              </a:p>
            </p:txBody>
          </p:sp>
          <p:sp>
            <p:nvSpPr>
              <p:cNvPr id="147" name="Oval 65"/>
              <p:cNvSpPr>
                <a:spLocks noChangeArrowheads="1"/>
              </p:cNvSpPr>
              <p:nvPr/>
            </p:nvSpPr>
            <p:spPr bwMode="auto">
              <a:xfrm>
                <a:off x="1714" y="1539"/>
                <a:ext cx="47" cy="47"/>
              </a:xfrm>
              <a:prstGeom prst="ellipse">
                <a:avLst/>
              </a:prstGeom>
              <a:solidFill>
                <a:schemeClr val="tx1"/>
              </a:solidFill>
              <a:ln w="19050">
                <a:solidFill>
                  <a:schemeClr val="tx1"/>
                </a:solidFill>
                <a:round/>
                <a:headEnd/>
                <a:tailEnd/>
              </a:ln>
            </p:spPr>
            <p:txBody>
              <a:bodyPr wrap="none" lIns="90000" tIns="46800" rIns="90000" bIns="46800" anchor="ctr"/>
              <a:lstStyle/>
              <a:p>
                <a:endParaRPr lang="zh-CN" altLang="en-US"/>
              </a:p>
            </p:txBody>
          </p:sp>
          <p:sp>
            <p:nvSpPr>
              <p:cNvPr id="148" name="Text Box 66"/>
              <p:cNvSpPr txBox="1">
                <a:spLocks noChangeArrowheads="1"/>
              </p:cNvSpPr>
              <p:nvPr/>
            </p:nvSpPr>
            <p:spPr bwMode="auto">
              <a:xfrm>
                <a:off x="4382" y="522"/>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3</a:t>
                </a:r>
              </a:p>
            </p:txBody>
          </p:sp>
          <p:sp>
            <p:nvSpPr>
              <p:cNvPr id="149" name="Line 67"/>
              <p:cNvSpPr>
                <a:spLocks noChangeShapeType="1"/>
              </p:cNvSpPr>
              <p:nvPr/>
            </p:nvSpPr>
            <p:spPr bwMode="auto">
              <a:xfrm>
                <a:off x="757" y="522"/>
                <a:ext cx="5"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50" name="Text Box 117"/>
              <p:cNvSpPr txBox="1">
                <a:spLocks noChangeArrowheads="1"/>
              </p:cNvSpPr>
              <p:nvPr/>
            </p:nvSpPr>
            <p:spPr bwMode="auto">
              <a:xfrm>
                <a:off x="4430" y="906"/>
                <a:ext cx="3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r>
                  <a:rPr kumimoji="1" lang="en-US" altLang="zh-CN" sz="2000" baseline="-25000"/>
                  <a:t>3</a:t>
                </a:r>
              </a:p>
            </p:txBody>
          </p:sp>
          <p:sp>
            <p:nvSpPr>
              <p:cNvPr id="151" name="Line 118"/>
              <p:cNvSpPr>
                <a:spLocks noChangeShapeType="1"/>
              </p:cNvSpPr>
              <p:nvPr/>
            </p:nvSpPr>
            <p:spPr bwMode="auto">
              <a:xfrm>
                <a:off x="4361" y="799"/>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07" name="Line 145"/>
            <p:cNvSpPr>
              <a:spLocks noChangeShapeType="1"/>
            </p:cNvSpPr>
            <p:nvPr/>
          </p:nvSpPr>
          <p:spPr bwMode="auto">
            <a:xfrm>
              <a:off x="4473" y="949"/>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172" name="Text Box 147"/>
          <p:cNvSpPr txBox="1">
            <a:spLocks noChangeArrowheads="1"/>
          </p:cNvSpPr>
          <p:nvPr/>
        </p:nvSpPr>
        <p:spPr bwMode="auto">
          <a:xfrm rot="19495794">
            <a:off x="7305986" y="3558622"/>
            <a:ext cx="1828800" cy="4159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chemeClr val="accent2"/>
                </a:solidFill>
              </a:rPr>
              <a:t>无自启动能力</a:t>
            </a:r>
          </a:p>
        </p:txBody>
      </p:sp>
      <p:pic>
        <p:nvPicPr>
          <p:cNvPr id="73" name="Picture 2"/>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2348706" y="5291584"/>
            <a:ext cx="4233863" cy="162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p:cNvSpPr/>
          <p:nvPr/>
        </p:nvSpPr>
        <p:spPr bwMode="auto">
          <a:xfrm>
            <a:off x="5337175" y="5411250"/>
            <a:ext cx="581025" cy="388537"/>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Tree>
    <p:extLst>
      <p:ext uri="{BB962C8B-B14F-4D97-AF65-F5344CB8AC3E}">
        <p14:creationId xmlns:p14="http://schemas.microsoft.com/office/powerpoint/2010/main" val="14730552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3"/>
          <p:cNvSpPr txBox="1">
            <a:spLocks noChangeArrowheads="1"/>
          </p:cNvSpPr>
          <p:nvPr/>
        </p:nvSpPr>
        <p:spPr bwMode="auto">
          <a:xfrm>
            <a:off x="-77787" y="6309192"/>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6" name="内容占位符 2"/>
          <p:cNvSpPr>
            <a:spLocks noGrp="1"/>
          </p:cNvSpPr>
          <p:nvPr>
            <p:ph idx="1"/>
          </p:nvPr>
        </p:nvSpPr>
        <p:spPr>
          <a:xfrm>
            <a:off x="177077" y="429069"/>
            <a:ext cx="8955597" cy="5895393"/>
          </a:xfrm>
        </p:spPr>
        <p:txBody>
          <a:bodyPr/>
          <a:lstStyle/>
          <a:p>
            <a:r>
              <a:rPr kumimoji="1" lang="zh-CN" altLang="en-US" sz="2400" dirty="0"/>
              <a:t>用移位寄存器构成的同步二进制计数器</a:t>
            </a:r>
            <a:endParaRPr kumimoji="1" lang="en-US" altLang="zh-CN" sz="2400" dirty="0"/>
          </a:p>
          <a:p>
            <a:r>
              <a:rPr kumimoji="1" lang="zh-CN" altLang="en-US" sz="2400" dirty="0"/>
              <a:t>环型计数器</a:t>
            </a:r>
          </a:p>
          <a:p>
            <a:r>
              <a:rPr kumimoji="1" lang="zh-CN" altLang="en-US" sz="2400" dirty="0"/>
              <a:t>扭环型计数器</a:t>
            </a:r>
          </a:p>
          <a:p>
            <a:endParaRPr kumimoji="1" lang="zh-CN" altLang="en-US" dirty="0"/>
          </a:p>
          <a:p>
            <a:pPr lvl="1"/>
            <a:endParaRPr lang="zh-CN" altLang="en-US" dirty="0"/>
          </a:p>
        </p:txBody>
      </p:sp>
      <p:sp>
        <p:nvSpPr>
          <p:cNvPr id="180" name="Text Box 211"/>
          <p:cNvSpPr txBox="1">
            <a:spLocks noChangeArrowheads="1"/>
          </p:cNvSpPr>
          <p:nvPr/>
        </p:nvSpPr>
        <p:spPr bwMode="auto">
          <a:xfrm>
            <a:off x="2664742" y="1219200"/>
            <a:ext cx="5692964"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rgbClr val="FF3300"/>
                </a:solidFill>
              </a:rPr>
              <a:t>扭环计数器的特点：</a:t>
            </a:r>
            <a:r>
              <a:rPr kumimoji="1" lang="en-US" altLang="zh-CN" sz="2000" dirty="0"/>
              <a:t>K</a:t>
            </a:r>
            <a:r>
              <a:rPr kumimoji="1" lang="zh-CN" altLang="en-US" sz="2000" dirty="0"/>
              <a:t>个触发器，可计</a:t>
            </a:r>
            <a:r>
              <a:rPr kumimoji="1" lang="en-US" altLang="zh-CN" sz="2000" dirty="0"/>
              <a:t>2K</a:t>
            </a:r>
            <a:r>
              <a:rPr kumimoji="1" lang="zh-CN" altLang="en-US" sz="2000" dirty="0"/>
              <a:t>个数。</a:t>
            </a:r>
          </a:p>
        </p:txBody>
      </p:sp>
      <p:sp>
        <p:nvSpPr>
          <p:cNvPr id="181" name="Text Box 544"/>
          <p:cNvSpPr txBox="1">
            <a:spLocks noChangeArrowheads="1"/>
          </p:cNvSpPr>
          <p:nvPr/>
        </p:nvSpPr>
        <p:spPr bwMode="auto">
          <a:xfrm>
            <a:off x="2636871" y="915460"/>
            <a:ext cx="556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solidFill>
                  <a:srgbClr val="FF3300"/>
                </a:solidFill>
              </a:rPr>
              <a:t>环型计数器的特点</a:t>
            </a:r>
            <a:r>
              <a:rPr kumimoji="1" lang="zh-CN" altLang="en-US" sz="2000" dirty="0"/>
              <a:t>：</a:t>
            </a:r>
            <a:r>
              <a:rPr kumimoji="1" lang="en-US" altLang="zh-CN" sz="2000" dirty="0"/>
              <a:t>K</a:t>
            </a:r>
            <a:r>
              <a:rPr kumimoji="1" lang="zh-CN" altLang="en-US" sz="2000" dirty="0"/>
              <a:t>个触发器，可计</a:t>
            </a:r>
            <a:r>
              <a:rPr kumimoji="1" lang="en-US" altLang="zh-CN" sz="2000" dirty="0"/>
              <a:t>K</a:t>
            </a:r>
            <a:r>
              <a:rPr kumimoji="1" lang="zh-CN" altLang="en-US" sz="2000" dirty="0"/>
              <a:t>个数。</a:t>
            </a:r>
          </a:p>
        </p:txBody>
      </p:sp>
      <p:graphicFrame>
        <p:nvGraphicFramePr>
          <p:cNvPr id="14" name="Group 536"/>
          <p:cNvGraphicFramePr>
            <a:graphicFrameLocks noGrp="1"/>
          </p:cNvGraphicFramePr>
          <p:nvPr>
            <p:extLst>
              <p:ext uri="{D42A27DB-BD31-4B8C-83A1-F6EECF244321}">
                <p14:modId xmlns:p14="http://schemas.microsoft.com/office/powerpoint/2010/main" val="3228444735"/>
              </p:ext>
            </p:extLst>
          </p:nvPr>
        </p:nvGraphicFramePr>
        <p:xfrm>
          <a:off x="248554" y="1886002"/>
          <a:ext cx="3886200" cy="4168776"/>
        </p:xfrm>
        <a:graphic>
          <a:graphicData uri="http://schemas.openxmlformats.org/drawingml/2006/table">
            <a:tbl>
              <a:tblPr/>
              <a:tblGrid>
                <a:gridCol w="779463">
                  <a:extLst>
                    <a:ext uri="{9D8B030D-6E8A-4147-A177-3AD203B41FA5}">
                      <a16:colId xmlns:a16="http://schemas.microsoft.com/office/drawing/2014/main" val="20000"/>
                    </a:ext>
                  </a:extLst>
                </a:gridCol>
                <a:gridCol w="744537">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tblGrid>
              <a:tr h="51752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CP</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 </a:t>
                      </a:r>
                      <a:r>
                        <a:rPr kumimoji="1" lang="zh-CN" altLang="en-US" sz="2000" b="0" i="0" u="none" strike="noStrike" cap="none" normalizeH="0" baseline="0">
                          <a:ln>
                            <a:noFill/>
                          </a:ln>
                          <a:solidFill>
                            <a:schemeClr val="tx1"/>
                          </a:solidFill>
                          <a:effectLst/>
                          <a:latin typeface="Times New Roman" pitchFamily="18" charset="0"/>
                          <a:ea typeface="宋体" pitchFamily="2" charset="-122"/>
                        </a:rPr>
                        <a:t>触发器状态</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4572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0</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D</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0</a:t>
                      </a: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3</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479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4</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5</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6</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15" name="Group 548"/>
          <p:cNvGraphicFramePr>
            <a:graphicFrameLocks noGrp="1"/>
          </p:cNvGraphicFramePr>
          <p:nvPr>
            <p:extLst>
              <p:ext uri="{D42A27DB-BD31-4B8C-83A1-F6EECF244321}">
                <p14:modId xmlns:p14="http://schemas.microsoft.com/office/powerpoint/2010/main" val="3620063407"/>
              </p:ext>
            </p:extLst>
          </p:nvPr>
        </p:nvGraphicFramePr>
        <p:xfrm>
          <a:off x="4363354" y="1727252"/>
          <a:ext cx="4548188" cy="5195888"/>
        </p:xfrm>
        <a:graphic>
          <a:graphicData uri="http://schemas.openxmlformats.org/drawingml/2006/table">
            <a:tbl>
              <a:tblPr/>
              <a:tblGrid>
                <a:gridCol w="749300">
                  <a:extLst>
                    <a:ext uri="{9D8B030D-6E8A-4147-A177-3AD203B41FA5}">
                      <a16:colId xmlns:a16="http://schemas.microsoft.com/office/drawing/2014/main" val="20000"/>
                    </a:ext>
                  </a:extLst>
                </a:gridCol>
                <a:gridCol w="822325">
                  <a:extLst>
                    <a:ext uri="{9D8B030D-6E8A-4147-A177-3AD203B41FA5}">
                      <a16:colId xmlns:a16="http://schemas.microsoft.com/office/drawing/2014/main" val="20001"/>
                    </a:ext>
                  </a:extLst>
                </a:gridCol>
                <a:gridCol w="674688">
                  <a:extLst>
                    <a:ext uri="{9D8B030D-6E8A-4147-A177-3AD203B41FA5}">
                      <a16:colId xmlns:a16="http://schemas.microsoft.com/office/drawing/2014/main" val="20002"/>
                    </a:ext>
                  </a:extLst>
                </a:gridCol>
                <a:gridCol w="649287">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1042988">
                  <a:extLst>
                    <a:ext uri="{9D8B030D-6E8A-4147-A177-3AD203B41FA5}">
                      <a16:colId xmlns:a16="http://schemas.microsoft.com/office/drawing/2014/main" val="20005"/>
                    </a:ext>
                  </a:extLst>
                </a:gridCol>
              </a:tblGrid>
              <a:tr h="52387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CP</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          </a:t>
                      </a:r>
                      <a:r>
                        <a:rPr kumimoji="1" lang="zh-CN" altLang="en-US" sz="2000" b="0" i="0" u="none" strike="noStrike" cap="none" normalizeH="0" baseline="0">
                          <a:ln>
                            <a:noFill/>
                          </a:ln>
                          <a:solidFill>
                            <a:schemeClr val="tx1"/>
                          </a:solidFill>
                          <a:effectLst/>
                          <a:latin typeface="Times New Roman" pitchFamily="18" charset="0"/>
                          <a:ea typeface="宋体" pitchFamily="2" charset="-122"/>
                        </a:rPr>
                        <a:t>触发器状态</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4572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3</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1</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0</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D</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0 </a:t>
                      </a:r>
                      <a:r>
                        <a:rPr kumimoji="1" lang="en-US" altLang="zh-CN" sz="2000" b="0" i="0" u="none" strike="noStrike" cap="none" normalizeH="0" baseline="0">
                          <a:ln>
                            <a:noFill/>
                          </a:ln>
                          <a:solidFill>
                            <a:schemeClr val="tx1"/>
                          </a:solidFill>
                          <a:effectLst/>
                          <a:latin typeface="Times New Roman" pitchFamily="18" charset="0"/>
                          <a:ea typeface="宋体" pitchFamily="2" charset="-122"/>
                        </a:rPr>
                        <a:t>=</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r>
                        <a:rPr kumimoji="1" lang="en-US" altLang="zh-CN" sz="2000" b="0" i="0" u="none" strike="noStrike" cap="none" normalizeH="0" baseline="-25000">
                          <a:ln>
                            <a:noFill/>
                          </a:ln>
                          <a:solidFill>
                            <a:schemeClr val="tx1"/>
                          </a:solidFill>
                          <a:effectLst/>
                          <a:latin typeface="Times New Roman" pitchFamily="18" charset="0"/>
                          <a:ea typeface="宋体" pitchFamily="2" charset="-122"/>
                        </a:rPr>
                        <a:t>3</a:t>
                      </a:r>
                      <a:r>
                        <a:rPr kumimoji="1" lang="en-US" altLang="zh-CN" sz="2000" b="0" i="0" u="none" strike="noStrike" cap="none" normalizeH="0" baseline="30000">
                          <a:ln>
                            <a:noFill/>
                          </a:ln>
                          <a:solidFill>
                            <a:schemeClr val="tx1"/>
                          </a:solidFill>
                          <a:effectLst/>
                          <a:latin typeface="Times New Roman" pitchFamily="18" charset="0"/>
                          <a:ea typeface="宋体" pitchFamily="2" charset="-122"/>
                        </a:rPr>
                        <a:t>n</a:t>
                      </a:r>
                    </a:p>
                  </a:txBody>
                  <a:tcPr marL="90000" marR="90000" marT="46800" marB="4680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92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2</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3</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479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4</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5</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485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6</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8"/>
                  </a:ext>
                </a:extLst>
              </a:tr>
              <a:tr h="466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7</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9"/>
                  </a:ext>
                </a:extLst>
              </a:tr>
              <a:tr h="479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8</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0</a:t>
                      </a:r>
                    </a:p>
                  </a:txBody>
                  <a:tcPr marL="90000" marR="90000" marT="46800" marB="4680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1</a:t>
                      </a:r>
                    </a:p>
                  </a:txBody>
                  <a:tcPr marL="90000" marR="90000" marT="46800" marB="46800"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6" name="Line 543"/>
          <p:cNvSpPr>
            <a:spLocks noChangeShapeType="1"/>
          </p:cNvSpPr>
          <p:nvPr/>
        </p:nvSpPr>
        <p:spPr bwMode="auto">
          <a:xfrm>
            <a:off x="8478154" y="234320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 name="Line 537"/>
          <p:cNvSpPr>
            <a:spLocks noChangeShapeType="1"/>
          </p:cNvSpPr>
          <p:nvPr/>
        </p:nvSpPr>
        <p:spPr bwMode="auto">
          <a:xfrm>
            <a:off x="3677554" y="249560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 name="Text Box 544"/>
          <p:cNvSpPr txBox="1">
            <a:spLocks noChangeArrowheads="1"/>
          </p:cNvSpPr>
          <p:nvPr/>
        </p:nvSpPr>
        <p:spPr bwMode="auto">
          <a:xfrm>
            <a:off x="1048654" y="6110754"/>
            <a:ext cx="29337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  1          0         1           </a:t>
            </a:r>
            <a:r>
              <a:rPr kumimoji="1" lang="en-US" altLang="zh-CN" sz="2000" dirty="0">
                <a:solidFill>
                  <a:srgbClr val="FF0000"/>
                </a:solidFill>
              </a:rPr>
              <a:t>0</a:t>
            </a:r>
            <a:endParaRPr kumimoji="1" lang="zh-CN" altLang="en-US" sz="2000" dirty="0">
              <a:solidFill>
                <a:srgbClr val="FF0000"/>
              </a:solidFill>
            </a:endParaRPr>
          </a:p>
        </p:txBody>
      </p:sp>
      <p:sp>
        <p:nvSpPr>
          <p:cNvPr id="21" name="Text Box 544"/>
          <p:cNvSpPr txBox="1">
            <a:spLocks noChangeArrowheads="1"/>
          </p:cNvSpPr>
          <p:nvPr/>
        </p:nvSpPr>
        <p:spPr bwMode="auto">
          <a:xfrm>
            <a:off x="1058554" y="6504558"/>
            <a:ext cx="2923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  0          1         0           </a:t>
            </a:r>
            <a:r>
              <a:rPr kumimoji="1" lang="en-US" altLang="zh-CN" sz="2000" dirty="0">
                <a:solidFill>
                  <a:srgbClr val="FF0000"/>
                </a:solidFill>
              </a:rPr>
              <a:t>1</a:t>
            </a:r>
            <a:endParaRPr kumimoji="1" lang="zh-CN" altLang="en-US" sz="2000" dirty="0">
              <a:solidFill>
                <a:srgbClr val="FF0000"/>
              </a:solidFill>
            </a:endParaRPr>
          </a:p>
        </p:txBody>
      </p:sp>
    </p:spTree>
    <p:extLst>
      <p:ext uri="{BB962C8B-B14F-4D97-AF65-F5344CB8AC3E}">
        <p14:creationId xmlns:p14="http://schemas.microsoft.com/office/powerpoint/2010/main" val="36066729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4"/>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926756" y="2441379"/>
            <a:ext cx="5484903" cy="2677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 name="Text Box 43"/>
          <p:cNvSpPr txBox="1">
            <a:spLocks noChangeArrowheads="1"/>
          </p:cNvSpPr>
          <p:nvPr/>
        </p:nvSpPr>
        <p:spPr bwMode="auto">
          <a:xfrm>
            <a:off x="-77787" y="6309192"/>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6" name="内容占位符 2"/>
          <p:cNvSpPr>
            <a:spLocks noGrp="1"/>
          </p:cNvSpPr>
          <p:nvPr>
            <p:ph idx="1"/>
          </p:nvPr>
        </p:nvSpPr>
        <p:spPr>
          <a:xfrm>
            <a:off x="116703" y="503805"/>
            <a:ext cx="8955597" cy="5895393"/>
          </a:xfrm>
        </p:spPr>
        <p:txBody>
          <a:bodyPr/>
          <a:lstStyle/>
          <a:p>
            <a:r>
              <a:rPr kumimoji="1" lang="zh-CN" altLang="en-US" sz="2400" dirty="0"/>
              <a:t>异步计数器</a:t>
            </a:r>
            <a:r>
              <a:rPr kumimoji="1" lang="en-US" altLang="zh-CN" sz="2400" dirty="0"/>
              <a:t>(</a:t>
            </a:r>
            <a:r>
              <a:rPr kumimoji="1" lang="zh-CN" altLang="en-US" sz="2400" dirty="0"/>
              <a:t>了解</a:t>
            </a:r>
            <a:r>
              <a:rPr kumimoji="1" lang="en-US" altLang="zh-CN" sz="2400" dirty="0"/>
              <a:t>)</a:t>
            </a:r>
          </a:p>
          <a:p>
            <a:pPr lvl="1"/>
            <a:r>
              <a:rPr kumimoji="1" lang="zh-CN" altLang="en-US" dirty="0"/>
              <a:t>异步计数器中各触发器的时钟不是来自同一个时钟脉冲源。状态变化时，有的触发器与时钟同步，有的则滞后一些时间。异步计数器按串行方式工作，触发器的状态变化有点象多米诺骨牌。</a:t>
            </a:r>
          </a:p>
          <a:p>
            <a:pPr lvl="1"/>
            <a:r>
              <a:rPr lang="zh-CN" altLang="en-US" dirty="0"/>
              <a:t>异步计数器翻转时间：</a:t>
            </a:r>
            <a:endParaRPr lang="en-US" altLang="zh-CN" dirty="0"/>
          </a:p>
          <a:p>
            <a:pPr lvl="2"/>
            <a:r>
              <a:rPr lang="zh-CN" altLang="en-US" dirty="0"/>
              <a:t>从时钟有效沿开始到该级触发器翻转结束，有一个翻转时间</a:t>
            </a:r>
            <a:r>
              <a:rPr lang="en-US" altLang="zh-CN" dirty="0" err="1"/>
              <a:t>t</a:t>
            </a:r>
            <a:r>
              <a:rPr lang="en-US" altLang="zh-CN" baseline="-25000" dirty="0" err="1"/>
              <a:t>p</a:t>
            </a:r>
            <a:r>
              <a:rPr lang="zh-CN" altLang="en-US" dirty="0"/>
              <a:t>。</a:t>
            </a:r>
          </a:p>
          <a:p>
            <a:pPr lvl="2"/>
            <a:r>
              <a:rPr lang="en-US" altLang="zh-CN" dirty="0"/>
              <a:t>n</a:t>
            </a:r>
            <a:r>
              <a:rPr lang="zh-CN" altLang="en-US" dirty="0"/>
              <a:t>级触发器组成的异步计数器总翻转时间为</a:t>
            </a:r>
            <a:r>
              <a:rPr lang="en-US" altLang="zh-CN" i="1" dirty="0"/>
              <a:t>n.t</a:t>
            </a:r>
            <a:r>
              <a:rPr lang="en-US" altLang="zh-CN" i="1" baseline="-25000" dirty="0"/>
              <a:t>p</a:t>
            </a:r>
            <a:endParaRPr lang="zh-CN" altLang="en-US" dirty="0"/>
          </a:p>
          <a:p>
            <a:pPr lvl="2"/>
            <a:endParaRPr lang="zh-CN" altLang="en-US" dirty="0"/>
          </a:p>
          <a:p>
            <a:pPr lvl="1"/>
            <a:endParaRPr lang="zh-CN" altLang="en-US" dirty="0"/>
          </a:p>
        </p:txBody>
      </p:sp>
      <p:sp>
        <p:nvSpPr>
          <p:cNvPr id="12" name="Text Box 4"/>
          <p:cNvSpPr txBox="1">
            <a:spLocks noChangeArrowheads="1"/>
          </p:cNvSpPr>
          <p:nvPr/>
        </p:nvSpPr>
        <p:spPr bwMode="auto">
          <a:xfrm>
            <a:off x="3176907" y="1524859"/>
            <a:ext cx="571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各级触发器的状态更新不是同时发生的。</a:t>
            </a:r>
          </a:p>
        </p:txBody>
      </p:sp>
      <p:sp>
        <p:nvSpPr>
          <p:cNvPr id="110" name="Text Box 179"/>
          <p:cNvSpPr txBox="1">
            <a:spLocks noChangeArrowheads="1"/>
          </p:cNvSpPr>
          <p:nvPr/>
        </p:nvSpPr>
        <p:spPr bwMode="auto">
          <a:xfrm>
            <a:off x="6411660" y="2635120"/>
            <a:ext cx="2209800" cy="1330325"/>
          </a:xfrm>
          <a:prstGeom prst="rect">
            <a:avLst/>
          </a:prstGeom>
          <a:noFill/>
          <a:ln w="19050">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solidFill>
                  <a:srgbClr val="FF3300"/>
                </a:solidFill>
              </a:rPr>
              <a:t>异步计数器</a:t>
            </a:r>
            <a:r>
              <a:rPr kumimoji="1" lang="zh-CN" altLang="en-US" sz="2000"/>
              <a:t>的分析方法中要把时钟信号作为输入信号来处理。</a:t>
            </a:r>
          </a:p>
        </p:txBody>
      </p:sp>
      <p:sp>
        <p:nvSpPr>
          <p:cNvPr id="112" name="Text Box 203"/>
          <p:cNvSpPr txBox="1">
            <a:spLocks noChangeArrowheads="1"/>
          </p:cNvSpPr>
          <p:nvPr/>
        </p:nvSpPr>
        <p:spPr bwMode="auto">
          <a:xfrm>
            <a:off x="7067550" y="4942354"/>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CP</a:t>
            </a:r>
            <a:r>
              <a:rPr kumimoji="1" lang="en-US" altLang="zh-CN" sz="2000" baseline="-25000" dirty="0"/>
              <a:t>1</a:t>
            </a:r>
            <a:r>
              <a:rPr kumimoji="1" lang="en-US" altLang="zh-CN" sz="2000" dirty="0"/>
              <a:t>=CP</a:t>
            </a:r>
          </a:p>
        </p:txBody>
      </p:sp>
      <p:sp>
        <p:nvSpPr>
          <p:cNvPr id="113" name="Text Box 204"/>
          <p:cNvSpPr txBox="1">
            <a:spLocks noChangeArrowheads="1"/>
          </p:cNvSpPr>
          <p:nvPr/>
        </p:nvSpPr>
        <p:spPr bwMode="auto">
          <a:xfrm>
            <a:off x="7067425" y="5323354"/>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CP</a:t>
            </a:r>
            <a:r>
              <a:rPr kumimoji="1" lang="en-US" altLang="zh-CN" sz="2000" baseline="-25000" dirty="0"/>
              <a:t>2</a:t>
            </a:r>
            <a:r>
              <a:rPr kumimoji="1" lang="en-US" altLang="zh-CN" sz="2000" dirty="0"/>
              <a:t>=Q</a:t>
            </a:r>
            <a:r>
              <a:rPr kumimoji="1" lang="en-US" altLang="zh-CN" sz="2000" baseline="-25000" dirty="0"/>
              <a:t>1</a:t>
            </a:r>
          </a:p>
        </p:txBody>
      </p:sp>
      <p:sp>
        <p:nvSpPr>
          <p:cNvPr id="114" name="Text Box 205"/>
          <p:cNvSpPr txBox="1">
            <a:spLocks noChangeArrowheads="1"/>
          </p:cNvSpPr>
          <p:nvPr/>
        </p:nvSpPr>
        <p:spPr bwMode="auto">
          <a:xfrm>
            <a:off x="7067550" y="5704354"/>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CP</a:t>
            </a:r>
            <a:r>
              <a:rPr kumimoji="1" lang="en-US" altLang="zh-CN" sz="2000" baseline="-25000" dirty="0"/>
              <a:t>3</a:t>
            </a:r>
            <a:r>
              <a:rPr kumimoji="1" lang="en-US" altLang="zh-CN" sz="2000" dirty="0"/>
              <a:t>=CP</a:t>
            </a:r>
            <a:endParaRPr kumimoji="1" lang="en-US" altLang="zh-CN" sz="2000" baseline="-25000" dirty="0"/>
          </a:p>
        </p:txBody>
      </p:sp>
      <p:sp>
        <p:nvSpPr>
          <p:cNvPr id="115" name="Text Box 206"/>
          <p:cNvSpPr txBox="1">
            <a:spLocks noChangeArrowheads="1"/>
          </p:cNvSpPr>
          <p:nvPr/>
        </p:nvSpPr>
        <p:spPr bwMode="auto">
          <a:xfrm>
            <a:off x="6000750" y="4637554"/>
            <a:ext cx="1547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solidFill>
                  <a:schemeClr val="accent2"/>
                </a:solidFill>
              </a:rPr>
              <a:t>时钟方程：</a:t>
            </a:r>
          </a:p>
        </p:txBody>
      </p:sp>
      <p:sp>
        <p:nvSpPr>
          <p:cNvPr id="116" name="Text Box 207"/>
          <p:cNvSpPr txBox="1">
            <a:spLocks noChangeArrowheads="1"/>
          </p:cNvSpPr>
          <p:nvPr/>
        </p:nvSpPr>
        <p:spPr bwMode="auto">
          <a:xfrm>
            <a:off x="254000" y="4912192"/>
            <a:ext cx="1501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solidFill>
                  <a:schemeClr val="accent2"/>
                </a:solidFill>
              </a:rPr>
              <a:t>激励方程：</a:t>
            </a:r>
          </a:p>
        </p:txBody>
      </p:sp>
      <p:graphicFrame>
        <p:nvGraphicFramePr>
          <p:cNvPr id="117" name="Object 208"/>
          <p:cNvGraphicFramePr>
            <a:graphicFrameLocks noChangeAspect="1"/>
          </p:cNvGraphicFramePr>
          <p:nvPr>
            <p:extLst>
              <p:ext uri="{D42A27DB-BD31-4B8C-83A1-F6EECF244321}">
                <p14:modId xmlns:p14="http://schemas.microsoft.com/office/powerpoint/2010/main" val="1350730554"/>
              </p:ext>
            </p:extLst>
          </p:nvPr>
        </p:nvGraphicFramePr>
        <p:xfrm>
          <a:off x="1712913" y="4885204"/>
          <a:ext cx="990600" cy="477838"/>
        </p:xfrm>
        <a:graphic>
          <a:graphicData uri="http://schemas.openxmlformats.org/presentationml/2006/ole">
            <mc:AlternateContent xmlns:mc="http://schemas.openxmlformats.org/markup-compatibility/2006">
              <mc:Choice xmlns:v="urn:schemas-microsoft-com:vml" Requires="v">
                <p:oleObj spid="_x0000_s230321" name="Microsoft 公式 3.0" r:id="rId4" imgW="533160" imgH="253800" progId="Equation.3">
                  <p:embed/>
                </p:oleObj>
              </mc:Choice>
              <mc:Fallback>
                <p:oleObj name="Microsoft 公式 3.0" r:id="rId4" imgW="53316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913" y="4885204"/>
                        <a:ext cx="99060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 name="Object 209"/>
          <p:cNvGraphicFramePr>
            <a:graphicFrameLocks noChangeAspect="1"/>
          </p:cNvGraphicFramePr>
          <p:nvPr>
            <p:extLst>
              <p:ext uri="{D42A27DB-BD31-4B8C-83A1-F6EECF244321}">
                <p14:modId xmlns:p14="http://schemas.microsoft.com/office/powerpoint/2010/main" val="3733911020"/>
              </p:ext>
            </p:extLst>
          </p:nvPr>
        </p:nvGraphicFramePr>
        <p:xfrm>
          <a:off x="4043363" y="4869329"/>
          <a:ext cx="1200150" cy="452438"/>
        </p:xfrm>
        <a:graphic>
          <a:graphicData uri="http://schemas.openxmlformats.org/presentationml/2006/ole">
            <mc:AlternateContent xmlns:mc="http://schemas.openxmlformats.org/markup-compatibility/2006">
              <mc:Choice xmlns:v="urn:schemas-microsoft-com:vml" Requires="v">
                <p:oleObj spid="_x0000_s230322" name="Equation" r:id="rId6" imgW="787320" imgH="253800" progId="Equation.3">
                  <p:embed/>
                </p:oleObj>
              </mc:Choice>
              <mc:Fallback>
                <p:oleObj name="Equation" r:id="rId6" imgW="78732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3363" y="4869329"/>
                        <a:ext cx="120015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 name="Object 210"/>
          <p:cNvGraphicFramePr>
            <a:graphicFrameLocks noChangeAspect="1"/>
          </p:cNvGraphicFramePr>
          <p:nvPr>
            <p:extLst>
              <p:ext uri="{D42A27DB-BD31-4B8C-83A1-F6EECF244321}">
                <p14:modId xmlns:p14="http://schemas.microsoft.com/office/powerpoint/2010/main" val="2777101796"/>
              </p:ext>
            </p:extLst>
          </p:nvPr>
        </p:nvGraphicFramePr>
        <p:xfrm>
          <a:off x="1652588" y="5293192"/>
          <a:ext cx="968375" cy="388937"/>
        </p:xfrm>
        <a:graphic>
          <a:graphicData uri="http://schemas.openxmlformats.org/presentationml/2006/ole">
            <mc:AlternateContent xmlns:mc="http://schemas.openxmlformats.org/markup-compatibility/2006">
              <mc:Choice xmlns:v="urn:schemas-microsoft-com:vml" Requires="v">
                <p:oleObj spid="_x0000_s230323" name="Equation" r:id="rId8" imgW="457200" imgH="215640" progId="Equation.3">
                  <p:embed/>
                </p:oleObj>
              </mc:Choice>
              <mc:Fallback>
                <p:oleObj name="Equation" r:id="rId8" imgW="45720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2588" y="5293192"/>
                        <a:ext cx="968375"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 name="Object 211"/>
          <p:cNvGraphicFramePr>
            <a:graphicFrameLocks noChangeAspect="1"/>
          </p:cNvGraphicFramePr>
          <p:nvPr>
            <p:extLst>
              <p:ext uri="{D42A27DB-BD31-4B8C-83A1-F6EECF244321}">
                <p14:modId xmlns:p14="http://schemas.microsoft.com/office/powerpoint/2010/main" val="501621007"/>
              </p:ext>
            </p:extLst>
          </p:nvPr>
        </p:nvGraphicFramePr>
        <p:xfrm>
          <a:off x="2901950" y="5294779"/>
          <a:ext cx="912813" cy="369888"/>
        </p:xfrm>
        <a:graphic>
          <a:graphicData uri="http://schemas.openxmlformats.org/presentationml/2006/ole">
            <mc:AlternateContent xmlns:mc="http://schemas.openxmlformats.org/markup-compatibility/2006">
              <mc:Choice xmlns:v="urn:schemas-microsoft-com:vml" Requires="v">
                <p:oleObj spid="_x0000_s230324" name="Equation" r:id="rId10" imgW="469800" imgH="215640" progId="Equation.3">
                  <p:embed/>
                </p:oleObj>
              </mc:Choice>
              <mc:Fallback>
                <p:oleObj name="Equation" r:id="rId10" imgW="46980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1950" y="5294779"/>
                        <a:ext cx="912813"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 name="Object 212"/>
          <p:cNvGraphicFramePr>
            <a:graphicFrameLocks noChangeAspect="1"/>
          </p:cNvGraphicFramePr>
          <p:nvPr>
            <p:extLst>
              <p:ext uri="{D42A27DB-BD31-4B8C-83A1-F6EECF244321}">
                <p14:modId xmlns:p14="http://schemas.microsoft.com/office/powerpoint/2010/main" val="4154474035"/>
              </p:ext>
            </p:extLst>
          </p:nvPr>
        </p:nvGraphicFramePr>
        <p:xfrm>
          <a:off x="2965450" y="4945529"/>
          <a:ext cx="800100" cy="379413"/>
        </p:xfrm>
        <a:graphic>
          <a:graphicData uri="http://schemas.openxmlformats.org/presentationml/2006/ole">
            <mc:AlternateContent xmlns:mc="http://schemas.openxmlformats.org/markup-compatibility/2006">
              <mc:Choice xmlns:v="urn:schemas-microsoft-com:vml" Requires="v">
                <p:oleObj spid="_x0000_s230325" name="Equation" r:id="rId12" imgW="431640" imgH="215640" progId="Equation.3">
                  <p:embed/>
                </p:oleObj>
              </mc:Choice>
              <mc:Fallback>
                <p:oleObj name="Equation" r:id="rId12" imgW="431640" imgH="215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65450" y="4945529"/>
                        <a:ext cx="800100"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 name="Object 213"/>
          <p:cNvGraphicFramePr>
            <a:graphicFrameLocks noChangeAspect="1"/>
          </p:cNvGraphicFramePr>
          <p:nvPr>
            <p:extLst>
              <p:ext uri="{D42A27DB-BD31-4B8C-83A1-F6EECF244321}">
                <p14:modId xmlns:p14="http://schemas.microsoft.com/office/powerpoint/2010/main" val="1684739658"/>
              </p:ext>
            </p:extLst>
          </p:nvPr>
        </p:nvGraphicFramePr>
        <p:xfrm>
          <a:off x="4043363" y="5250329"/>
          <a:ext cx="838200" cy="414338"/>
        </p:xfrm>
        <a:graphic>
          <a:graphicData uri="http://schemas.openxmlformats.org/presentationml/2006/ole">
            <mc:AlternateContent xmlns:mc="http://schemas.openxmlformats.org/markup-compatibility/2006">
              <mc:Choice xmlns:v="urn:schemas-microsoft-com:vml" Requires="v">
                <p:oleObj spid="_x0000_s230326" name="Equation" r:id="rId14" imgW="457200" imgH="228600" progId="Equation.3">
                  <p:embed/>
                </p:oleObj>
              </mc:Choice>
              <mc:Fallback>
                <p:oleObj name="Equation" r:id="rId14" imgW="4572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43363" y="5250329"/>
                        <a:ext cx="83820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 name="Object 214"/>
          <p:cNvGraphicFramePr>
            <a:graphicFrameLocks noChangeAspect="1"/>
          </p:cNvGraphicFramePr>
          <p:nvPr>
            <p:extLst>
              <p:ext uri="{D42A27DB-BD31-4B8C-83A1-F6EECF244321}">
                <p14:modId xmlns:p14="http://schemas.microsoft.com/office/powerpoint/2010/main" val="2912581185"/>
              </p:ext>
            </p:extLst>
          </p:nvPr>
        </p:nvGraphicFramePr>
        <p:xfrm>
          <a:off x="1601788" y="5851992"/>
          <a:ext cx="3959225" cy="503237"/>
        </p:xfrm>
        <a:graphic>
          <a:graphicData uri="http://schemas.openxmlformats.org/presentationml/2006/ole">
            <mc:AlternateContent xmlns:mc="http://schemas.openxmlformats.org/markup-compatibility/2006">
              <mc:Choice xmlns:v="urn:schemas-microsoft-com:vml" Requires="v">
                <p:oleObj spid="_x0000_s230327" name="Equation" r:id="rId16" imgW="2133360" imgH="266400" progId="Equation.3">
                  <p:embed/>
                </p:oleObj>
              </mc:Choice>
              <mc:Fallback>
                <p:oleObj name="Equation" r:id="rId16" imgW="2133360" imgH="2664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01788" y="5851992"/>
                        <a:ext cx="3959225" cy="50323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4" name="Group 216"/>
          <p:cNvGrpSpPr>
            <a:grpSpLocks/>
          </p:cNvGrpSpPr>
          <p:nvPr/>
        </p:nvGrpSpPr>
        <p:grpSpPr bwMode="auto">
          <a:xfrm>
            <a:off x="3278188" y="6309192"/>
            <a:ext cx="2133600" cy="568325"/>
            <a:chOff x="2784" y="3072"/>
            <a:chExt cx="1344" cy="358"/>
          </a:xfrm>
        </p:grpSpPr>
        <p:sp>
          <p:nvSpPr>
            <p:cNvPr id="125" name="Text Box 217"/>
            <p:cNvSpPr txBox="1">
              <a:spLocks noChangeArrowheads="1"/>
            </p:cNvSpPr>
            <p:nvPr/>
          </p:nvSpPr>
          <p:spPr bwMode="auto">
            <a:xfrm>
              <a:off x="2784" y="3168"/>
              <a:ext cx="1344" cy="262"/>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r>
                <a:rPr kumimoji="1" lang="zh-CN" altLang="en-US" sz="2000"/>
                <a:t>表示时钟有效</a:t>
              </a:r>
            </a:p>
          </p:txBody>
        </p:sp>
        <p:sp>
          <p:nvSpPr>
            <p:cNvPr id="126" name="Line 218"/>
            <p:cNvSpPr>
              <a:spLocks noChangeShapeType="1"/>
            </p:cNvSpPr>
            <p:nvPr/>
          </p:nvSpPr>
          <p:spPr bwMode="auto">
            <a:xfrm flipV="1">
              <a:off x="3312" y="3072"/>
              <a:ext cx="96" cy="96"/>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grpSp>
        <p:nvGrpSpPr>
          <p:cNvPr id="127" name="Group 219"/>
          <p:cNvGrpSpPr>
            <a:grpSpLocks/>
          </p:cNvGrpSpPr>
          <p:nvPr/>
        </p:nvGrpSpPr>
        <p:grpSpPr bwMode="auto">
          <a:xfrm>
            <a:off x="5411788" y="6309192"/>
            <a:ext cx="2209800" cy="557212"/>
            <a:chOff x="4128" y="3072"/>
            <a:chExt cx="1392" cy="351"/>
          </a:xfrm>
        </p:grpSpPr>
        <p:sp>
          <p:nvSpPr>
            <p:cNvPr id="128" name="Text Box 220"/>
            <p:cNvSpPr txBox="1">
              <a:spLocks noChangeArrowheads="1"/>
            </p:cNvSpPr>
            <p:nvPr/>
          </p:nvSpPr>
          <p:spPr bwMode="auto">
            <a:xfrm>
              <a:off x="4188" y="3161"/>
              <a:ext cx="1332" cy="262"/>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cp</a:t>
              </a:r>
              <a:r>
                <a:rPr kumimoji="1" lang="zh-CN" altLang="en-US" sz="2000"/>
                <a:t>表示时钟无效</a:t>
              </a:r>
            </a:p>
          </p:txBody>
        </p:sp>
        <p:sp>
          <p:nvSpPr>
            <p:cNvPr id="129" name="Line 221"/>
            <p:cNvSpPr>
              <a:spLocks noChangeShapeType="1"/>
            </p:cNvSpPr>
            <p:nvPr/>
          </p:nvSpPr>
          <p:spPr bwMode="auto">
            <a:xfrm>
              <a:off x="4290" y="3253"/>
              <a:ext cx="144"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0" name="Line 222"/>
            <p:cNvSpPr>
              <a:spLocks noChangeShapeType="1"/>
            </p:cNvSpPr>
            <p:nvPr/>
          </p:nvSpPr>
          <p:spPr bwMode="auto">
            <a:xfrm flipH="1" flipV="1">
              <a:off x="4128" y="3072"/>
              <a:ext cx="96" cy="96"/>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Tree>
    <p:extLst>
      <p:ext uri="{BB962C8B-B14F-4D97-AF65-F5344CB8AC3E}">
        <p14:creationId xmlns:p14="http://schemas.microsoft.com/office/powerpoint/2010/main" val="2219042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556799" y="429847"/>
            <a:ext cx="2970197" cy="1313565"/>
          </a:xfrm>
        </p:spPr>
        <p:txBody>
          <a:bodyPr/>
          <a:lstStyle/>
          <a:p>
            <a:r>
              <a:rPr lang="zh-CN" altLang="en-US" sz="8800" dirty="0"/>
              <a:t>作业</a:t>
            </a:r>
          </a:p>
        </p:txBody>
      </p:sp>
      <p:sp>
        <p:nvSpPr>
          <p:cNvPr id="7" name="内容占位符 6"/>
          <p:cNvSpPr>
            <a:spLocks noGrp="1"/>
          </p:cNvSpPr>
          <p:nvPr>
            <p:ph sz="half" idx="1"/>
          </p:nvPr>
        </p:nvSpPr>
        <p:spPr>
          <a:xfrm>
            <a:off x="386721" y="2573943"/>
            <a:ext cx="4305929" cy="3750657"/>
          </a:xfrm>
        </p:spPr>
        <p:txBody>
          <a:bodyPr/>
          <a:lstStyle/>
          <a:p>
            <a:r>
              <a:rPr lang="zh-CN" altLang="en-US" dirty="0"/>
              <a:t>习题</a:t>
            </a:r>
            <a:r>
              <a:rPr lang="en-US" altLang="zh-CN" dirty="0"/>
              <a:t>P104</a:t>
            </a:r>
            <a:r>
              <a:rPr lang="zh-CN" altLang="en-US" dirty="0"/>
              <a:t>，第</a:t>
            </a:r>
            <a:r>
              <a:rPr lang="en-US" altLang="zh-CN" dirty="0"/>
              <a:t>9,10,12</a:t>
            </a:r>
            <a:r>
              <a:rPr lang="zh-CN" altLang="en-US" dirty="0"/>
              <a:t>题</a:t>
            </a:r>
          </a:p>
        </p:txBody>
      </p:sp>
      <p:sp>
        <p:nvSpPr>
          <p:cNvPr id="8" name="内容占位符 7"/>
          <p:cNvSpPr>
            <a:spLocks noGrp="1"/>
          </p:cNvSpPr>
          <p:nvPr>
            <p:ph sz="half" idx="2"/>
          </p:nvPr>
        </p:nvSpPr>
        <p:spPr>
          <a:xfrm>
            <a:off x="4797015" y="548808"/>
            <a:ext cx="4010435" cy="5775792"/>
          </a:xfrm>
        </p:spPr>
        <p:style>
          <a:lnRef idx="1">
            <a:schemeClr val="accent4"/>
          </a:lnRef>
          <a:fillRef idx="2">
            <a:schemeClr val="accent4"/>
          </a:fillRef>
          <a:effectRef idx="1">
            <a:schemeClr val="accent4"/>
          </a:effectRef>
          <a:fontRef idx="minor">
            <a:schemeClr val="dk1"/>
          </a:fontRef>
        </p:style>
        <p:txBody>
          <a:bodyPr/>
          <a:lstStyle/>
          <a:p>
            <a:r>
              <a:rPr lang="zh-CN" altLang="en-US" i="1" u="sng" dirty="0"/>
              <a:t>加分作业</a:t>
            </a:r>
            <a:endParaRPr lang="en-US" altLang="zh-CN" i="1" u="sng" dirty="0"/>
          </a:p>
          <a:p>
            <a:pPr lvl="1"/>
            <a:r>
              <a:rPr lang="zh-CN" altLang="en-US" dirty="0"/>
              <a:t>利用</a:t>
            </a:r>
            <a:r>
              <a:rPr lang="en-US" altLang="zh-CN" dirty="0" err="1"/>
              <a:t>QuartusII</a:t>
            </a:r>
            <a:r>
              <a:rPr lang="en-US" altLang="zh-CN" dirty="0"/>
              <a:t> </a:t>
            </a:r>
            <a:r>
              <a:rPr lang="zh-CN" altLang="en-US" dirty="0"/>
              <a:t>软件的波形仿真功能，实现习题中的波形图（交电子版）</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1" y="1"/>
            <a:ext cx="1548038" cy="232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3166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3"/>
          <p:cNvSpPr txBox="1">
            <a:spLocks noChangeArrowheads="1"/>
          </p:cNvSpPr>
          <p:nvPr/>
        </p:nvSpPr>
        <p:spPr bwMode="auto">
          <a:xfrm>
            <a:off x="-77787" y="6309192"/>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6030402"/>
          </a:xfrm>
        </p:spPr>
        <p:txBody>
          <a:bodyPr/>
          <a:lstStyle/>
          <a:p>
            <a:r>
              <a:rPr lang="zh-CN" altLang="en-US" sz="2400" dirty="0"/>
              <a:t>中规模集成计数器</a:t>
            </a:r>
          </a:p>
          <a:p>
            <a:endParaRPr lang="zh-CN" altLang="en-US" dirty="0"/>
          </a:p>
        </p:txBody>
      </p:sp>
      <p:sp>
        <p:nvSpPr>
          <p:cNvPr id="28" name="Text Box 7"/>
          <p:cNvSpPr txBox="1">
            <a:spLocks noChangeArrowheads="1"/>
          </p:cNvSpPr>
          <p:nvPr/>
        </p:nvSpPr>
        <p:spPr bwMode="auto">
          <a:xfrm>
            <a:off x="3252974" y="935037"/>
            <a:ext cx="1295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74LS163   </a:t>
            </a:r>
          </a:p>
        </p:txBody>
      </p:sp>
      <p:sp>
        <p:nvSpPr>
          <p:cNvPr id="29" name="Text Box 45"/>
          <p:cNvSpPr txBox="1">
            <a:spLocks noChangeArrowheads="1"/>
          </p:cNvSpPr>
          <p:nvPr/>
        </p:nvSpPr>
        <p:spPr bwMode="auto">
          <a:xfrm>
            <a:off x="3252974" y="1392237"/>
            <a:ext cx="1828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数据输出</a:t>
            </a:r>
          </a:p>
        </p:txBody>
      </p:sp>
      <p:sp>
        <p:nvSpPr>
          <p:cNvPr id="30" name="Text Box 46"/>
          <p:cNvSpPr txBox="1">
            <a:spLocks noChangeArrowheads="1"/>
          </p:cNvSpPr>
          <p:nvPr/>
        </p:nvSpPr>
        <p:spPr bwMode="auto">
          <a:xfrm>
            <a:off x="3252974" y="3830637"/>
            <a:ext cx="1828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预置输入</a:t>
            </a:r>
          </a:p>
        </p:txBody>
      </p:sp>
      <p:sp>
        <p:nvSpPr>
          <p:cNvPr id="31" name="Text Box 47"/>
          <p:cNvSpPr txBox="1">
            <a:spLocks noChangeArrowheads="1"/>
          </p:cNvSpPr>
          <p:nvPr/>
        </p:nvSpPr>
        <p:spPr bwMode="auto">
          <a:xfrm>
            <a:off x="5843774" y="2413512"/>
            <a:ext cx="15240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进位输出</a:t>
            </a:r>
          </a:p>
        </p:txBody>
      </p:sp>
      <p:sp>
        <p:nvSpPr>
          <p:cNvPr id="32" name="Text Box 48"/>
          <p:cNvSpPr txBox="1">
            <a:spLocks noChangeArrowheads="1"/>
          </p:cNvSpPr>
          <p:nvPr/>
        </p:nvSpPr>
        <p:spPr bwMode="auto">
          <a:xfrm>
            <a:off x="5919974" y="2687637"/>
            <a:ext cx="12192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清零</a:t>
            </a:r>
          </a:p>
        </p:txBody>
      </p:sp>
      <p:sp>
        <p:nvSpPr>
          <p:cNvPr id="33" name="Text Box 49"/>
          <p:cNvSpPr txBox="1">
            <a:spLocks noChangeArrowheads="1"/>
          </p:cNvSpPr>
          <p:nvPr/>
        </p:nvSpPr>
        <p:spPr bwMode="auto">
          <a:xfrm>
            <a:off x="5798249" y="2992437"/>
            <a:ext cx="1828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dirty="0"/>
              <a:t>预置使能</a:t>
            </a:r>
          </a:p>
        </p:txBody>
      </p:sp>
      <p:sp>
        <p:nvSpPr>
          <p:cNvPr id="34" name="Text Box 50"/>
          <p:cNvSpPr txBox="1">
            <a:spLocks noChangeArrowheads="1"/>
          </p:cNvSpPr>
          <p:nvPr/>
        </p:nvSpPr>
        <p:spPr bwMode="auto">
          <a:xfrm>
            <a:off x="1195574" y="2382837"/>
            <a:ext cx="12192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计数使能</a:t>
            </a:r>
          </a:p>
        </p:txBody>
      </p:sp>
      <p:sp>
        <p:nvSpPr>
          <p:cNvPr id="35" name="Text Box 51"/>
          <p:cNvSpPr txBox="1">
            <a:spLocks noChangeArrowheads="1"/>
          </p:cNvSpPr>
          <p:nvPr/>
        </p:nvSpPr>
        <p:spPr bwMode="auto">
          <a:xfrm>
            <a:off x="1119374" y="2916237"/>
            <a:ext cx="12192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sz="2000"/>
              <a:t>时钟脉冲</a:t>
            </a:r>
          </a:p>
        </p:txBody>
      </p:sp>
      <p:sp>
        <p:nvSpPr>
          <p:cNvPr id="36" name="Text Box 59"/>
          <p:cNvSpPr txBox="1">
            <a:spLocks noChangeArrowheads="1"/>
          </p:cNvSpPr>
          <p:nvPr/>
        </p:nvSpPr>
        <p:spPr bwMode="auto">
          <a:xfrm>
            <a:off x="2170299" y="4235450"/>
            <a:ext cx="4191000" cy="402291"/>
          </a:xfrm>
          <a:prstGeom prst="rect">
            <a:avLst/>
          </a:prstGeom>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74LS163  </a:t>
            </a:r>
            <a:r>
              <a:rPr kumimoji="1" lang="zh-CN" altLang="en-US" sz="2000"/>
              <a:t>四位二进制加法计数器</a:t>
            </a:r>
          </a:p>
        </p:txBody>
      </p:sp>
      <p:sp>
        <p:nvSpPr>
          <p:cNvPr id="37" name="Line 60"/>
          <p:cNvSpPr>
            <a:spLocks noChangeShapeType="1"/>
          </p:cNvSpPr>
          <p:nvPr/>
        </p:nvSpPr>
        <p:spPr bwMode="auto">
          <a:xfrm>
            <a:off x="3553012" y="4710112"/>
            <a:ext cx="1219200" cy="0"/>
          </a:xfrm>
          <a:prstGeom prst="line">
            <a:avLst/>
          </a:prstGeom>
          <a:noFill/>
          <a:ln w="57150" cmpd="thinThick">
            <a:solidFill>
              <a:srgbClr val="FF33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8" name="Line 61"/>
          <p:cNvSpPr>
            <a:spLocks noChangeShapeType="1"/>
          </p:cNvSpPr>
          <p:nvPr/>
        </p:nvSpPr>
        <p:spPr bwMode="auto">
          <a:xfrm>
            <a:off x="4848412" y="4711700"/>
            <a:ext cx="533400" cy="0"/>
          </a:xfrm>
          <a:prstGeom prst="line">
            <a:avLst/>
          </a:prstGeom>
          <a:noFill/>
          <a:ln w="57150" cmpd="thickThin">
            <a:solidFill>
              <a:srgbClr val="FF33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39" name="Group 65"/>
          <p:cNvGrpSpPr>
            <a:grpSpLocks/>
          </p:cNvGrpSpPr>
          <p:nvPr/>
        </p:nvGrpSpPr>
        <p:grpSpPr bwMode="auto">
          <a:xfrm>
            <a:off x="2414774" y="1792287"/>
            <a:ext cx="3562350" cy="2057400"/>
            <a:chOff x="1392" y="684"/>
            <a:chExt cx="2244" cy="1296"/>
          </a:xfrm>
        </p:grpSpPr>
        <p:grpSp>
          <p:nvGrpSpPr>
            <p:cNvPr id="40" name="Group 9"/>
            <p:cNvGrpSpPr>
              <a:grpSpLocks/>
            </p:cNvGrpSpPr>
            <p:nvPr/>
          </p:nvGrpSpPr>
          <p:grpSpPr bwMode="auto">
            <a:xfrm>
              <a:off x="1392" y="684"/>
              <a:ext cx="2244" cy="1296"/>
              <a:chOff x="2624" y="2026"/>
              <a:chExt cx="2244" cy="1296"/>
            </a:xfrm>
          </p:grpSpPr>
          <p:sp>
            <p:nvSpPr>
              <p:cNvPr id="43" name="Rectangle 10"/>
              <p:cNvSpPr>
                <a:spLocks noChangeArrowheads="1"/>
              </p:cNvSpPr>
              <p:nvPr/>
            </p:nvSpPr>
            <p:spPr bwMode="auto">
              <a:xfrm>
                <a:off x="2900" y="2266"/>
                <a:ext cx="1680" cy="81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44" name="Line 11"/>
              <p:cNvSpPr>
                <a:spLocks noChangeShapeType="1"/>
              </p:cNvSpPr>
              <p:nvPr/>
            </p:nvSpPr>
            <p:spPr bwMode="auto">
              <a:xfrm>
                <a:off x="2660" y="245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5" name="Line 12"/>
              <p:cNvSpPr>
                <a:spLocks noChangeShapeType="1"/>
              </p:cNvSpPr>
              <p:nvPr/>
            </p:nvSpPr>
            <p:spPr bwMode="auto">
              <a:xfrm>
                <a:off x="4647" y="2886"/>
                <a:ext cx="180"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6" name="Line 13"/>
              <p:cNvSpPr>
                <a:spLocks noChangeShapeType="1"/>
              </p:cNvSpPr>
              <p:nvPr/>
            </p:nvSpPr>
            <p:spPr bwMode="auto">
              <a:xfrm rot="-5400000">
                <a:off x="3788" y="214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7" name="Line 14"/>
              <p:cNvSpPr>
                <a:spLocks noChangeShapeType="1"/>
              </p:cNvSpPr>
              <p:nvPr/>
            </p:nvSpPr>
            <p:spPr bwMode="auto">
              <a:xfrm rot="-5400000">
                <a:off x="4172" y="214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8" name="Line 15"/>
              <p:cNvSpPr>
                <a:spLocks noChangeShapeType="1"/>
              </p:cNvSpPr>
              <p:nvPr/>
            </p:nvSpPr>
            <p:spPr bwMode="auto">
              <a:xfrm rot="-5400000">
                <a:off x="3020" y="214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9" name="Line 16"/>
              <p:cNvSpPr>
                <a:spLocks noChangeShapeType="1"/>
              </p:cNvSpPr>
              <p:nvPr/>
            </p:nvSpPr>
            <p:spPr bwMode="auto">
              <a:xfrm rot="-5400000">
                <a:off x="3404" y="214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0" name="Line 17"/>
              <p:cNvSpPr>
                <a:spLocks noChangeShapeType="1"/>
              </p:cNvSpPr>
              <p:nvPr/>
            </p:nvSpPr>
            <p:spPr bwMode="auto">
              <a:xfrm flipV="1">
                <a:off x="2624" y="2842"/>
                <a:ext cx="276"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51" name="AutoShape 18"/>
              <p:cNvSpPr>
                <a:spLocks noChangeArrowheads="1"/>
              </p:cNvSpPr>
              <p:nvPr/>
            </p:nvSpPr>
            <p:spPr bwMode="auto">
              <a:xfrm rot="5400000">
                <a:off x="2900" y="2794"/>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52" name="Text Box 19"/>
              <p:cNvSpPr txBox="1">
                <a:spLocks noChangeArrowheads="1"/>
              </p:cNvSpPr>
              <p:nvPr/>
            </p:nvSpPr>
            <p:spPr bwMode="auto">
              <a:xfrm>
                <a:off x="3035" y="2888"/>
                <a:ext cx="19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A</a:t>
                </a:r>
              </a:p>
            </p:txBody>
          </p:sp>
          <p:sp>
            <p:nvSpPr>
              <p:cNvPr id="53" name="Text Box 20"/>
              <p:cNvSpPr txBox="1">
                <a:spLocks noChangeArrowheads="1"/>
              </p:cNvSpPr>
              <p:nvPr/>
            </p:nvSpPr>
            <p:spPr bwMode="auto">
              <a:xfrm>
                <a:off x="3371" y="2888"/>
                <a:ext cx="19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B</a:t>
                </a:r>
              </a:p>
            </p:txBody>
          </p:sp>
          <p:sp>
            <p:nvSpPr>
              <p:cNvPr id="54" name="Text Box 21"/>
              <p:cNvSpPr txBox="1">
                <a:spLocks noChangeArrowheads="1"/>
              </p:cNvSpPr>
              <p:nvPr/>
            </p:nvSpPr>
            <p:spPr bwMode="auto">
              <a:xfrm>
                <a:off x="3707" y="2888"/>
                <a:ext cx="19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C</a:t>
                </a:r>
              </a:p>
            </p:txBody>
          </p:sp>
          <p:sp>
            <p:nvSpPr>
              <p:cNvPr id="55" name="Text Box 22"/>
              <p:cNvSpPr txBox="1">
                <a:spLocks noChangeArrowheads="1"/>
              </p:cNvSpPr>
              <p:nvPr/>
            </p:nvSpPr>
            <p:spPr bwMode="auto">
              <a:xfrm>
                <a:off x="4043" y="2888"/>
                <a:ext cx="19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D</a:t>
                </a:r>
              </a:p>
            </p:txBody>
          </p:sp>
          <p:sp>
            <p:nvSpPr>
              <p:cNvPr id="56" name="Text Box 23"/>
              <p:cNvSpPr txBox="1">
                <a:spLocks noChangeArrowheads="1"/>
              </p:cNvSpPr>
              <p:nvPr/>
            </p:nvSpPr>
            <p:spPr bwMode="auto">
              <a:xfrm>
                <a:off x="4196" y="2458"/>
                <a:ext cx="38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CO</a:t>
                </a:r>
              </a:p>
            </p:txBody>
          </p:sp>
          <p:sp>
            <p:nvSpPr>
              <p:cNvPr id="57" name="Text Box 24"/>
              <p:cNvSpPr txBox="1">
                <a:spLocks noChangeArrowheads="1"/>
              </p:cNvSpPr>
              <p:nvPr/>
            </p:nvSpPr>
            <p:spPr bwMode="auto">
              <a:xfrm>
                <a:off x="2900" y="2362"/>
                <a:ext cx="19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T</a:t>
                </a:r>
              </a:p>
            </p:txBody>
          </p:sp>
          <p:sp>
            <p:nvSpPr>
              <p:cNvPr id="58" name="Text Box 25"/>
              <p:cNvSpPr txBox="1">
                <a:spLocks noChangeArrowheads="1"/>
              </p:cNvSpPr>
              <p:nvPr/>
            </p:nvSpPr>
            <p:spPr bwMode="auto">
              <a:xfrm>
                <a:off x="2901" y="2497"/>
                <a:ext cx="19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P</a:t>
                </a:r>
              </a:p>
            </p:txBody>
          </p:sp>
          <p:sp>
            <p:nvSpPr>
              <p:cNvPr id="59" name="Line 26"/>
              <p:cNvSpPr>
                <a:spLocks noChangeShapeType="1"/>
              </p:cNvSpPr>
              <p:nvPr/>
            </p:nvSpPr>
            <p:spPr bwMode="auto">
              <a:xfrm>
                <a:off x="2660" y="260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60" name="Text Box 27"/>
              <p:cNvSpPr txBox="1">
                <a:spLocks noChangeArrowheads="1"/>
              </p:cNvSpPr>
              <p:nvPr/>
            </p:nvSpPr>
            <p:spPr bwMode="auto">
              <a:xfrm>
                <a:off x="2948" y="2689"/>
                <a:ext cx="38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CP</a:t>
                </a:r>
              </a:p>
            </p:txBody>
          </p:sp>
          <p:sp>
            <p:nvSpPr>
              <p:cNvPr id="61" name="Text Box 28"/>
              <p:cNvSpPr txBox="1">
                <a:spLocks noChangeArrowheads="1"/>
              </p:cNvSpPr>
              <p:nvPr/>
            </p:nvSpPr>
            <p:spPr bwMode="auto">
              <a:xfrm>
                <a:off x="3332" y="2602"/>
                <a:ext cx="81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74LS163</a:t>
                </a:r>
              </a:p>
            </p:txBody>
          </p:sp>
          <p:sp>
            <p:nvSpPr>
              <p:cNvPr id="62" name="Text Box 29"/>
              <p:cNvSpPr txBox="1">
                <a:spLocks noChangeArrowheads="1"/>
              </p:cNvSpPr>
              <p:nvPr/>
            </p:nvSpPr>
            <p:spPr bwMode="auto">
              <a:xfrm>
                <a:off x="3044" y="2266"/>
                <a:ext cx="28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Q</a:t>
                </a:r>
                <a:r>
                  <a:rPr kumimoji="1" lang="en-US" altLang="zh-CN" sz="1600" baseline="-25000"/>
                  <a:t>A</a:t>
                </a:r>
              </a:p>
            </p:txBody>
          </p:sp>
          <p:sp>
            <p:nvSpPr>
              <p:cNvPr id="63" name="Text Box 30"/>
              <p:cNvSpPr txBox="1">
                <a:spLocks noChangeArrowheads="1"/>
              </p:cNvSpPr>
              <p:nvPr/>
            </p:nvSpPr>
            <p:spPr bwMode="auto">
              <a:xfrm>
                <a:off x="3364" y="2273"/>
                <a:ext cx="33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Q</a:t>
                </a:r>
                <a:r>
                  <a:rPr kumimoji="1" lang="en-US" altLang="zh-CN" sz="1600" baseline="-25000"/>
                  <a:t>B</a:t>
                </a:r>
              </a:p>
            </p:txBody>
          </p:sp>
          <p:sp>
            <p:nvSpPr>
              <p:cNvPr id="64" name="Text Box 31"/>
              <p:cNvSpPr txBox="1">
                <a:spLocks noChangeArrowheads="1"/>
              </p:cNvSpPr>
              <p:nvPr/>
            </p:nvSpPr>
            <p:spPr bwMode="auto">
              <a:xfrm>
                <a:off x="3743" y="2268"/>
                <a:ext cx="33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Q</a:t>
                </a:r>
                <a:r>
                  <a:rPr kumimoji="1" lang="en-US" altLang="zh-CN" sz="1600" baseline="-25000"/>
                  <a:t>C</a:t>
                </a:r>
              </a:p>
            </p:txBody>
          </p:sp>
          <p:sp>
            <p:nvSpPr>
              <p:cNvPr id="65" name="Text Box 32"/>
              <p:cNvSpPr txBox="1">
                <a:spLocks noChangeArrowheads="1"/>
              </p:cNvSpPr>
              <p:nvPr/>
            </p:nvSpPr>
            <p:spPr bwMode="auto">
              <a:xfrm>
                <a:off x="4148" y="2266"/>
                <a:ext cx="28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Q</a:t>
                </a:r>
                <a:r>
                  <a:rPr kumimoji="1" lang="en-US" altLang="zh-CN" sz="1600" baseline="-25000"/>
                  <a:t>D</a:t>
                </a:r>
              </a:p>
            </p:txBody>
          </p:sp>
          <p:sp>
            <p:nvSpPr>
              <p:cNvPr id="66" name="Text Box 33"/>
              <p:cNvSpPr txBox="1">
                <a:spLocks noChangeArrowheads="1"/>
              </p:cNvSpPr>
              <p:nvPr/>
            </p:nvSpPr>
            <p:spPr bwMode="auto">
              <a:xfrm>
                <a:off x="4196" y="2746"/>
                <a:ext cx="38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LD</a:t>
                </a:r>
              </a:p>
            </p:txBody>
          </p:sp>
          <p:sp>
            <p:nvSpPr>
              <p:cNvPr id="67" name="Oval 34"/>
              <p:cNvSpPr>
                <a:spLocks noChangeArrowheads="1"/>
              </p:cNvSpPr>
              <p:nvPr/>
            </p:nvSpPr>
            <p:spPr bwMode="auto">
              <a:xfrm>
                <a:off x="4580" y="2716"/>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68" name="Line 35"/>
              <p:cNvSpPr>
                <a:spLocks noChangeShapeType="1"/>
              </p:cNvSpPr>
              <p:nvPr/>
            </p:nvSpPr>
            <p:spPr bwMode="auto">
              <a:xfrm rot="-5400000">
                <a:off x="3747" y="3193"/>
                <a:ext cx="224"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69" name="Line 36"/>
              <p:cNvSpPr>
                <a:spLocks noChangeShapeType="1"/>
              </p:cNvSpPr>
              <p:nvPr/>
            </p:nvSpPr>
            <p:spPr bwMode="auto">
              <a:xfrm rot="-5400000">
                <a:off x="4130" y="3194"/>
                <a:ext cx="226"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70" name="Line 37"/>
              <p:cNvSpPr>
                <a:spLocks noChangeShapeType="1"/>
              </p:cNvSpPr>
              <p:nvPr/>
            </p:nvSpPr>
            <p:spPr bwMode="auto">
              <a:xfrm rot="-5400000">
                <a:off x="2972" y="320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71" name="Line 38"/>
              <p:cNvSpPr>
                <a:spLocks noChangeShapeType="1"/>
              </p:cNvSpPr>
              <p:nvPr/>
            </p:nvSpPr>
            <p:spPr bwMode="auto">
              <a:xfrm rot="-5400000">
                <a:off x="3356" y="320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72" name="Text Box 39"/>
              <p:cNvSpPr txBox="1">
                <a:spLocks noChangeArrowheads="1"/>
              </p:cNvSpPr>
              <p:nvPr/>
            </p:nvSpPr>
            <p:spPr bwMode="auto">
              <a:xfrm>
                <a:off x="4196" y="2602"/>
                <a:ext cx="38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1600"/>
                  <a:t>Cr</a:t>
                </a:r>
              </a:p>
            </p:txBody>
          </p:sp>
          <p:sp>
            <p:nvSpPr>
              <p:cNvPr id="73" name="Oval 40"/>
              <p:cNvSpPr>
                <a:spLocks noChangeArrowheads="1"/>
              </p:cNvSpPr>
              <p:nvPr/>
            </p:nvSpPr>
            <p:spPr bwMode="auto">
              <a:xfrm>
                <a:off x="4589" y="286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74" name="Line 41"/>
              <p:cNvSpPr>
                <a:spLocks noChangeShapeType="1"/>
              </p:cNvSpPr>
              <p:nvPr/>
            </p:nvSpPr>
            <p:spPr bwMode="auto">
              <a:xfrm>
                <a:off x="4628" y="274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75" name="Line 42"/>
              <p:cNvSpPr>
                <a:spLocks noChangeShapeType="1"/>
              </p:cNvSpPr>
              <p:nvPr/>
            </p:nvSpPr>
            <p:spPr bwMode="auto">
              <a:xfrm>
                <a:off x="4587" y="254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41" name="Line 63"/>
            <p:cNvSpPr>
              <a:spLocks noChangeShapeType="1"/>
            </p:cNvSpPr>
            <p:nvPr/>
          </p:nvSpPr>
          <p:spPr bwMode="auto">
            <a:xfrm>
              <a:off x="3072" y="130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42" name="Line 64"/>
            <p:cNvSpPr>
              <a:spLocks noChangeShapeType="1"/>
            </p:cNvSpPr>
            <p:nvPr/>
          </p:nvSpPr>
          <p:spPr bwMode="auto">
            <a:xfrm>
              <a:off x="3072" y="144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grpSp>
        <p:nvGrpSpPr>
          <p:cNvPr id="76" name="Group 70"/>
          <p:cNvGrpSpPr>
            <a:grpSpLocks/>
          </p:cNvGrpSpPr>
          <p:nvPr/>
        </p:nvGrpSpPr>
        <p:grpSpPr bwMode="auto">
          <a:xfrm>
            <a:off x="241880" y="1032039"/>
            <a:ext cx="2096694" cy="396875"/>
            <a:chOff x="144" y="1152"/>
            <a:chExt cx="1728" cy="250"/>
          </a:xfrm>
        </p:grpSpPr>
        <p:sp>
          <p:nvSpPr>
            <p:cNvPr id="77" name="Text Box 71"/>
            <p:cNvSpPr txBox="1">
              <a:spLocks noChangeArrowheads="1"/>
            </p:cNvSpPr>
            <p:nvPr/>
          </p:nvSpPr>
          <p:spPr bwMode="auto">
            <a:xfrm>
              <a:off x="144" y="1152"/>
              <a:ext cx="1728" cy="25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lgn="l" eaLnBrk="1" hangingPunct="1">
                <a:defRPr/>
              </a:pPr>
              <a:r>
                <a:rPr kumimoji="1" lang="en-US" altLang="zh-CN" sz="2000" dirty="0">
                  <a:solidFill>
                    <a:schemeClr val="tx1"/>
                  </a:solidFill>
                </a:rPr>
                <a:t>1</a:t>
              </a:r>
              <a:r>
                <a:rPr kumimoji="1" lang="zh-CN" altLang="en-US" sz="2000" dirty="0">
                  <a:solidFill>
                    <a:schemeClr val="tx1"/>
                  </a:solidFill>
                </a:rPr>
                <a:t>、同步计数器</a:t>
              </a:r>
            </a:p>
          </p:txBody>
        </p:sp>
        <p:sp>
          <p:nvSpPr>
            <p:cNvPr id="78" name="Line 72"/>
            <p:cNvSpPr>
              <a:spLocks noChangeShapeType="1"/>
            </p:cNvSpPr>
            <p:nvPr/>
          </p:nvSpPr>
          <p:spPr bwMode="auto">
            <a:xfrm>
              <a:off x="240" y="1392"/>
              <a:ext cx="115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endParaRPr lang="zh-CN" altLang="en-US">
                <a:solidFill>
                  <a:schemeClr val="tx1"/>
                </a:solidFill>
              </a:endParaRPr>
            </a:p>
          </p:txBody>
        </p:sp>
      </p:grpSp>
      <p:grpSp>
        <p:nvGrpSpPr>
          <p:cNvPr id="80" name="Group 79"/>
          <p:cNvGrpSpPr>
            <a:grpSpLocks/>
          </p:cNvGrpSpPr>
          <p:nvPr/>
        </p:nvGrpSpPr>
        <p:grpSpPr bwMode="auto">
          <a:xfrm>
            <a:off x="2905312" y="4783134"/>
            <a:ext cx="1295400" cy="565150"/>
            <a:chOff x="1701" y="2568"/>
            <a:chExt cx="816" cy="356"/>
          </a:xfrm>
        </p:grpSpPr>
        <p:sp>
          <p:nvSpPr>
            <p:cNvPr id="81" name="Text Box 74"/>
            <p:cNvSpPr txBox="1">
              <a:spLocks noChangeArrowheads="1"/>
            </p:cNvSpPr>
            <p:nvPr/>
          </p:nvSpPr>
          <p:spPr bwMode="auto">
            <a:xfrm>
              <a:off x="1701" y="2750"/>
              <a:ext cx="816" cy="174"/>
            </a:xfrm>
            <a:prstGeom prst="rect">
              <a:avLst/>
            </a:prstGeom>
            <a:noFill/>
            <a:ln w="19050"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a:t>最大模为</a:t>
              </a:r>
              <a:r>
                <a:rPr lang="en-US" altLang="zh-CN" sz="1800"/>
                <a:t>16</a:t>
              </a:r>
            </a:p>
          </p:txBody>
        </p:sp>
        <p:sp>
          <p:nvSpPr>
            <p:cNvPr id="82" name="Line 76"/>
            <p:cNvSpPr>
              <a:spLocks noChangeShapeType="1"/>
            </p:cNvSpPr>
            <p:nvPr/>
          </p:nvSpPr>
          <p:spPr bwMode="auto">
            <a:xfrm flipV="1">
              <a:off x="2200" y="2568"/>
              <a:ext cx="226" cy="182"/>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solidFill>
                  <a:schemeClr val="tx1"/>
                </a:solidFill>
              </a:endParaRPr>
            </a:p>
          </p:txBody>
        </p:sp>
      </p:grpSp>
      <p:grpSp>
        <p:nvGrpSpPr>
          <p:cNvPr id="83" name="Group 78"/>
          <p:cNvGrpSpPr>
            <a:grpSpLocks/>
          </p:cNvGrpSpPr>
          <p:nvPr/>
        </p:nvGrpSpPr>
        <p:grpSpPr bwMode="auto">
          <a:xfrm>
            <a:off x="4992874" y="4783133"/>
            <a:ext cx="1295400" cy="492125"/>
            <a:chOff x="3107" y="2614"/>
            <a:chExt cx="816" cy="310"/>
          </a:xfrm>
        </p:grpSpPr>
        <p:sp>
          <p:nvSpPr>
            <p:cNvPr id="84" name="Text Box 75"/>
            <p:cNvSpPr txBox="1">
              <a:spLocks noChangeArrowheads="1"/>
            </p:cNvSpPr>
            <p:nvPr/>
          </p:nvSpPr>
          <p:spPr bwMode="auto">
            <a:xfrm>
              <a:off x="3107" y="2750"/>
              <a:ext cx="816" cy="174"/>
            </a:xfrm>
            <a:prstGeom prst="rect">
              <a:avLst/>
            </a:prstGeom>
            <a:noFill/>
            <a:ln w="19050"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a:t>加</a:t>
              </a:r>
              <a:r>
                <a:rPr lang="en-US" altLang="zh-CN" sz="1800"/>
                <a:t>1</a:t>
              </a:r>
              <a:r>
                <a:rPr lang="zh-CN" altLang="en-US" sz="1800"/>
                <a:t>计数</a:t>
              </a:r>
            </a:p>
          </p:txBody>
        </p:sp>
        <p:sp>
          <p:nvSpPr>
            <p:cNvPr id="85" name="Line 77"/>
            <p:cNvSpPr>
              <a:spLocks noChangeShapeType="1"/>
            </p:cNvSpPr>
            <p:nvPr/>
          </p:nvSpPr>
          <p:spPr bwMode="auto">
            <a:xfrm flipH="1" flipV="1">
              <a:off x="3198" y="2614"/>
              <a:ext cx="227" cy="136"/>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solidFill>
                  <a:schemeClr val="tx1"/>
                </a:solidFill>
              </a:endParaRPr>
            </a:p>
          </p:txBody>
        </p:sp>
      </p:grpSp>
      <p:sp>
        <p:nvSpPr>
          <p:cNvPr id="86" name="Text Box 10"/>
          <p:cNvSpPr txBox="1">
            <a:spLocks noChangeArrowheads="1"/>
          </p:cNvSpPr>
          <p:nvPr/>
        </p:nvSpPr>
        <p:spPr bwMode="auto">
          <a:xfrm>
            <a:off x="671792" y="5081583"/>
            <a:ext cx="1692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a:t>
            </a:r>
            <a:r>
              <a:rPr kumimoji="1" lang="en-US" altLang="zh-CN" sz="2000" dirty="0"/>
              <a:t> </a:t>
            </a:r>
            <a:r>
              <a:rPr kumimoji="1" lang="zh-CN" altLang="en-US" sz="2000" dirty="0"/>
              <a:t>模</a:t>
            </a:r>
            <a:r>
              <a:rPr kumimoji="1" lang="en-US" altLang="zh-CN" sz="2000" dirty="0"/>
              <a:t>16</a:t>
            </a:r>
            <a:r>
              <a:rPr kumimoji="1" lang="zh-CN" altLang="en-US" sz="2000" dirty="0"/>
              <a:t>计数器</a:t>
            </a:r>
          </a:p>
        </p:txBody>
      </p:sp>
      <p:grpSp>
        <p:nvGrpSpPr>
          <p:cNvPr id="87" name="Group 11"/>
          <p:cNvGrpSpPr>
            <a:grpSpLocks/>
          </p:cNvGrpSpPr>
          <p:nvPr/>
        </p:nvGrpSpPr>
        <p:grpSpPr bwMode="auto">
          <a:xfrm>
            <a:off x="115280" y="4592633"/>
            <a:ext cx="2160587" cy="381000"/>
            <a:chOff x="0" y="1200"/>
            <a:chExt cx="2423" cy="240"/>
          </a:xfrm>
        </p:grpSpPr>
        <p:sp>
          <p:nvSpPr>
            <p:cNvPr id="88" name="AutoShape 12"/>
            <p:cNvSpPr>
              <a:spLocks noChangeArrowheads="1"/>
            </p:cNvSpPr>
            <p:nvPr/>
          </p:nvSpPr>
          <p:spPr bwMode="auto">
            <a:xfrm>
              <a:off x="0" y="1200"/>
              <a:ext cx="1819"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en-US" altLang="zh-CN" sz="2000" dirty="0">
                  <a:solidFill>
                    <a:srgbClr val="FFFF00"/>
                  </a:solidFill>
                </a:rPr>
                <a:t>74LS163</a:t>
              </a:r>
              <a:r>
                <a:rPr kumimoji="1" lang="zh-CN" altLang="en-US" sz="2000" dirty="0">
                  <a:solidFill>
                    <a:srgbClr val="FFFF00"/>
                  </a:solidFill>
                </a:rPr>
                <a:t>功能</a:t>
              </a:r>
            </a:p>
          </p:txBody>
        </p:sp>
        <p:sp>
          <p:nvSpPr>
            <p:cNvPr id="89" name="Line 13"/>
            <p:cNvSpPr>
              <a:spLocks noChangeShapeType="1"/>
            </p:cNvSpPr>
            <p:nvPr/>
          </p:nvSpPr>
          <p:spPr bwMode="auto">
            <a:xfrm flipV="1">
              <a:off x="1854" y="1326"/>
              <a:ext cx="569" cy="1"/>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sp>
        <p:nvSpPr>
          <p:cNvPr id="90" name="Text Box 14"/>
          <p:cNvSpPr txBox="1">
            <a:spLocks noChangeArrowheads="1"/>
          </p:cNvSpPr>
          <p:nvPr/>
        </p:nvSpPr>
        <p:spPr bwMode="auto">
          <a:xfrm>
            <a:off x="679480" y="5830883"/>
            <a:ext cx="1582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 </a:t>
            </a:r>
            <a:r>
              <a:rPr kumimoji="1" lang="zh-CN" altLang="en-US" sz="2000" dirty="0"/>
              <a:t>同步清零</a:t>
            </a:r>
          </a:p>
        </p:txBody>
      </p:sp>
      <p:sp>
        <p:nvSpPr>
          <p:cNvPr id="91" name="Text Box 15"/>
          <p:cNvSpPr txBox="1">
            <a:spLocks noChangeArrowheads="1"/>
          </p:cNvSpPr>
          <p:nvPr/>
        </p:nvSpPr>
        <p:spPr bwMode="auto">
          <a:xfrm>
            <a:off x="684117" y="6176958"/>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 </a:t>
            </a:r>
            <a:r>
              <a:rPr kumimoji="1" lang="zh-CN" altLang="en-US" sz="1800" dirty="0"/>
              <a:t>同步</a:t>
            </a:r>
            <a:r>
              <a:rPr kumimoji="1" lang="zh-CN" altLang="en-US" sz="2000" dirty="0"/>
              <a:t>置数</a:t>
            </a:r>
          </a:p>
        </p:txBody>
      </p:sp>
      <p:sp>
        <p:nvSpPr>
          <p:cNvPr id="92" name="Text Box 16"/>
          <p:cNvSpPr txBox="1">
            <a:spLocks noChangeArrowheads="1"/>
          </p:cNvSpPr>
          <p:nvPr/>
        </p:nvSpPr>
        <p:spPr bwMode="auto">
          <a:xfrm>
            <a:off x="693767" y="653732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 </a:t>
            </a:r>
            <a:r>
              <a:rPr kumimoji="1" lang="zh-CN" altLang="en-US" sz="2000" dirty="0"/>
              <a:t>进位输出 </a:t>
            </a:r>
          </a:p>
        </p:txBody>
      </p:sp>
      <p:sp>
        <p:nvSpPr>
          <p:cNvPr id="93" name="Text Box 19"/>
          <p:cNvSpPr txBox="1">
            <a:spLocks noChangeArrowheads="1"/>
          </p:cNvSpPr>
          <p:nvPr/>
        </p:nvSpPr>
        <p:spPr bwMode="auto">
          <a:xfrm>
            <a:off x="664555" y="5456233"/>
            <a:ext cx="1582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a:t>
            </a:r>
            <a:r>
              <a:rPr kumimoji="1" lang="zh-CN" altLang="en-US" sz="1800"/>
              <a:t>上升沿触发</a:t>
            </a:r>
          </a:p>
        </p:txBody>
      </p:sp>
      <p:pic>
        <p:nvPicPr>
          <p:cNvPr id="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951" y="0"/>
            <a:ext cx="3448050"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33286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181" y="1502924"/>
            <a:ext cx="7461198" cy="490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6030402"/>
          </a:xfrm>
        </p:spPr>
        <p:txBody>
          <a:bodyPr/>
          <a:lstStyle/>
          <a:p>
            <a:r>
              <a:rPr lang="zh-CN" altLang="en-US" sz="2400" dirty="0"/>
              <a:t>中规模集成计数器</a:t>
            </a:r>
          </a:p>
          <a:p>
            <a:endParaRPr lang="zh-CN" altLang="en-US" dirty="0"/>
          </a:p>
        </p:txBody>
      </p:sp>
      <p:grpSp>
        <p:nvGrpSpPr>
          <p:cNvPr id="76" name="Group 70"/>
          <p:cNvGrpSpPr>
            <a:grpSpLocks/>
          </p:cNvGrpSpPr>
          <p:nvPr/>
        </p:nvGrpSpPr>
        <p:grpSpPr bwMode="auto">
          <a:xfrm>
            <a:off x="2875953" y="503805"/>
            <a:ext cx="2096694" cy="396875"/>
            <a:chOff x="144" y="1152"/>
            <a:chExt cx="1728" cy="250"/>
          </a:xfrm>
        </p:grpSpPr>
        <p:sp>
          <p:nvSpPr>
            <p:cNvPr id="77" name="Text Box 71"/>
            <p:cNvSpPr txBox="1">
              <a:spLocks noChangeArrowheads="1"/>
            </p:cNvSpPr>
            <p:nvPr/>
          </p:nvSpPr>
          <p:spPr bwMode="auto">
            <a:xfrm>
              <a:off x="144" y="1152"/>
              <a:ext cx="1728" cy="25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lgn="l" eaLnBrk="1" hangingPunct="1">
                <a:defRPr/>
              </a:pPr>
              <a:r>
                <a:rPr kumimoji="1" lang="en-US" altLang="zh-CN" sz="2000" dirty="0">
                  <a:solidFill>
                    <a:schemeClr val="tx1"/>
                  </a:solidFill>
                </a:rPr>
                <a:t>1</a:t>
              </a:r>
              <a:r>
                <a:rPr kumimoji="1" lang="zh-CN" altLang="en-US" sz="2000" dirty="0">
                  <a:solidFill>
                    <a:schemeClr val="tx1"/>
                  </a:solidFill>
                </a:rPr>
                <a:t>、同步计数器</a:t>
              </a:r>
            </a:p>
          </p:txBody>
        </p:sp>
        <p:sp>
          <p:nvSpPr>
            <p:cNvPr id="78" name="Line 72"/>
            <p:cNvSpPr>
              <a:spLocks noChangeShapeType="1"/>
            </p:cNvSpPr>
            <p:nvPr/>
          </p:nvSpPr>
          <p:spPr bwMode="auto">
            <a:xfrm>
              <a:off x="240" y="1392"/>
              <a:ext cx="115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endParaRPr lang="zh-CN" altLang="en-US">
                <a:solidFill>
                  <a:schemeClr val="tx1"/>
                </a:solidFill>
              </a:endParaRPr>
            </a:p>
          </p:txBody>
        </p:sp>
      </p:grpSp>
      <p:sp>
        <p:nvSpPr>
          <p:cNvPr id="86" name="Text Box 10"/>
          <p:cNvSpPr txBox="1">
            <a:spLocks noChangeArrowheads="1"/>
          </p:cNvSpPr>
          <p:nvPr/>
        </p:nvSpPr>
        <p:spPr bwMode="auto">
          <a:xfrm>
            <a:off x="164415" y="1500829"/>
            <a:ext cx="1692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a:t>
            </a:r>
            <a:r>
              <a:rPr kumimoji="1" lang="en-US" altLang="zh-CN" sz="2000" dirty="0"/>
              <a:t> </a:t>
            </a:r>
            <a:r>
              <a:rPr kumimoji="1" lang="zh-CN" altLang="en-US" sz="2000" dirty="0"/>
              <a:t>模</a:t>
            </a:r>
            <a:r>
              <a:rPr kumimoji="1" lang="en-US" altLang="zh-CN" sz="2000" dirty="0"/>
              <a:t>16</a:t>
            </a:r>
            <a:r>
              <a:rPr kumimoji="1" lang="zh-CN" altLang="en-US" sz="2000" dirty="0"/>
              <a:t>计数器</a:t>
            </a:r>
          </a:p>
        </p:txBody>
      </p:sp>
      <p:grpSp>
        <p:nvGrpSpPr>
          <p:cNvPr id="87" name="Group 11"/>
          <p:cNvGrpSpPr>
            <a:grpSpLocks/>
          </p:cNvGrpSpPr>
          <p:nvPr/>
        </p:nvGrpSpPr>
        <p:grpSpPr bwMode="auto">
          <a:xfrm>
            <a:off x="57180" y="1020203"/>
            <a:ext cx="2160587" cy="381000"/>
            <a:chOff x="0" y="1200"/>
            <a:chExt cx="2423" cy="240"/>
          </a:xfrm>
        </p:grpSpPr>
        <p:sp>
          <p:nvSpPr>
            <p:cNvPr id="88" name="AutoShape 12"/>
            <p:cNvSpPr>
              <a:spLocks noChangeArrowheads="1"/>
            </p:cNvSpPr>
            <p:nvPr/>
          </p:nvSpPr>
          <p:spPr bwMode="auto">
            <a:xfrm>
              <a:off x="0" y="1200"/>
              <a:ext cx="1819"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en-US" altLang="zh-CN" sz="2000" dirty="0">
                  <a:solidFill>
                    <a:srgbClr val="FFFF00"/>
                  </a:solidFill>
                </a:rPr>
                <a:t>74LS163</a:t>
              </a:r>
              <a:r>
                <a:rPr kumimoji="1" lang="zh-CN" altLang="en-US" sz="2000" dirty="0">
                  <a:solidFill>
                    <a:srgbClr val="FFFF00"/>
                  </a:solidFill>
                </a:rPr>
                <a:t>功能</a:t>
              </a:r>
            </a:p>
          </p:txBody>
        </p:sp>
        <p:sp>
          <p:nvSpPr>
            <p:cNvPr id="89" name="Line 13"/>
            <p:cNvSpPr>
              <a:spLocks noChangeShapeType="1"/>
            </p:cNvSpPr>
            <p:nvPr/>
          </p:nvSpPr>
          <p:spPr bwMode="auto">
            <a:xfrm flipV="1">
              <a:off x="1854" y="1326"/>
              <a:ext cx="569" cy="1"/>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sp>
        <p:nvSpPr>
          <p:cNvPr id="90" name="Text Box 14"/>
          <p:cNvSpPr txBox="1">
            <a:spLocks noChangeArrowheads="1"/>
          </p:cNvSpPr>
          <p:nvPr/>
        </p:nvSpPr>
        <p:spPr bwMode="auto">
          <a:xfrm>
            <a:off x="172103" y="2250129"/>
            <a:ext cx="1582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 </a:t>
            </a:r>
            <a:r>
              <a:rPr kumimoji="1" lang="zh-CN" altLang="en-US" sz="2000" dirty="0"/>
              <a:t>同步清零</a:t>
            </a:r>
          </a:p>
        </p:txBody>
      </p:sp>
      <p:sp>
        <p:nvSpPr>
          <p:cNvPr id="91" name="Text Box 15"/>
          <p:cNvSpPr txBox="1">
            <a:spLocks noChangeArrowheads="1"/>
          </p:cNvSpPr>
          <p:nvPr/>
        </p:nvSpPr>
        <p:spPr bwMode="auto">
          <a:xfrm>
            <a:off x="176740" y="2596204"/>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 </a:t>
            </a:r>
            <a:r>
              <a:rPr kumimoji="1" lang="zh-CN" altLang="en-US" sz="1800" dirty="0"/>
              <a:t>同步</a:t>
            </a:r>
            <a:r>
              <a:rPr kumimoji="1" lang="zh-CN" altLang="en-US" sz="2000" dirty="0"/>
              <a:t>置数</a:t>
            </a:r>
          </a:p>
        </p:txBody>
      </p:sp>
      <p:sp>
        <p:nvSpPr>
          <p:cNvPr id="92" name="Text Box 16"/>
          <p:cNvSpPr txBox="1">
            <a:spLocks noChangeArrowheads="1"/>
          </p:cNvSpPr>
          <p:nvPr/>
        </p:nvSpPr>
        <p:spPr bwMode="auto">
          <a:xfrm>
            <a:off x="186390" y="2956566"/>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 </a:t>
            </a:r>
            <a:r>
              <a:rPr kumimoji="1" lang="zh-CN" altLang="en-US" sz="2000" dirty="0"/>
              <a:t>进位输出 </a:t>
            </a:r>
          </a:p>
        </p:txBody>
      </p:sp>
      <p:sp>
        <p:nvSpPr>
          <p:cNvPr id="93" name="Text Box 19"/>
          <p:cNvSpPr txBox="1">
            <a:spLocks noChangeArrowheads="1"/>
          </p:cNvSpPr>
          <p:nvPr/>
        </p:nvSpPr>
        <p:spPr bwMode="auto">
          <a:xfrm>
            <a:off x="157178" y="1875479"/>
            <a:ext cx="1582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a:t>
            </a:r>
            <a:r>
              <a:rPr kumimoji="1" lang="zh-CN" altLang="en-US" sz="1800"/>
              <a:t>上升沿触发</a:t>
            </a:r>
          </a:p>
        </p:txBody>
      </p:sp>
    </p:spTree>
    <p:extLst>
      <p:ext uri="{BB962C8B-B14F-4D97-AF65-F5344CB8AC3E}">
        <p14:creationId xmlns:p14="http://schemas.microsoft.com/office/powerpoint/2010/main" val="4156828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pic>
        <p:nvPicPr>
          <p:cNvPr id="243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03" y="554633"/>
            <a:ext cx="8808868" cy="58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3483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6030402"/>
          </a:xfrm>
        </p:spPr>
        <p:txBody>
          <a:bodyPr/>
          <a:lstStyle/>
          <a:p>
            <a:r>
              <a:rPr lang="zh-CN" altLang="en-US" sz="2400" dirty="0"/>
              <a:t>中规模集成计数器</a:t>
            </a:r>
          </a:p>
          <a:p>
            <a:endParaRPr lang="zh-CN" altLang="en-US" dirty="0"/>
          </a:p>
        </p:txBody>
      </p:sp>
      <p:grpSp>
        <p:nvGrpSpPr>
          <p:cNvPr id="76" name="Group 70"/>
          <p:cNvGrpSpPr>
            <a:grpSpLocks/>
          </p:cNvGrpSpPr>
          <p:nvPr/>
        </p:nvGrpSpPr>
        <p:grpSpPr bwMode="auto">
          <a:xfrm>
            <a:off x="2875953" y="503805"/>
            <a:ext cx="2096694" cy="396875"/>
            <a:chOff x="144" y="1152"/>
            <a:chExt cx="1728" cy="250"/>
          </a:xfrm>
        </p:grpSpPr>
        <p:sp>
          <p:nvSpPr>
            <p:cNvPr id="77" name="Text Box 71"/>
            <p:cNvSpPr txBox="1">
              <a:spLocks noChangeArrowheads="1"/>
            </p:cNvSpPr>
            <p:nvPr/>
          </p:nvSpPr>
          <p:spPr bwMode="auto">
            <a:xfrm>
              <a:off x="144" y="1152"/>
              <a:ext cx="1728" cy="25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lgn="l" eaLnBrk="1" hangingPunct="1">
                <a:defRPr/>
              </a:pPr>
              <a:r>
                <a:rPr kumimoji="1" lang="en-US" altLang="zh-CN" sz="2000" dirty="0">
                  <a:solidFill>
                    <a:schemeClr val="tx1"/>
                  </a:solidFill>
                </a:rPr>
                <a:t>1</a:t>
              </a:r>
              <a:r>
                <a:rPr kumimoji="1" lang="zh-CN" altLang="en-US" sz="2000" dirty="0">
                  <a:solidFill>
                    <a:schemeClr val="tx1"/>
                  </a:solidFill>
                </a:rPr>
                <a:t>、同步计数器</a:t>
              </a:r>
            </a:p>
          </p:txBody>
        </p:sp>
        <p:sp>
          <p:nvSpPr>
            <p:cNvPr id="78" name="Line 72"/>
            <p:cNvSpPr>
              <a:spLocks noChangeShapeType="1"/>
            </p:cNvSpPr>
            <p:nvPr/>
          </p:nvSpPr>
          <p:spPr bwMode="auto">
            <a:xfrm>
              <a:off x="240" y="1392"/>
              <a:ext cx="115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endParaRPr lang="zh-CN" altLang="en-US">
                <a:solidFill>
                  <a:schemeClr val="tx1"/>
                </a:solidFill>
              </a:endParaRPr>
            </a:p>
          </p:txBody>
        </p:sp>
      </p:grpSp>
      <p:sp>
        <p:nvSpPr>
          <p:cNvPr id="86" name="Text Box 10"/>
          <p:cNvSpPr txBox="1">
            <a:spLocks noChangeArrowheads="1"/>
          </p:cNvSpPr>
          <p:nvPr/>
        </p:nvSpPr>
        <p:spPr bwMode="auto">
          <a:xfrm>
            <a:off x="164415" y="1500829"/>
            <a:ext cx="1692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a:t>
            </a:r>
            <a:r>
              <a:rPr kumimoji="1" lang="en-US" altLang="zh-CN" sz="2000" dirty="0"/>
              <a:t> </a:t>
            </a:r>
            <a:r>
              <a:rPr kumimoji="1" lang="zh-CN" altLang="en-US" sz="2000" dirty="0"/>
              <a:t>模</a:t>
            </a:r>
            <a:r>
              <a:rPr kumimoji="1" lang="en-US" altLang="zh-CN" sz="2000" dirty="0"/>
              <a:t>16</a:t>
            </a:r>
            <a:r>
              <a:rPr kumimoji="1" lang="zh-CN" altLang="en-US" sz="2000" dirty="0"/>
              <a:t>计数器</a:t>
            </a:r>
          </a:p>
        </p:txBody>
      </p:sp>
      <p:grpSp>
        <p:nvGrpSpPr>
          <p:cNvPr id="87" name="Group 11"/>
          <p:cNvGrpSpPr>
            <a:grpSpLocks/>
          </p:cNvGrpSpPr>
          <p:nvPr/>
        </p:nvGrpSpPr>
        <p:grpSpPr bwMode="auto">
          <a:xfrm>
            <a:off x="57180" y="1020203"/>
            <a:ext cx="2160587" cy="381000"/>
            <a:chOff x="0" y="1200"/>
            <a:chExt cx="2423" cy="240"/>
          </a:xfrm>
        </p:grpSpPr>
        <p:sp>
          <p:nvSpPr>
            <p:cNvPr id="88" name="AutoShape 12"/>
            <p:cNvSpPr>
              <a:spLocks noChangeArrowheads="1"/>
            </p:cNvSpPr>
            <p:nvPr/>
          </p:nvSpPr>
          <p:spPr bwMode="auto">
            <a:xfrm>
              <a:off x="0" y="1200"/>
              <a:ext cx="1819"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en-US" altLang="zh-CN" sz="2000" dirty="0">
                  <a:solidFill>
                    <a:srgbClr val="FFFF00"/>
                  </a:solidFill>
                </a:rPr>
                <a:t>74LS163</a:t>
              </a:r>
              <a:r>
                <a:rPr kumimoji="1" lang="zh-CN" altLang="en-US" sz="2000" dirty="0">
                  <a:solidFill>
                    <a:srgbClr val="FFFF00"/>
                  </a:solidFill>
                </a:rPr>
                <a:t>功能</a:t>
              </a:r>
            </a:p>
          </p:txBody>
        </p:sp>
        <p:sp>
          <p:nvSpPr>
            <p:cNvPr id="89" name="Line 13"/>
            <p:cNvSpPr>
              <a:spLocks noChangeShapeType="1"/>
            </p:cNvSpPr>
            <p:nvPr/>
          </p:nvSpPr>
          <p:spPr bwMode="auto">
            <a:xfrm flipV="1">
              <a:off x="1854" y="1326"/>
              <a:ext cx="569" cy="1"/>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p>
          </p:txBody>
        </p:sp>
      </p:grpSp>
      <p:sp>
        <p:nvSpPr>
          <p:cNvPr id="90" name="Text Box 14"/>
          <p:cNvSpPr txBox="1">
            <a:spLocks noChangeArrowheads="1"/>
          </p:cNvSpPr>
          <p:nvPr/>
        </p:nvSpPr>
        <p:spPr bwMode="auto">
          <a:xfrm>
            <a:off x="172103" y="2250129"/>
            <a:ext cx="1582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 </a:t>
            </a:r>
            <a:r>
              <a:rPr kumimoji="1" lang="zh-CN" altLang="en-US" sz="2000" dirty="0"/>
              <a:t>同步清零</a:t>
            </a:r>
          </a:p>
        </p:txBody>
      </p:sp>
      <p:sp>
        <p:nvSpPr>
          <p:cNvPr id="91" name="Text Box 15"/>
          <p:cNvSpPr txBox="1">
            <a:spLocks noChangeArrowheads="1"/>
          </p:cNvSpPr>
          <p:nvPr/>
        </p:nvSpPr>
        <p:spPr bwMode="auto">
          <a:xfrm>
            <a:off x="176740" y="2596204"/>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 </a:t>
            </a:r>
            <a:r>
              <a:rPr kumimoji="1" lang="zh-CN" altLang="en-US" sz="1800" dirty="0"/>
              <a:t>同步</a:t>
            </a:r>
            <a:r>
              <a:rPr kumimoji="1" lang="zh-CN" altLang="en-US" sz="2000" dirty="0"/>
              <a:t>置数</a:t>
            </a:r>
          </a:p>
        </p:txBody>
      </p:sp>
      <p:sp>
        <p:nvSpPr>
          <p:cNvPr id="92" name="Text Box 16"/>
          <p:cNvSpPr txBox="1">
            <a:spLocks noChangeArrowheads="1"/>
          </p:cNvSpPr>
          <p:nvPr/>
        </p:nvSpPr>
        <p:spPr bwMode="auto">
          <a:xfrm>
            <a:off x="186390" y="2956566"/>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solidFill>
                  <a:schemeClr val="hlink"/>
                </a:solidFill>
              </a:rPr>
              <a:t>* </a:t>
            </a:r>
            <a:r>
              <a:rPr kumimoji="1" lang="zh-CN" altLang="en-US" sz="2000" dirty="0"/>
              <a:t>进位输出 </a:t>
            </a:r>
          </a:p>
        </p:txBody>
      </p:sp>
      <p:sp>
        <p:nvSpPr>
          <p:cNvPr id="93" name="Text Box 19"/>
          <p:cNvSpPr txBox="1">
            <a:spLocks noChangeArrowheads="1"/>
          </p:cNvSpPr>
          <p:nvPr/>
        </p:nvSpPr>
        <p:spPr bwMode="auto">
          <a:xfrm>
            <a:off x="157178" y="1875479"/>
            <a:ext cx="1582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solidFill>
                  <a:schemeClr val="hlink"/>
                </a:solidFill>
              </a:rPr>
              <a:t>*</a:t>
            </a:r>
            <a:r>
              <a:rPr kumimoji="1" lang="zh-CN" altLang="en-US" sz="1800"/>
              <a:t>上升沿触发</a:t>
            </a:r>
          </a:p>
        </p:txBody>
      </p:sp>
      <p:pic>
        <p:nvPicPr>
          <p:cNvPr id="239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111" y="466986"/>
            <a:ext cx="546735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Line 41"/>
          <p:cNvSpPr>
            <a:spLocks noChangeShapeType="1"/>
          </p:cNvSpPr>
          <p:nvPr/>
        </p:nvSpPr>
        <p:spPr bwMode="auto">
          <a:xfrm>
            <a:off x="5507685" y="2641165"/>
            <a:ext cx="0" cy="3869371"/>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 name="Line 41"/>
          <p:cNvSpPr>
            <a:spLocks noChangeShapeType="1"/>
          </p:cNvSpPr>
          <p:nvPr/>
        </p:nvSpPr>
        <p:spPr bwMode="auto">
          <a:xfrm>
            <a:off x="5202042" y="2643704"/>
            <a:ext cx="0" cy="3869371"/>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 name="Line 41"/>
          <p:cNvSpPr>
            <a:spLocks noChangeShapeType="1"/>
          </p:cNvSpPr>
          <p:nvPr/>
        </p:nvSpPr>
        <p:spPr bwMode="auto">
          <a:xfrm>
            <a:off x="4290107" y="727437"/>
            <a:ext cx="0" cy="5665147"/>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0" name="Line 41"/>
          <p:cNvSpPr>
            <a:spLocks noChangeShapeType="1"/>
          </p:cNvSpPr>
          <p:nvPr/>
        </p:nvSpPr>
        <p:spPr bwMode="auto">
          <a:xfrm>
            <a:off x="4604432" y="784587"/>
            <a:ext cx="0" cy="5665147"/>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3" name="椭圆 2"/>
          <p:cNvSpPr/>
          <p:nvPr/>
        </p:nvSpPr>
        <p:spPr bwMode="auto">
          <a:xfrm>
            <a:off x="3924300" y="3068976"/>
            <a:ext cx="557694" cy="810054"/>
          </a:xfrm>
          <a:prstGeom prst="ellipse">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pPr>
            <a:endParaRPr kumimoji="0" lang="zh-CN" altLang="en-US" sz="1800" b="1" i="0" u="none" strike="noStrike" cap="none" normalizeH="0" baseline="0">
              <a:ln>
                <a:noFill/>
              </a:ln>
              <a:solidFill>
                <a:schemeClr val="bg1"/>
              </a:solidFill>
              <a:effectLst/>
              <a:latin typeface="黑体" pitchFamily="49" charset="-122"/>
              <a:ea typeface="宋体" pitchFamily="2" charset="-122"/>
            </a:endParaRPr>
          </a:p>
        </p:txBody>
      </p:sp>
      <p:sp>
        <p:nvSpPr>
          <p:cNvPr id="5" name="矩形 4">
            <a:extLst>
              <a:ext uri="{FF2B5EF4-FFF2-40B4-BE49-F238E27FC236}">
                <a16:creationId xmlns:a16="http://schemas.microsoft.com/office/drawing/2014/main" id="{D3FFC2C5-E70A-43E0-B481-6E05A45460AD}"/>
              </a:ext>
            </a:extLst>
          </p:cNvPr>
          <p:cNvSpPr/>
          <p:nvPr/>
        </p:nvSpPr>
        <p:spPr>
          <a:xfrm>
            <a:off x="3797664" y="480885"/>
            <a:ext cx="492443" cy="276999"/>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sz="1200" dirty="0">
                <a:solidFill>
                  <a:srgbClr val="FF0000"/>
                </a:solidFill>
              </a:rPr>
              <a:t>清零</a:t>
            </a:r>
          </a:p>
        </p:txBody>
      </p:sp>
      <p:sp>
        <p:nvSpPr>
          <p:cNvPr id="22" name="矩形 21">
            <a:extLst>
              <a:ext uri="{FF2B5EF4-FFF2-40B4-BE49-F238E27FC236}">
                <a16:creationId xmlns:a16="http://schemas.microsoft.com/office/drawing/2014/main" id="{F8064480-2A09-494E-A7C1-B57DE220D1EB}"/>
              </a:ext>
            </a:extLst>
          </p:cNvPr>
          <p:cNvSpPr/>
          <p:nvPr/>
        </p:nvSpPr>
        <p:spPr>
          <a:xfrm>
            <a:off x="4349630" y="346896"/>
            <a:ext cx="492443" cy="276999"/>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sz="1200" dirty="0">
                <a:solidFill>
                  <a:srgbClr val="FF0000"/>
                </a:solidFill>
              </a:rPr>
              <a:t>置数</a:t>
            </a:r>
          </a:p>
        </p:txBody>
      </p:sp>
      <p:sp>
        <p:nvSpPr>
          <p:cNvPr id="23" name="矩形 22">
            <a:extLst>
              <a:ext uri="{FF2B5EF4-FFF2-40B4-BE49-F238E27FC236}">
                <a16:creationId xmlns:a16="http://schemas.microsoft.com/office/drawing/2014/main" id="{FD6CB5E1-3226-465E-92E1-5853AAE8BB22}"/>
              </a:ext>
            </a:extLst>
          </p:cNvPr>
          <p:cNvSpPr/>
          <p:nvPr/>
        </p:nvSpPr>
        <p:spPr>
          <a:xfrm>
            <a:off x="5537986" y="6274140"/>
            <a:ext cx="492443" cy="276999"/>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sz="1200" dirty="0">
                <a:solidFill>
                  <a:srgbClr val="FF0000"/>
                </a:solidFill>
              </a:rPr>
              <a:t>输出</a:t>
            </a:r>
          </a:p>
        </p:txBody>
      </p:sp>
      <p:sp>
        <p:nvSpPr>
          <p:cNvPr id="24" name="Line 41">
            <a:extLst>
              <a:ext uri="{FF2B5EF4-FFF2-40B4-BE49-F238E27FC236}">
                <a16:creationId xmlns:a16="http://schemas.microsoft.com/office/drawing/2014/main" id="{BB67A09F-B268-41F0-BF35-0C28D831B5A9}"/>
              </a:ext>
            </a:extLst>
          </p:cNvPr>
          <p:cNvSpPr>
            <a:spLocks noChangeShapeType="1"/>
          </p:cNvSpPr>
          <p:nvPr/>
        </p:nvSpPr>
        <p:spPr bwMode="auto">
          <a:xfrm>
            <a:off x="6552132" y="2624470"/>
            <a:ext cx="0" cy="3869371"/>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5" name="矩形 24">
            <a:extLst>
              <a:ext uri="{FF2B5EF4-FFF2-40B4-BE49-F238E27FC236}">
                <a16:creationId xmlns:a16="http://schemas.microsoft.com/office/drawing/2014/main" id="{61018694-4C81-4231-92A6-10E267BBC6EB}"/>
              </a:ext>
            </a:extLst>
          </p:cNvPr>
          <p:cNvSpPr/>
          <p:nvPr/>
        </p:nvSpPr>
        <p:spPr>
          <a:xfrm>
            <a:off x="6611553" y="6265674"/>
            <a:ext cx="800219" cy="276999"/>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en-US" sz="1200" dirty="0">
                <a:solidFill>
                  <a:srgbClr val="FF0000"/>
                </a:solidFill>
              </a:rPr>
              <a:t>计数使能</a:t>
            </a:r>
          </a:p>
        </p:txBody>
      </p:sp>
    </p:spTree>
    <p:extLst>
      <p:ext uri="{BB962C8B-B14F-4D97-AF65-F5344CB8AC3E}">
        <p14:creationId xmlns:p14="http://schemas.microsoft.com/office/powerpoint/2010/main" val="3228432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3"/>
          <p:cNvSpPr txBox="1">
            <a:spLocks noChangeArrowheads="1"/>
          </p:cNvSpPr>
          <p:nvPr/>
        </p:nvSpPr>
        <p:spPr bwMode="auto">
          <a:xfrm>
            <a:off x="-54037" y="6083567"/>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6030402"/>
          </a:xfrm>
        </p:spPr>
        <p:txBody>
          <a:bodyPr/>
          <a:lstStyle/>
          <a:p>
            <a:r>
              <a:rPr lang="zh-CN" altLang="en-US" sz="2400" dirty="0"/>
              <a:t>中规模集成计数器</a:t>
            </a:r>
          </a:p>
          <a:p>
            <a:endParaRPr lang="zh-CN" altLang="en-US" dirty="0"/>
          </a:p>
        </p:txBody>
      </p:sp>
      <p:grpSp>
        <p:nvGrpSpPr>
          <p:cNvPr id="76" name="Group 70"/>
          <p:cNvGrpSpPr>
            <a:grpSpLocks/>
          </p:cNvGrpSpPr>
          <p:nvPr/>
        </p:nvGrpSpPr>
        <p:grpSpPr bwMode="auto">
          <a:xfrm>
            <a:off x="241880" y="938212"/>
            <a:ext cx="2096694" cy="396875"/>
            <a:chOff x="144" y="1152"/>
            <a:chExt cx="1728" cy="250"/>
          </a:xfrm>
        </p:grpSpPr>
        <p:sp>
          <p:nvSpPr>
            <p:cNvPr id="77" name="Text Box 71"/>
            <p:cNvSpPr txBox="1">
              <a:spLocks noChangeArrowheads="1"/>
            </p:cNvSpPr>
            <p:nvPr/>
          </p:nvSpPr>
          <p:spPr bwMode="auto">
            <a:xfrm>
              <a:off x="144" y="1152"/>
              <a:ext cx="1728" cy="25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lgn="l" eaLnBrk="1" hangingPunct="1">
                <a:defRPr/>
              </a:pPr>
              <a:r>
                <a:rPr kumimoji="1" lang="en-US" altLang="zh-CN" sz="2000" dirty="0">
                  <a:solidFill>
                    <a:schemeClr val="tx1"/>
                  </a:solidFill>
                </a:rPr>
                <a:t>1</a:t>
              </a:r>
              <a:r>
                <a:rPr kumimoji="1" lang="zh-CN" altLang="en-US" sz="2000" dirty="0">
                  <a:solidFill>
                    <a:schemeClr val="tx1"/>
                  </a:solidFill>
                </a:rPr>
                <a:t>、同步计数器</a:t>
              </a:r>
            </a:p>
          </p:txBody>
        </p:sp>
        <p:sp>
          <p:nvSpPr>
            <p:cNvPr id="78" name="Line 72"/>
            <p:cNvSpPr>
              <a:spLocks noChangeShapeType="1"/>
            </p:cNvSpPr>
            <p:nvPr/>
          </p:nvSpPr>
          <p:spPr bwMode="auto">
            <a:xfrm>
              <a:off x="240" y="1392"/>
              <a:ext cx="115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endParaRPr lang="zh-CN" altLang="en-US">
                <a:solidFill>
                  <a:schemeClr val="tx1"/>
                </a:solidFill>
              </a:endParaRPr>
            </a:p>
          </p:txBody>
        </p:sp>
      </p:grpSp>
      <p:grpSp>
        <p:nvGrpSpPr>
          <p:cNvPr id="79" name="Group 4"/>
          <p:cNvGrpSpPr>
            <a:grpSpLocks/>
          </p:cNvGrpSpPr>
          <p:nvPr/>
        </p:nvGrpSpPr>
        <p:grpSpPr bwMode="auto">
          <a:xfrm>
            <a:off x="334963" y="1527505"/>
            <a:ext cx="2898775" cy="381000"/>
            <a:chOff x="0" y="1200"/>
            <a:chExt cx="2423" cy="240"/>
          </a:xfrm>
        </p:grpSpPr>
        <p:sp>
          <p:nvSpPr>
            <p:cNvPr id="154" name="AutoShape 5"/>
            <p:cNvSpPr>
              <a:spLocks noChangeArrowheads="1"/>
            </p:cNvSpPr>
            <p:nvPr/>
          </p:nvSpPr>
          <p:spPr bwMode="auto">
            <a:xfrm>
              <a:off x="0" y="1200"/>
              <a:ext cx="1819" cy="240"/>
            </a:xfrm>
            <a:prstGeom prst="roundRect">
              <a:avLst>
                <a:gd name="adj" fmla="val 50000"/>
              </a:avLst>
            </a:prstGeom>
            <a:gradFill rotWithShape="0">
              <a:gsLst>
                <a:gs pos="0">
                  <a:srgbClr val="470047"/>
                </a:gs>
                <a:gs pos="100000">
                  <a:srgbClr val="990099"/>
                </a:gs>
              </a:gsLst>
              <a:lin ang="0" scaled="1"/>
            </a:gradFill>
            <a:ln w="9525">
              <a:solidFill>
                <a:schemeClr val="hlink"/>
              </a:solidFill>
              <a:round/>
              <a:headEnd/>
              <a:tailEnd/>
            </a:ln>
          </p:spPr>
          <p:txBody>
            <a:bodyPr wrap="none" lIns="0" tIns="0" rIns="0" bIns="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solidFill>
                    <a:schemeClr val="bg1"/>
                  </a:solidFill>
                </a:rPr>
                <a:t>同步计数器应用</a:t>
              </a:r>
            </a:p>
          </p:txBody>
        </p:sp>
        <p:sp>
          <p:nvSpPr>
            <p:cNvPr id="155" name="Line 6"/>
            <p:cNvSpPr>
              <a:spLocks noChangeShapeType="1"/>
            </p:cNvSpPr>
            <p:nvPr/>
          </p:nvSpPr>
          <p:spPr bwMode="auto">
            <a:xfrm flipV="1">
              <a:off x="1854" y="1326"/>
              <a:ext cx="569" cy="1"/>
            </a:xfrm>
            <a:prstGeom prst="line">
              <a:avLst/>
            </a:prstGeom>
            <a:noFill/>
            <a:ln w="19050">
              <a:solidFill>
                <a:schemeClr val="hlink"/>
              </a:solidFill>
              <a:prstDash val="sysDot"/>
              <a:round/>
              <a:headEnd/>
              <a:tailEnd/>
            </a:ln>
            <a:extLst>
              <a:ext uri="{909E8E84-426E-40DD-AFC4-6F175D3DCCD1}">
                <a14:hiddenFill xmlns:a14="http://schemas.microsoft.com/office/drawing/2010/main">
                  <a:noFill/>
                </a14:hiddenFill>
              </a:ext>
            </a:extLst>
          </p:spPr>
          <p:txBody>
            <a:bodyPr lIns="0" tIns="0" rIns="0" bIns="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94" name="Text Box 145"/>
          <p:cNvSpPr txBox="1">
            <a:spLocks noChangeArrowheads="1"/>
          </p:cNvSpPr>
          <p:nvPr/>
        </p:nvSpPr>
        <p:spPr bwMode="auto">
          <a:xfrm>
            <a:off x="2657476" y="4512005"/>
            <a:ext cx="2255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模</a:t>
            </a:r>
            <a:r>
              <a:rPr kumimoji="1" lang="en-US" altLang="zh-CN" sz="2000"/>
              <a:t>13</a:t>
            </a:r>
            <a:r>
              <a:rPr kumimoji="1" lang="zh-CN" altLang="en-US" sz="2000"/>
              <a:t>计数器</a:t>
            </a:r>
          </a:p>
        </p:txBody>
      </p:sp>
      <p:sp>
        <p:nvSpPr>
          <p:cNvPr id="95" name="Text Box 147"/>
          <p:cNvSpPr txBox="1">
            <a:spLocks noChangeArrowheads="1"/>
          </p:cNvSpPr>
          <p:nvPr/>
        </p:nvSpPr>
        <p:spPr bwMode="auto">
          <a:xfrm>
            <a:off x="2697162" y="1527505"/>
            <a:ext cx="6245225"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r>
              <a:rPr kumimoji="1" lang="en-US" altLang="zh-CN" sz="2000" dirty="0"/>
              <a:t>        </a:t>
            </a:r>
            <a:r>
              <a:rPr kumimoji="1" lang="zh-CN" altLang="en-US" sz="2000" dirty="0"/>
              <a:t>利用同步预置使</a:t>
            </a:r>
            <a:r>
              <a:rPr kumimoji="1" lang="zh-CN" altLang="en-US" sz="2000" dirty="0">
                <a:solidFill>
                  <a:srgbClr val="FF0000"/>
                </a:solidFill>
              </a:rPr>
              <a:t>计数</a:t>
            </a:r>
            <a:r>
              <a:rPr kumimoji="1" lang="zh-CN" altLang="en-US" sz="2000" dirty="0"/>
              <a:t>与</a:t>
            </a:r>
            <a:r>
              <a:rPr kumimoji="1" lang="zh-CN" altLang="en-US" sz="2000" dirty="0">
                <a:solidFill>
                  <a:srgbClr val="FF0000"/>
                </a:solidFill>
              </a:rPr>
              <a:t>预置</a:t>
            </a:r>
            <a:r>
              <a:rPr kumimoji="1" lang="zh-CN" altLang="en-US" sz="2000" dirty="0">
                <a:solidFill>
                  <a:schemeClr val="tx2"/>
                </a:solidFill>
              </a:rPr>
              <a:t>交替进行</a:t>
            </a:r>
            <a:r>
              <a:rPr kumimoji="1" lang="zh-CN" altLang="en-US" sz="2000" dirty="0"/>
              <a:t>实现任意进制计数器。</a:t>
            </a:r>
          </a:p>
        </p:txBody>
      </p:sp>
      <p:sp>
        <p:nvSpPr>
          <p:cNvPr id="96" name="Text Box 148"/>
          <p:cNvSpPr txBox="1">
            <a:spLocks noChangeArrowheads="1"/>
          </p:cNvSpPr>
          <p:nvPr/>
        </p:nvSpPr>
        <p:spPr bwMode="auto">
          <a:xfrm>
            <a:off x="6546851" y="3737305"/>
            <a:ext cx="2398712" cy="7207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前</a:t>
            </a:r>
            <a:r>
              <a:rPr kumimoji="1" lang="en-US" altLang="zh-CN" sz="2000"/>
              <a:t>3</a:t>
            </a:r>
            <a:r>
              <a:rPr kumimoji="1" lang="zh-CN" altLang="en-US" sz="2000"/>
              <a:t>个状态无效，后</a:t>
            </a:r>
            <a:r>
              <a:rPr kumimoji="1" lang="en-US" altLang="zh-CN" sz="2000"/>
              <a:t>13</a:t>
            </a:r>
            <a:r>
              <a:rPr kumimoji="1" lang="zh-CN" altLang="en-US" sz="2000"/>
              <a:t>个状态为有效。</a:t>
            </a:r>
          </a:p>
        </p:txBody>
      </p:sp>
      <p:sp>
        <p:nvSpPr>
          <p:cNvPr id="97" name="Text Box 214"/>
          <p:cNvSpPr txBox="1">
            <a:spLocks noChangeArrowheads="1"/>
          </p:cNvSpPr>
          <p:nvPr/>
        </p:nvSpPr>
        <p:spPr bwMode="auto">
          <a:xfrm>
            <a:off x="7265988" y="2640343"/>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dirty="0"/>
              <a:t>DCBA=0011</a:t>
            </a:r>
          </a:p>
        </p:txBody>
      </p:sp>
      <p:grpSp>
        <p:nvGrpSpPr>
          <p:cNvPr id="98" name="Group 218"/>
          <p:cNvGrpSpPr>
            <a:grpSpLocks/>
          </p:cNvGrpSpPr>
          <p:nvPr/>
        </p:nvGrpSpPr>
        <p:grpSpPr bwMode="auto">
          <a:xfrm>
            <a:off x="1401763" y="2213305"/>
            <a:ext cx="5562600" cy="2438401"/>
            <a:chOff x="864" y="576"/>
            <a:chExt cx="3504" cy="1536"/>
          </a:xfrm>
        </p:grpSpPr>
        <p:grpSp>
          <p:nvGrpSpPr>
            <p:cNvPr id="99" name="Group 144"/>
            <p:cNvGrpSpPr>
              <a:grpSpLocks/>
            </p:cNvGrpSpPr>
            <p:nvPr/>
          </p:nvGrpSpPr>
          <p:grpSpPr bwMode="auto">
            <a:xfrm>
              <a:off x="864" y="576"/>
              <a:ext cx="3504" cy="1536"/>
              <a:chOff x="912" y="384"/>
              <a:chExt cx="3504" cy="1536"/>
            </a:xfrm>
          </p:grpSpPr>
          <p:sp>
            <p:nvSpPr>
              <p:cNvPr id="102" name="Rectangle 14"/>
              <p:cNvSpPr>
                <a:spLocks noChangeArrowheads="1"/>
              </p:cNvSpPr>
              <p:nvPr/>
            </p:nvSpPr>
            <p:spPr bwMode="auto">
              <a:xfrm>
                <a:off x="2112" y="624"/>
                <a:ext cx="1680" cy="81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3" name="Line 17"/>
              <p:cNvSpPr>
                <a:spLocks noChangeShapeType="1"/>
              </p:cNvSpPr>
              <p:nvPr/>
            </p:nvSpPr>
            <p:spPr bwMode="auto">
              <a:xfrm>
                <a:off x="1872" y="81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4" name="Line 20"/>
              <p:cNvSpPr>
                <a:spLocks noChangeShapeType="1"/>
              </p:cNvSpPr>
              <p:nvPr/>
            </p:nvSpPr>
            <p:spPr bwMode="auto">
              <a:xfrm>
                <a:off x="3859" y="1244"/>
                <a:ext cx="557" cy="4"/>
              </a:xfrm>
              <a:prstGeom prst="line">
                <a:avLst/>
              </a:prstGeom>
              <a:ln>
                <a:solidFill>
                  <a:srgbClr val="FF0000"/>
                </a:solidFill>
                <a:headEnd/>
                <a:tailEnd/>
              </a:ln>
              <a:extLst/>
            </p:spPr>
            <p:style>
              <a:lnRef idx="3">
                <a:schemeClr val="accent4"/>
              </a:lnRef>
              <a:fillRef idx="0">
                <a:schemeClr val="accent4"/>
              </a:fillRef>
              <a:effectRef idx="2">
                <a:schemeClr val="accent4"/>
              </a:effectRef>
              <a:fontRef idx="minor">
                <a:schemeClr val="tx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5" name="Line 18"/>
              <p:cNvSpPr>
                <a:spLocks noChangeShapeType="1"/>
              </p:cNvSpPr>
              <p:nvPr/>
            </p:nvSpPr>
            <p:spPr bwMode="auto">
              <a:xfrm rot="-5400000">
                <a:off x="3000" y="50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6" name="Line 19"/>
              <p:cNvSpPr>
                <a:spLocks noChangeShapeType="1"/>
              </p:cNvSpPr>
              <p:nvPr/>
            </p:nvSpPr>
            <p:spPr bwMode="auto">
              <a:xfrm rot="-5400000">
                <a:off x="3384" y="50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7" name="Line 21"/>
              <p:cNvSpPr>
                <a:spLocks noChangeShapeType="1"/>
              </p:cNvSpPr>
              <p:nvPr/>
            </p:nvSpPr>
            <p:spPr bwMode="auto">
              <a:xfrm rot="-5400000">
                <a:off x="2232" y="50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8" name="Line 22"/>
              <p:cNvSpPr>
                <a:spLocks noChangeShapeType="1"/>
              </p:cNvSpPr>
              <p:nvPr/>
            </p:nvSpPr>
            <p:spPr bwMode="auto">
              <a:xfrm rot="-5400000">
                <a:off x="2616" y="50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9" name="Line 23"/>
              <p:cNvSpPr>
                <a:spLocks noChangeShapeType="1"/>
              </p:cNvSpPr>
              <p:nvPr/>
            </p:nvSpPr>
            <p:spPr bwMode="auto">
              <a:xfrm>
                <a:off x="1440" y="1200"/>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0" name="AutoShape 24"/>
              <p:cNvSpPr>
                <a:spLocks noChangeArrowheads="1"/>
              </p:cNvSpPr>
              <p:nvPr/>
            </p:nvSpPr>
            <p:spPr bwMode="auto">
              <a:xfrm rot="5400000">
                <a:off x="2112" y="1152"/>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2" name="Text Box 25"/>
              <p:cNvSpPr txBox="1">
                <a:spLocks noChangeArrowheads="1"/>
              </p:cNvSpPr>
              <p:nvPr/>
            </p:nvSpPr>
            <p:spPr bwMode="auto">
              <a:xfrm>
                <a:off x="2247" y="1246"/>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A</a:t>
                </a:r>
              </a:p>
            </p:txBody>
          </p:sp>
          <p:sp>
            <p:nvSpPr>
              <p:cNvPr id="113" name="Text Box 26"/>
              <p:cNvSpPr txBox="1">
                <a:spLocks noChangeArrowheads="1"/>
              </p:cNvSpPr>
              <p:nvPr/>
            </p:nvSpPr>
            <p:spPr bwMode="auto">
              <a:xfrm>
                <a:off x="2583" y="1246"/>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B</a:t>
                </a:r>
              </a:p>
            </p:txBody>
          </p:sp>
          <p:sp>
            <p:nvSpPr>
              <p:cNvPr id="114" name="Text Box 27"/>
              <p:cNvSpPr txBox="1">
                <a:spLocks noChangeArrowheads="1"/>
              </p:cNvSpPr>
              <p:nvPr/>
            </p:nvSpPr>
            <p:spPr bwMode="auto">
              <a:xfrm>
                <a:off x="2919" y="1246"/>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a:t>
                </a:r>
              </a:p>
            </p:txBody>
          </p:sp>
          <p:sp>
            <p:nvSpPr>
              <p:cNvPr id="115" name="Text Box 28"/>
              <p:cNvSpPr txBox="1">
                <a:spLocks noChangeArrowheads="1"/>
              </p:cNvSpPr>
              <p:nvPr/>
            </p:nvSpPr>
            <p:spPr bwMode="auto">
              <a:xfrm>
                <a:off x="3255" y="1246"/>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D</a:t>
                </a:r>
              </a:p>
            </p:txBody>
          </p:sp>
          <p:sp>
            <p:nvSpPr>
              <p:cNvPr id="116" name="Text Box 33"/>
              <p:cNvSpPr txBox="1">
                <a:spLocks noChangeArrowheads="1"/>
              </p:cNvSpPr>
              <p:nvPr/>
            </p:nvSpPr>
            <p:spPr bwMode="auto">
              <a:xfrm>
                <a:off x="3408" y="81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dirty="0"/>
                  <a:t>CO</a:t>
                </a:r>
              </a:p>
            </p:txBody>
          </p:sp>
          <p:sp>
            <p:nvSpPr>
              <p:cNvPr id="117" name="Text Box 34"/>
              <p:cNvSpPr txBox="1">
                <a:spLocks noChangeArrowheads="1"/>
              </p:cNvSpPr>
              <p:nvPr/>
            </p:nvSpPr>
            <p:spPr bwMode="auto">
              <a:xfrm>
                <a:off x="2112" y="72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T</a:t>
                </a:r>
              </a:p>
            </p:txBody>
          </p:sp>
          <p:sp>
            <p:nvSpPr>
              <p:cNvPr id="118" name="Text Box 35"/>
              <p:cNvSpPr txBox="1">
                <a:spLocks noChangeArrowheads="1"/>
              </p:cNvSpPr>
              <p:nvPr/>
            </p:nvSpPr>
            <p:spPr bwMode="auto">
              <a:xfrm>
                <a:off x="2113" y="855"/>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P</a:t>
                </a:r>
              </a:p>
            </p:txBody>
          </p:sp>
          <p:sp>
            <p:nvSpPr>
              <p:cNvPr id="119" name="Text Box 36"/>
              <p:cNvSpPr txBox="1">
                <a:spLocks noChangeArrowheads="1"/>
              </p:cNvSpPr>
              <p:nvPr/>
            </p:nvSpPr>
            <p:spPr bwMode="auto">
              <a:xfrm>
                <a:off x="1344" y="15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5V</a:t>
                </a:r>
              </a:p>
            </p:txBody>
          </p:sp>
          <p:sp>
            <p:nvSpPr>
              <p:cNvPr id="120" name="Line 37"/>
              <p:cNvSpPr>
                <a:spLocks noChangeShapeType="1"/>
              </p:cNvSpPr>
              <p:nvPr/>
            </p:nvSpPr>
            <p:spPr bwMode="auto">
              <a:xfrm>
                <a:off x="1872" y="96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1" name="Text Box 105"/>
              <p:cNvSpPr txBox="1">
                <a:spLocks noChangeArrowheads="1"/>
              </p:cNvSpPr>
              <p:nvPr/>
            </p:nvSpPr>
            <p:spPr bwMode="auto">
              <a:xfrm>
                <a:off x="912" y="960"/>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1600"/>
                  <a:t>脉冲输入</a:t>
                </a:r>
              </a:p>
            </p:txBody>
          </p:sp>
          <p:sp>
            <p:nvSpPr>
              <p:cNvPr id="122" name="Text Box 106"/>
              <p:cNvSpPr txBox="1">
                <a:spLocks noChangeArrowheads="1"/>
              </p:cNvSpPr>
              <p:nvPr/>
            </p:nvSpPr>
            <p:spPr bwMode="auto">
              <a:xfrm>
                <a:off x="2160" y="1047"/>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CP</a:t>
                </a:r>
              </a:p>
            </p:txBody>
          </p:sp>
          <p:sp>
            <p:nvSpPr>
              <p:cNvPr id="123" name="Text Box 108"/>
              <p:cNvSpPr txBox="1">
                <a:spLocks noChangeArrowheads="1"/>
              </p:cNvSpPr>
              <p:nvPr/>
            </p:nvSpPr>
            <p:spPr bwMode="auto">
              <a:xfrm>
                <a:off x="2544" y="960"/>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74LS163</a:t>
                </a:r>
              </a:p>
            </p:txBody>
          </p:sp>
          <p:sp>
            <p:nvSpPr>
              <p:cNvPr id="124" name="Text Box 112"/>
              <p:cNvSpPr txBox="1">
                <a:spLocks noChangeArrowheads="1"/>
              </p:cNvSpPr>
              <p:nvPr/>
            </p:nvSpPr>
            <p:spPr bwMode="auto">
              <a:xfrm>
                <a:off x="2256" y="62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A</a:t>
                </a:r>
              </a:p>
            </p:txBody>
          </p:sp>
          <p:sp>
            <p:nvSpPr>
              <p:cNvPr id="125" name="Text Box 113"/>
              <p:cNvSpPr txBox="1">
                <a:spLocks noChangeArrowheads="1"/>
              </p:cNvSpPr>
              <p:nvPr/>
            </p:nvSpPr>
            <p:spPr bwMode="auto">
              <a:xfrm>
                <a:off x="2576" y="631"/>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B</a:t>
                </a:r>
              </a:p>
            </p:txBody>
          </p:sp>
          <p:sp>
            <p:nvSpPr>
              <p:cNvPr id="126" name="Text Box 114"/>
              <p:cNvSpPr txBox="1">
                <a:spLocks noChangeArrowheads="1"/>
              </p:cNvSpPr>
              <p:nvPr/>
            </p:nvSpPr>
            <p:spPr bwMode="auto">
              <a:xfrm>
                <a:off x="2955" y="626"/>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C</a:t>
                </a:r>
              </a:p>
            </p:txBody>
          </p:sp>
          <p:sp>
            <p:nvSpPr>
              <p:cNvPr id="127" name="Text Box 115"/>
              <p:cNvSpPr txBox="1">
                <a:spLocks noChangeArrowheads="1"/>
              </p:cNvSpPr>
              <p:nvPr/>
            </p:nvSpPr>
            <p:spPr bwMode="auto">
              <a:xfrm>
                <a:off x="3360" y="62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D</a:t>
                </a:r>
              </a:p>
            </p:txBody>
          </p:sp>
          <p:grpSp>
            <p:nvGrpSpPr>
              <p:cNvPr id="128" name="Group 116"/>
              <p:cNvGrpSpPr>
                <a:grpSpLocks/>
              </p:cNvGrpSpPr>
              <p:nvPr/>
            </p:nvGrpSpPr>
            <p:grpSpPr bwMode="auto">
              <a:xfrm>
                <a:off x="3789" y="825"/>
                <a:ext cx="605" cy="170"/>
                <a:chOff x="3378" y="4117"/>
                <a:chExt cx="1148" cy="336"/>
              </a:xfrm>
            </p:grpSpPr>
            <p:sp>
              <p:nvSpPr>
                <p:cNvPr id="150" name="Line 117"/>
                <p:cNvSpPr>
                  <a:spLocks noChangeShapeType="1"/>
                </p:cNvSpPr>
                <p:nvPr/>
              </p:nvSpPr>
              <p:spPr bwMode="auto">
                <a:xfrm flipV="1">
                  <a:off x="3378" y="4256"/>
                  <a:ext cx="478" cy="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1" name="Line 118"/>
                <p:cNvSpPr>
                  <a:spLocks noChangeShapeType="1"/>
                </p:cNvSpPr>
                <p:nvPr/>
              </p:nvSpPr>
              <p:spPr bwMode="auto">
                <a:xfrm flipV="1">
                  <a:off x="4222" y="4274"/>
                  <a:ext cx="30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2" name="AutoShape 119"/>
                <p:cNvSpPr>
                  <a:spLocks noChangeArrowheads="1"/>
                </p:cNvSpPr>
                <p:nvPr/>
              </p:nvSpPr>
              <p:spPr bwMode="auto">
                <a:xfrm rot="5400000">
                  <a:off x="3823" y="4141"/>
                  <a:ext cx="336" cy="288"/>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3" name="Oval 120"/>
                <p:cNvSpPr>
                  <a:spLocks noChangeArrowheads="1"/>
                </p:cNvSpPr>
                <p:nvPr/>
              </p:nvSpPr>
              <p:spPr bwMode="auto">
                <a:xfrm>
                  <a:off x="4135" y="4223"/>
                  <a:ext cx="91" cy="7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29" name="Text Box 121"/>
              <p:cNvSpPr txBox="1">
                <a:spLocks noChangeArrowheads="1"/>
              </p:cNvSpPr>
              <p:nvPr/>
            </p:nvSpPr>
            <p:spPr bwMode="auto">
              <a:xfrm>
                <a:off x="3408" y="1104"/>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LD</a:t>
                </a:r>
              </a:p>
            </p:txBody>
          </p:sp>
          <p:sp>
            <p:nvSpPr>
              <p:cNvPr id="130" name="Line 122"/>
              <p:cNvSpPr>
                <a:spLocks noChangeShapeType="1"/>
              </p:cNvSpPr>
              <p:nvPr/>
            </p:nvSpPr>
            <p:spPr bwMode="auto">
              <a:xfrm>
                <a:off x="4398" y="903"/>
                <a:ext cx="0" cy="34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1" name="Oval 123"/>
              <p:cNvSpPr>
                <a:spLocks noChangeArrowheads="1"/>
              </p:cNvSpPr>
              <p:nvPr/>
            </p:nvSpPr>
            <p:spPr bwMode="auto">
              <a:xfrm>
                <a:off x="3792" y="1074"/>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2" name="Line 125"/>
              <p:cNvSpPr>
                <a:spLocks noChangeShapeType="1"/>
              </p:cNvSpPr>
              <p:nvPr/>
            </p:nvSpPr>
            <p:spPr bwMode="auto">
              <a:xfrm rot="-5400000">
                <a:off x="2900" y="1612"/>
                <a:ext cx="34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3" name="Line 126"/>
              <p:cNvSpPr>
                <a:spLocks noChangeShapeType="1"/>
              </p:cNvSpPr>
              <p:nvPr/>
            </p:nvSpPr>
            <p:spPr bwMode="auto">
              <a:xfrm rot="-5400000">
                <a:off x="3216" y="168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4" name="Line 127"/>
              <p:cNvSpPr>
                <a:spLocks noChangeShapeType="1"/>
              </p:cNvSpPr>
              <p:nvPr/>
            </p:nvSpPr>
            <p:spPr bwMode="auto">
              <a:xfrm rot="-5400000">
                <a:off x="2184" y="156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5" name="Line 128"/>
              <p:cNvSpPr>
                <a:spLocks noChangeShapeType="1"/>
              </p:cNvSpPr>
              <p:nvPr/>
            </p:nvSpPr>
            <p:spPr bwMode="auto">
              <a:xfrm rot="-5400000">
                <a:off x="2568" y="156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6" name="Line 129"/>
              <p:cNvSpPr>
                <a:spLocks noChangeShapeType="1"/>
              </p:cNvSpPr>
              <p:nvPr/>
            </p:nvSpPr>
            <p:spPr bwMode="auto">
              <a:xfrm>
                <a:off x="3072" y="1776"/>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7" name="Line 130"/>
              <p:cNvSpPr>
                <a:spLocks noChangeShapeType="1"/>
              </p:cNvSpPr>
              <p:nvPr/>
            </p:nvSpPr>
            <p:spPr bwMode="auto">
              <a:xfrm>
                <a:off x="3390" y="191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8" name="Line 131"/>
              <p:cNvSpPr>
                <a:spLocks noChangeShapeType="1"/>
              </p:cNvSpPr>
              <p:nvPr/>
            </p:nvSpPr>
            <p:spPr bwMode="auto">
              <a:xfrm>
                <a:off x="1872" y="816"/>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9" name="Line 132"/>
              <p:cNvSpPr>
                <a:spLocks noChangeShapeType="1"/>
              </p:cNvSpPr>
              <p:nvPr/>
            </p:nvSpPr>
            <p:spPr bwMode="auto">
              <a:xfrm>
                <a:off x="1776" y="1680"/>
                <a:ext cx="2300"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0" name="Oval 133"/>
              <p:cNvSpPr>
                <a:spLocks noChangeArrowheads="1"/>
              </p:cNvSpPr>
              <p:nvPr/>
            </p:nvSpPr>
            <p:spPr bwMode="auto">
              <a:xfrm>
                <a:off x="1727" y="1652"/>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1" name="Oval 134"/>
              <p:cNvSpPr>
                <a:spLocks noChangeArrowheads="1"/>
              </p:cNvSpPr>
              <p:nvPr/>
            </p:nvSpPr>
            <p:spPr bwMode="auto">
              <a:xfrm>
                <a:off x="2285" y="1659"/>
                <a:ext cx="48" cy="48"/>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2" name="Oval 135"/>
              <p:cNvSpPr>
                <a:spLocks noChangeArrowheads="1"/>
              </p:cNvSpPr>
              <p:nvPr/>
            </p:nvSpPr>
            <p:spPr bwMode="auto">
              <a:xfrm>
                <a:off x="1863" y="1650"/>
                <a:ext cx="48" cy="48"/>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3" name="Oval 136"/>
              <p:cNvSpPr>
                <a:spLocks noChangeArrowheads="1"/>
              </p:cNvSpPr>
              <p:nvPr/>
            </p:nvSpPr>
            <p:spPr bwMode="auto">
              <a:xfrm>
                <a:off x="1854" y="951"/>
                <a:ext cx="48" cy="48"/>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4" name="Oval 137"/>
              <p:cNvSpPr>
                <a:spLocks noChangeArrowheads="1"/>
              </p:cNvSpPr>
              <p:nvPr/>
            </p:nvSpPr>
            <p:spPr bwMode="auto">
              <a:xfrm>
                <a:off x="2670" y="1661"/>
                <a:ext cx="48" cy="48"/>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5" name="Text Box 138"/>
              <p:cNvSpPr txBox="1">
                <a:spLocks noChangeArrowheads="1"/>
              </p:cNvSpPr>
              <p:nvPr/>
            </p:nvSpPr>
            <p:spPr bwMode="auto">
              <a:xfrm>
                <a:off x="3408" y="960"/>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Cr</a:t>
                </a:r>
              </a:p>
            </p:txBody>
          </p:sp>
          <p:sp>
            <p:nvSpPr>
              <p:cNvPr id="146" name="Oval 139"/>
              <p:cNvSpPr>
                <a:spLocks noChangeArrowheads="1"/>
              </p:cNvSpPr>
              <p:nvPr/>
            </p:nvSpPr>
            <p:spPr bwMode="auto">
              <a:xfrm>
                <a:off x="3801" y="1219"/>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7" name="Line 140"/>
              <p:cNvSpPr>
                <a:spLocks noChangeShapeType="1"/>
              </p:cNvSpPr>
              <p:nvPr/>
            </p:nvSpPr>
            <p:spPr bwMode="auto">
              <a:xfrm>
                <a:off x="3840" y="110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8" name="Line 141"/>
              <p:cNvSpPr>
                <a:spLocks noChangeShapeType="1"/>
              </p:cNvSpPr>
              <p:nvPr/>
            </p:nvSpPr>
            <p:spPr bwMode="auto">
              <a:xfrm flipH="1">
                <a:off x="4078" y="1104"/>
                <a:ext cx="2" cy="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9" name="Oval 143"/>
              <p:cNvSpPr>
                <a:spLocks noChangeArrowheads="1"/>
              </p:cNvSpPr>
              <p:nvPr/>
            </p:nvSpPr>
            <p:spPr bwMode="auto">
              <a:xfrm>
                <a:off x="3426" y="1746"/>
                <a:ext cx="48" cy="48"/>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00" name="Line 216"/>
            <p:cNvSpPr>
              <a:spLocks noChangeShapeType="1"/>
            </p:cNvSpPr>
            <p:nvPr/>
          </p:nvSpPr>
          <p:spPr bwMode="auto">
            <a:xfrm>
              <a:off x="3495" y="120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1" name="Line 217"/>
            <p:cNvSpPr>
              <a:spLocks noChangeShapeType="1"/>
            </p:cNvSpPr>
            <p:nvPr/>
          </p:nvSpPr>
          <p:spPr bwMode="auto">
            <a:xfrm>
              <a:off x="3474" y="133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80" name="Text Box 157"/>
          <p:cNvSpPr txBox="1">
            <a:spLocks noChangeArrowheads="1"/>
          </p:cNvSpPr>
          <p:nvPr/>
        </p:nvSpPr>
        <p:spPr bwMode="auto">
          <a:xfrm>
            <a:off x="785186" y="5516893"/>
            <a:ext cx="7207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en-US" altLang="zh-CN" sz="1800" dirty="0"/>
              <a:t>M=13</a:t>
            </a:r>
          </a:p>
        </p:txBody>
      </p:sp>
      <p:sp>
        <p:nvSpPr>
          <p:cNvPr id="81" name="Text Box 158"/>
          <p:cNvSpPr txBox="1">
            <a:spLocks noChangeArrowheads="1"/>
          </p:cNvSpPr>
          <p:nvPr/>
        </p:nvSpPr>
        <p:spPr bwMode="auto">
          <a:xfrm>
            <a:off x="642311" y="5877256"/>
            <a:ext cx="1079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dirty="0"/>
              <a:t>预置值</a:t>
            </a:r>
            <a:r>
              <a:rPr lang="en-US" altLang="zh-CN" sz="1800" dirty="0"/>
              <a:t>=3</a:t>
            </a:r>
          </a:p>
        </p:txBody>
      </p:sp>
      <p:grpSp>
        <p:nvGrpSpPr>
          <p:cNvPr id="82" name="Group 208"/>
          <p:cNvGrpSpPr>
            <a:grpSpLocks/>
          </p:cNvGrpSpPr>
          <p:nvPr/>
        </p:nvGrpSpPr>
        <p:grpSpPr bwMode="auto">
          <a:xfrm>
            <a:off x="10486" y="4378656"/>
            <a:ext cx="3057525" cy="2390775"/>
            <a:chOff x="469" y="2713"/>
            <a:chExt cx="1926" cy="1506"/>
          </a:xfrm>
        </p:grpSpPr>
        <p:grpSp>
          <p:nvGrpSpPr>
            <p:cNvPr id="83" name="Group 154"/>
            <p:cNvGrpSpPr>
              <a:grpSpLocks/>
            </p:cNvGrpSpPr>
            <p:nvPr/>
          </p:nvGrpSpPr>
          <p:grpSpPr bwMode="auto">
            <a:xfrm>
              <a:off x="469" y="2713"/>
              <a:ext cx="1926" cy="1506"/>
              <a:chOff x="305" y="2713"/>
              <a:chExt cx="1926" cy="1506"/>
            </a:xfrm>
          </p:grpSpPr>
          <p:sp>
            <p:nvSpPr>
              <p:cNvPr id="85" name="Oval 90"/>
              <p:cNvSpPr>
                <a:spLocks noChangeArrowheads="1"/>
              </p:cNvSpPr>
              <p:nvPr/>
            </p:nvSpPr>
            <p:spPr bwMode="auto">
              <a:xfrm>
                <a:off x="305" y="2713"/>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dirty="0">
                    <a:solidFill>
                      <a:schemeClr val="tx2"/>
                    </a:solidFill>
                  </a:rPr>
                  <a:t>0</a:t>
                </a:r>
              </a:p>
            </p:txBody>
          </p:sp>
          <p:sp>
            <p:nvSpPr>
              <p:cNvPr id="156" name="Oval 91"/>
              <p:cNvSpPr>
                <a:spLocks noChangeArrowheads="1"/>
              </p:cNvSpPr>
              <p:nvPr/>
            </p:nvSpPr>
            <p:spPr bwMode="auto">
              <a:xfrm>
                <a:off x="745" y="2722"/>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dirty="0">
                    <a:solidFill>
                      <a:schemeClr val="tx2"/>
                    </a:solidFill>
                  </a:rPr>
                  <a:t>1</a:t>
                </a:r>
              </a:p>
            </p:txBody>
          </p:sp>
          <p:sp>
            <p:nvSpPr>
              <p:cNvPr id="157" name="Oval 92"/>
              <p:cNvSpPr>
                <a:spLocks noChangeArrowheads="1"/>
              </p:cNvSpPr>
              <p:nvPr/>
            </p:nvSpPr>
            <p:spPr bwMode="auto">
              <a:xfrm>
                <a:off x="1177" y="2722"/>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dirty="0">
                    <a:solidFill>
                      <a:schemeClr val="tx2"/>
                    </a:solidFill>
                  </a:rPr>
                  <a:t>2</a:t>
                </a:r>
              </a:p>
            </p:txBody>
          </p:sp>
          <p:sp>
            <p:nvSpPr>
              <p:cNvPr id="158" name="Oval 93"/>
              <p:cNvSpPr>
                <a:spLocks noChangeArrowheads="1"/>
              </p:cNvSpPr>
              <p:nvPr/>
            </p:nvSpPr>
            <p:spPr bwMode="auto">
              <a:xfrm>
                <a:off x="1582" y="2723"/>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3</a:t>
                </a:r>
              </a:p>
            </p:txBody>
          </p:sp>
          <p:sp>
            <p:nvSpPr>
              <p:cNvPr id="159" name="Oval 94"/>
              <p:cNvSpPr>
                <a:spLocks noChangeArrowheads="1"/>
              </p:cNvSpPr>
              <p:nvPr/>
            </p:nvSpPr>
            <p:spPr bwMode="auto">
              <a:xfrm>
                <a:off x="1974" y="2722"/>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4</a:t>
                </a:r>
              </a:p>
            </p:txBody>
          </p:sp>
          <p:sp>
            <p:nvSpPr>
              <p:cNvPr id="160" name="Oval 95"/>
              <p:cNvSpPr>
                <a:spLocks noChangeArrowheads="1"/>
              </p:cNvSpPr>
              <p:nvPr/>
            </p:nvSpPr>
            <p:spPr bwMode="auto">
              <a:xfrm>
                <a:off x="1991" y="3057"/>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5</a:t>
                </a:r>
              </a:p>
            </p:txBody>
          </p:sp>
          <p:sp>
            <p:nvSpPr>
              <p:cNvPr id="161" name="Oval 96"/>
              <p:cNvSpPr>
                <a:spLocks noChangeArrowheads="1"/>
              </p:cNvSpPr>
              <p:nvPr/>
            </p:nvSpPr>
            <p:spPr bwMode="auto">
              <a:xfrm>
                <a:off x="1991" y="3374"/>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6</a:t>
                </a:r>
              </a:p>
            </p:txBody>
          </p:sp>
          <p:sp>
            <p:nvSpPr>
              <p:cNvPr id="162" name="Line 98"/>
              <p:cNvSpPr>
                <a:spLocks noChangeShapeType="1"/>
              </p:cNvSpPr>
              <p:nvPr/>
            </p:nvSpPr>
            <p:spPr bwMode="auto">
              <a:xfrm>
                <a:off x="553" y="283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3" name="Line 99"/>
              <p:cNvSpPr>
                <a:spLocks noChangeShapeType="1"/>
              </p:cNvSpPr>
              <p:nvPr/>
            </p:nvSpPr>
            <p:spPr bwMode="auto">
              <a:xfrm>
                <a:off x="985" y="283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4" name="Line 100"/>
              <p:cNvSpPr>
                <a:spLocks noChangeShapeType="1"/>
              </p:cNvSpPr>
              <p:nvPr/>
            </p:nvSpPr>
            <p:spPr bwMode="auto">
              <a:xfrm>
                <a:off x="1417" y="2839"/>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5" name="Line 101"/>
              <p:cNvSpPr>
                <a:spLocks noChangeShapeType="1"/>
              </p:cNvSpPr>
              <p:nvPr/>
            </p:nvSpPr>
            <p:spPr bwMode="auto">
              <a:xfrm>
                <a:off x="1801" y="283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66" name="Oval 104"/>
              <p:cNvSpPr>
                <a:spLocks noChangeArrowheads="1"/>
              </p:cNvSpPr>
              <p:nvPr/>
            </p:nvSpPr>
            <p:spPr bwMode="auto">
              <a:xfrm>
                <a:off x="1991" y="3692"/>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7</a:t>
                </a:r>
              </a:p>
            </p:txBody>
          </p:sp>
          <p:sp>
            <p:nvSpPr>
              <p:cNvPr id="167" name="Oval 105"/>
              <p:cNvSpPr>
                <a:spLocks noChangeArrowheads="1"/>
              </p:cNvSpPr>
              <p:nvPr/>
            </p:nvSpPr>
            <p:spPr bwMode="auto">
              <a:xfrm>
                <a:off x="1991" y="3979"/>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8</a:t>
                </a:r>
              </a:p>
            </p:txBody>
          </p:sp>
          <p:sp>
            <p:nvSpPr>
              <p:cNvPr id="168" name="Oval 113"/>
              <p:cNvSpPr>
                <a:spLocks noChangeArrowheads="1"/>
              </p:cNvSpPr>
              <p:nvPr/>
            </p:nvSpPr>
            <p:spPr bwMode="auto">
              <a:xfrm>
                <a:off x="334" y="3974"/>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12</a:t>
                </a:r>
              </a:p>
            </p:txBody>
          </p:sp>
          <p:sp>
            <p:nvSpPr>
              <p:cNvPr id="169" name="Oval 114"/>
              <p:cNvSpPr>
                <a:spLocks noChangeArrowheads="1"/>
              </p:cNvSpPr>
              <p:nvPr/>
            </p:nvSpPr>
            <p:spPr bwMode="auto">
              <a:xfrm>
                <a:off x="766" y="3974"/>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11</a:t>
                </a:r>
              </a:p>
            </p:txBody>
          </p:sp>
          <p:sp>
            <p:nvSpPr>
              <p:cNvPr id="170" name="Oval 115"/>
              <p:cNvSpPr>
                <a:spLocks noChangeArrowheads="1"/>
              </p:cNvSpPr>
              <p:nvPr/>
            </p:nvSpPr>
            <p:spPr bwMode="auto">
              <a:xfrm>
                <a:off x="1198" y="3974"/>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10</a:t>
                </a:r>
              </a:p>
            </p:txBody>
          </p:sp>
          <p:sp>
            <p:nvSpPr>
              <p:cNvPr id="171" name="Oval 116"/>
              <p:cNvSpPr>
                <a:spLocks noChangeArrowheads="1"/>
              </p:cNvSpPr>
              <p:nvPr/>
            </p:nvSpPr>
            <p:spPr bwMode="auto">
              <a:xfrm>
                <a:off x="1610" y="3974"/>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9</a:t>
                </a:r>
              </a:p>
            </p:txBody>
          </p:sp>
          <p:sp>
            <p:nvSpPr>
              <p:cNvPr id="172" name="Line 117"/>
              <p:cNvSpPr>
                <a:spLocks noChangeShapeType="1"/>
              </p:cNvSpPr>
              <p:nvPr/>
            </p:nvSpPr>
            <p:spPr bwMode="auto">
              <a:xfrm flipH="1">
                <a:off x="574" y="411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3" name="Line 118"/>
              <p:cNvSpPr>
                <a:spLocks noChangeShapeType="1"/>
              </p:cNvSpPr>
              <p:nvPr/>
            </p:nvSpPr>
            <p:spPr bwMode="auto">
              <a:xfrm flipH="1">
                <a:off x="1006" y="411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4" name="Line 119"/>
              <p:cNvSpPr>
                <a:spLocks noChangeShapeType="1"/>
              </p:cNvSpPr>
              <p:nvPr/>
            </p:nvSpPr>
            <p:spPr bwMode="auto">
              <a:xfrm flipH="1">
                <a:off x="1438" y="411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5" name="Oval 120"/>
              <p:cNvSpPr>
                <a:spLocks noChangeArrowheads="1"/>
              </p:cNvSpPr>
              <p:nvPr/>
            </p:nvSpPr>
            <p:spPr bwMode="auto">
              <a:xfrm>
                <a:off x="322" y="3022"/>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15</a:t>
                </a:r>
              </a:p>
            </p:txBody>
          </p:sp>
          <p:sp>
            <p:nvSpPr>
              <p:cNvPr id="176" name="Oval 121"/>
              <p:cNvSpPr>
                <a:spLocks noChangeArrowheads="1"/>
              </p:cNvSpPr>
              <p:nvPr/>
            </p:nvSpPr>
            <p:spPr bwMode="auto">
              <a:xfrm>
                <a:off x="322" y="3339"/>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14</a:t>
                </a:r>
              </a:p>
            </p:txBody>
          </p:sp>
          <p:sp>
            <p:nvSpPr>
              <p:cNvPr id="177" name="Oval 122"/>
              <p:cNvSpPr>
                <a:spLocks noChangeArrowheads="1"/>
              </p:cNvSpPr>
              <p:nvPr/>
            </p:nvSpPr>
            <p:spPr bwMode="auto">
              <a:xfrm>
                <a:off x="322" y="3657"/>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dirty="0"/>
                  <a:t>13</a:t>
                </a:r>
              </a:p>
            </p:txBody>
          </p:sp>
          <p:sp>
            <p:nvSpPr>
              <p:cNvPr id="178" name="Line 123"/>
              <p:cNvSpPr>
                <a:spLocks noChangeShapeType="1"/>
              </p:cNvSpPr>
              <p:nvPr/>
            </p:nvSpPr>
            <p:spPr bwMode="auto">
              <a:xfrm>
                <a:off x="2103" y="2953"/>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9" name="Line 124"/>
              <p:cNvSpPr>
                <a:spLocks noChangeShapeType="1"/>
              </p:cNvSpPr>
              <p:nvPr/>
            </p:nvSpPr>
            <p:spPr bwMode="auto">
              <a:xfrm>
                <a:off x="2110" y="3569"/>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0" name="Line 125"/>
              <p:cNvSpPr>
                <a:spLocks noChangeShapeType="1"/>
              </p:cNvSpPr>
              <p:nvPr/>
            </p:nvSpPr>
            <p:spPr bwMode="auto">
              <a:xfrm>
                <a:off x="2109" y="3929"/>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1" name="Line 126"/>
              <p:cNvSpPr>
                <a:spLocks noChangeShapeType="1"/>
              </p:cNvSpPr>
              <p:nvPr/>
            </p:nvSpPr>
            <p:spPr bwMode="auto">
              <a:xfrm flipH="1">
                <a:off x="1837" y="4110"/>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2" name="Line 127"/>
              <p:cNvSpPr>
                <a:spLocks noChangeShapeType="1"/>
              </p:cNvSpPr>
              <p:nvPr/>
            </p:nvSpPr>
            <p:spPr bwMode="auto">
              <a:xfrm>
                <a:off x="2109" y="3294"/>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3" name="Line 128"/>
              <p:cNvSpPr>
                <a:spLocks noChangeShapeType="1"/>
              </p:cNvSpPr>
              <p:nvPr/>
            </p:nvSpPr>
            <p:spPr bwMode="auto">
              <a:xfrm flipV="1">
                <a:off x="430" y="2921"/>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4" name="Line 129"/>
              <p:cNvSpPr>
                <a:spLocks noChangeShapeType="1"/>
              </p:cNvSpPr>
              <p:nvPr/>
            </p:nvSpPr>
            <p:spPr bwMode="auto">
              <a:xfrm flipV="1">
                <a:off x="437" y="3537"/>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5" name="Line 130"/>
              <p:cNvSpPr>
                <a:spLocks noChangeShapeType="1"/>
              </p:cNvSpPr>
              <p:nvPr/>
            </p:nvSpPr>
            <p:spPr bwMode="auto">
              <a:xfrm flipV="1">
                <a:off x="436" y="3897"/>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6" name="Line 131"/>
              <p:cNvSpPr>
                <a:spLocks noChangeShapeType="1"/>
              </p:cNvSpPr>
              <p:nvPr/>
            </p:nvSpPr>
            <p:spPr bwMode="auto">
              <a:xfrm flipV="1">
                <a:off x="436" y="3262"/>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84" name="Text Box 206"/>
            <p:cNvSpPr txBox="1">
              <a:spLocks noChangeArrowheads="1"/>
            </p:cNvSpPr>
            <p:nvPr/>
          </p:nvSpPr>
          <p:spPr bwMode="auto">
            <a:xfrm>
              <a:off x="1411" y="3113"/>
              <a:ext cx="544" cy="185"/>
            </a:xfrm>
            <a:prstGeom prst="rect">
              <a:avLst/>
            </a:prstGeom>
            <a:noFill/>
            <a:ln w="19050"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a:t>加计数</a:t>
              </a:r>
            </a:p>
          </p:txBody>
        </p:sp>
      </p:grpSp>
      <p:grpSp>
        <p:nvGrpSpPr>
          <p:cNvPr id="187" name="Group 156"/>
          <p:cNvGrpSpPr>
            <a:grpSpLocks/>
          </p:cNvGrpSpPr>
          <p:nvPr/>
        </p:nvGrpSpPr>
        <p:grpSpPr bwMode="auto">
          <a:xfrm>
            <a:off x="212098" y="4708856"/>
            <a:ext cx="2673350" cy="1892300"/>
            <a:chOff x="432" y="2921"/>
            <a:chExt cx="1684" cy="1192"/>
          </a:xfrm>
        </p:grpSpPr>
        <p:grpSp>
          <p:nvGrpSpPr>
            <p:cNvPr id="188" name="Group 153"/>
            <p:cNvGrpSpPr>
              <a:grpSpLocks/>
            </p:cNvGrpSpPr>
            <p:nvPr/>
          </p:nvGrpSpPr>
          <p:grpSpPr bwMode="auto">
            <a:xfrm>
              <a:off x="432" y="3257"/>
              <a:ext cx="1684" cy="856"/>
              <a:chOff x="2537" y="3073"/>
              <a:chExt cx="1684" cy="856"/>
            </a:xfrm>
          </p:grpSpPr>
          <p:sp>
            <p:nvSpPr>
              <p:cNvPr id="190" name="Line 145"/>
              <p:cNvSpPr>
                <a:spLocks noChangeShapeType="1"/>
              </p:cNvSpPr>
              <p:nvPr/>
            </p:nvSpPr>
            <p:spPr bwMode="auto">
              <a:xfrm flipH="1">
                <a:off x="2675" y="3929"/>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1" name="Line 146"/>
              <p:cNvSpPr>
                <a:spLocks noChangeShapeType="1"/>
              </p:cNvSpPr>
              <p:nvPr/>
            </p:nvSpPr>
            <p:spPr bwMode="auto">
              <a:xfrm flipH="1">
                <a:off x="3107" y="3929"/>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2" name="Line 147"/>
              <p:cNvSpPr>
                <a:spLocks noChangeShapeType="1"/>
              </p:cNvSpPr>
              <p:nvPr/>
            </p:nvSpPr>
            <p:spPr bwMode="auto">
              <a:xfrm flipH="1">
                <a:off x="3539" y="3929"/>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3" name="Line 148"/>
              <p:cNvSpPr>
                <a:spLocks noChangeShapeType="1"/>
              </p:cNvSpPr>
              <p:nvPr/>
            </p:nvSpPr>
            <p:spPr bwMode="auto">
              <a:xfrm>
                <a:off x="4210" y="3740"/>
                <a:ext cx="11" cy="10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4" name="Line 149"/>
              <p:cNvSpPr>
                <a:spLocks noChangeShapeType="1"/>
              </p:cNvSpPr>
              <p:nvPr/>
            </p:nvSpPr>
            <p:spPr bwMode="auto">
              <a:xfrm flipH="1">
                <a:off x="3938" y="3921"/>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5" name="Line 150"/>
              <p:cNvSpPr>
                <a:spLocks noChangeShapeType="1"/>
              </p:cNvSpPr>
              <p:nvPr/>
            </p:nvSpPr>
            <p:spPr bwMode="auto">
              <a:xfrm flipV="1">
                <a:off x="2538" y="3348"/>
                <a:ext cx="11" cy="10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6" name="Line 151"/>
              <p:cNvSpPr>
                <a:spLocks noChangeShapeType="1"/>
              </p:cNvSpPr>
              <p:nvPr/>
            </p:nvSpPr>
            <p:spPr bwMode="auto">
              <a:xfrm flipV="1">
                <a:off x="2537" y="3708"/>
                <a:ext cx="11" cy="10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7" name="Line 152"/>
              <p:cNvSpPr>
                <a:spLocks noChangeShapeType="1"/>
              </p:cNvSpPr>
              <p:nvPr/>
            </p:nvSpPr>
            <p:spPr bwMode="auto">
              <a:xfrm flipV="1">
                <a:off x="2537" y="3073"/>
                <a:ext cx="11" cy="10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189" name="Line 155"/>
            <p:cNvSpPr>
              <a:spLocks noChangeShapeType="1"/>
            </p:cNvSpPr>
            <p:nvPr/>
          </p:nvSpPr>
          <p:spPr bwMode="auto">
            <a:xfrm flipV="1">
              <a:off x="562" y="2921"/>
              <a:ext cx="1047" cy="1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spAutoFit/>
            </a:bodyPr>
            <a:lstStyle/>
            <a:p>
              <a:endParaRPr lang="zh-CN" altLang="en-US"/>
            </a:p>
          </p:txBody>
        </p:sp>
      </p:grpSp>
    </p:spTree>
    <p:extLst>
      <p:ext uri="{BB962C8B-B14F-4D97-AF65-F5344CB8AC3E}">
        <p14:creationId xmlns:p14="http://schemas.microsoft.com/office/powerpoint/2010/main" val="13001373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6030402"/>
          </a:xfrm>
        </p:spPr>
        <p:txBody>
          <a:bodyPr/>
          <a:lstStyle/>
          <a:p>
            <a:r>
              <a:rPr lang="zh-CN" altLang="en-US" sz="2400" dirty="0"/>
              <a:t>中规模集成计数器</a:t>
            </a:r>
          </a:p>
          <a:p>
            <a:endParaRPr lang="zh-CN" altLang="en-US" dirty="0"/>
          </a:p>
        </p:txBody>
      </p:sp>
      <p:grpSp>
        <p:nvGrpSpPr>
          <p:cNvPr id="76" name="Group 70"/>
          <p:cNvGrpSpPr>
            <a:grpSpLocks/>
          </p:cNvGrpSpPr>
          <p:nvPr/>
        </p:nvGrpSpPr>
        <p:grpSpPr bwMode="auto">
          <a:xfrm>
            <a:off x="241880" y="938212"/>
            <a:ext cx="2096694" cy="396875"/>
            <a:chOff x="144" y="1152"/>
            <a:chExt cx="1728" cy="250"/>
          </a:xfrm>
        </p:grpSpPr>
        <p:sp>
          <p:nvSpPr>
            <p:cNvPr id="77" name="Text Box 71"/>
            <p:cNvSpPr txBox="1">
              <a:spLocks noChangeArrowheads="1"/>
            </p:cNvSpPr>
            <p:nvPr/>
          </p:nvSpPr>
          <p:spPr bwMode="auto">
            <a:xfrm>
              <a:off x="144" y="1152"/>
              <a:ext cx="1728" cy="25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lgn="l" eaLnBrk="1" hangingPunct="1">
                <a:defRPr/>
              </a:pPr>
              <a:r>
                <a:rPr kumimoji="1" lang="en-US" altLang="zh-CN" sz="2000" dirty="0">
                  <a:solidFill>
                    <a:schemeClr val="tx1"/>
                  </a:solidFill>
                </a:rPr>
                <a:t>1</a:t>
              </a:r>
              <a:r>
                <a:rPr kumimoji="1" lang="zh-CN" altLang="en-US" sz="2000" dirty="0">
                  <a:solidFill>
                    <a:schemeClr val="tx1"/>
                  </a:solidFill>
                </a:rPr>
                <a:t>、同步计数器</a:t>
              </a:r>
            </a:p>
          </p:txBody>
        </p:sp>
        <p:sp>
          <p:nvSpPr>
            <p:cNvPr id="78" name="Line 72"/>
            <p:cNvSpPr>
              <a:spLocks noChangeShapeType="1"/>
            </p:cNvSpPr>
            <p:nvPr/>
          </p:nvSpPr>
          <p:spPr bwMode="auto">
            <a:xfrm>
              <a:off x="240" y="1392"/>
              <a:ext cx="115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endParaRPr lang="zh-CN" altLang="en-US">
                <a:solidFill>
                  <a:schemeClr val="tx1"/>
                </a:solidFill>
              </a:endParaRPr>
            </a:p>
          </p:txBody>
        </p:sp>
      </p:grpSp>
      <p:sp>
        <p:nvSpPr>
          <p:cNvPr id="80" name="Text Box 208"/>
          <p:cNvSpPr txBox="1">
            <a:spLocks noChangeArrowheads="1"/>
          </p:cNvSpPr>
          <p:nvPr/>
        </p:nvSpPr>
        <p:spPr bwMode="auto">
          <a:xfrm>
            <a:off x="6307932" y="3028240"/>
            <a:ext cx="2416175" cy="7207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前</a:t>
            </a:r>
            <a:r>
              <a:rPr kumimoji="1" lang="en-US" altLang="zh-CN" sz="2000"/>
              <a:t>10</a:t>
            </a:r>
            <a:r>
              <a:rPr kumimoji="1" lang="zh-CN" altLang="en-US" sz="2000"/>
              <a:t>个状态有效，后</a:t>
            </a:r>
            <a:r>
              <a:rPr kumimoji="1" lang="en-US" altLang="zh-CN" sz="2000"/>
              <a:t>6</a:t>
            </a:r>
            <a:r>
              <a:rPr kumimoji="1" lang="zh-CN" altLang="en-US" sz="2000"/>
              <a:t>个状态为无效。</a:t>
            </a:r>
          </a:p>
        </p:txBody>
      </p:sp>
      <p:sp>
        <p:nvSpPr>
          <p:cNvPr id="81" name="Text Box 215"/>
          <p:cNvSpPr txBox="1">
            <a:spLocks noChangeArrowheads="1"/>
          </p:cNvSpPr>
          <p:nvPr/>
        </p:nvSpPr>
        <p:spPr bwMode="auto">
          <a:xfrm>
            <a:off x="7027069" y="2074152"/>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DCBA=0000</a:t>
            </a:r>
          </a:p>
        </p:txBody>
      </p:sp>
      <p:grpSp>
        <p:nvGrpSpPr>
          <p:cNvPr id="82" name="Group 221"/>
          <p:cNvGrpSpPr>
            <a:grpSpLocks/>
          </p:cNvGrpSpPr>
          <p:nvPr/>
        </p:nvGrpSpPr>
        <p:grpSpPr bwMode="auto">
          <a:xfrm>
            <a:off x="810419" y="1369304"/>
            <a:ext cx="5959475" cy="2638426"/>
            <a:chOff x="596" y="2340"/>
            <a:chExt cx="3754" cy="1662"/>
          </a:xfrm>
        </p:grpSpPr>
        <p:grpSp>
          <p:nvGrpSpPr>
            <p:cNvPr id="83" name="Group 209"/>
            <p:cNvGrpSpPr>
              <a:grpSpLocks/>
            </p:cNvGrpSpPr>
            <p:nvPr/>
          </p:nvGrpSpPr>
          <p:grpSpPr bwMode="auto">
            <a:xfrm>
              <a:off x="596" y="2340"/>
              <a:ext cx="3754" cy="1662"/>
              <a:chOff x="614" y="2322"/>
              <a:chExt cx="3754" cy="1662"/>
            </a:xfrm>
          </p:grpSpPr>
          <p:sp>
            <p:nvSpPr>
              <p:cNvPr id="156" name="Rectangle 151"/>
              <p:cNvSpPr>
                <a:spLocks noChangeArrowheads="1"/>
              </p:cNvSpPr>
              <p:nvPr/>
            </p:nvSpPr>
            <p:spPr bwMode="auto">
              <a:xfrm>
                <a:off x="1814" y="2688"/>
                <a:ext cx="1680" cy="81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7" name="Line 152"/>
              <p:cNvSpPr>
                <a:spLocks noChangeShapeType="1"/>
              </p:cNvSpPr>
              <p:nvPr/>
            </p:nvSpPr>
            <p:spPr bwMode="auto">
              <a:xfrm>
                <a:off x="1574"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8" name="Line 153"/>
              <p:cNvSpPr>
                <a:spLocks noChangeShapeType="1"/>
              </p:cNvSpPr>
              <p:nvPr/>
            </p:nvSpPr>
            <p:spPr bwMode="auto">
              <a:xfrm>
                <a:off x="3561" y="3308"/>
                <a:ext cx="807" cy="4"/>
              </a:xfrm>
              <a:prstGeom prst="line">
                <a:avLst/>
              </a:prstGeom>
              <a:ln>
                <a:headEnd/>
                <a:tailEnd/>
              </a:ln>
              <a:extLst/>
            </p:spPr>
            <p:style>
              <a:lnRef idx="3">
                <a:schemeClr val="accent4"/>
              </a:lnRef>
              <a:fillRef idx="0">
                <a:schemeClr val="accent4"/>
              </a:fillRef>
              <a:effectRef idx="2">
                <a:schemeClr val="accent4"/>
              </a:effectRef>
              <a:fontRef idx="minor">
                <a:schemeClr val="tx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9" name="Line 154"/>
              <p:cNvSpPr>
                <a:spLocks noChangeShapeType="1"/>
              </p:cNvSpPr>
              <p:nvPr/>
            </p:nvSpPr>
            <p:spPr bwMode="auto">
              <a:xfrm rot="-5400000">
                <a:off x="2725" y="2591"/>
                <a:ext cx="19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0" name="Line 155"/>
              <p:cNvSpPr>
                <a:spLocks noChangeShapeType="1"/>
              </p:cNvSpPr>
              <p:nvPr/>
            </p:nvSpPr>
            <p:spPr bwMode="auto">
              <a:xfrm rot="-5400000">
                <a:off x="3135" y="2615"/>
                <a:ext cx="144"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1" name="Line 156"/>
              <p:cNvSpPr>
                <a:spLocks noChangeShapeType="1"/>
              </p:cNvSpPr>
              <p:nvPr/>
            </p:nvSpPr>
            <p:spPr bwMode="auto">
              <a:xfrm rot="-5400000">
                <a:off x="1913" y="2546"/>
                <a:ext cx="283"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2" name="Line 157"/>
              <p:cNvSpPr>
                <a:spLocks noChangeShapeType="1"/>
              </p:cNvSpPr>
              <p:nvPr/>
            </p:nvSpPr>
            <p:spPr bwMode="auto">
              <a:xfrm rot="5400000" flipH="1">
                <a:off x="2345" y="2596"/>
                <a:ext cx="1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3" name="Line 158"/>
              <p:cNvSpPr>
                <a:spLocks noChangeShapeType="1"/>
              </p:cNvSpPr>
              <p:nvPr/>
            </p:nvSpPr>
            <p:spPr bwMode="auto">
              <a:xfrm>
                <a:off x="1142" y="3264"/>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4" name="AutoShape 159"/>
              <p:cNvSpPr>
                <a:spLocks noChangeArrowheads="1"/>
              </p:cNvSpPr>
              <p:nvPr/>
            </p:nvSpPr>
            <p:spPr bwMode="auto">
              <a:xfrm rot="5400000">
                <a:off x="1814" y="3216"/>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5" name="Text Box 160"/>
              <p:cNvSpPr txBox="1">
                <a:spLocks noChangeArrowheads="1"/>
              </p:cNvSpPr>
              <p:nvPr/>
            </p:nvSpPr>
            <p:spPr bwMode="auto">
              <a:xfrm>
                <a:off x="1949" y="331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A</a:t>
                </a:r>
              </a:p>
            </p:txBody>
          </p:sp>
          <p:sp>
            <p:nvSpPr>
              <p:cNvPr id="166" name="Text Box 161"/>
              <p:cNvSpPr txBox="1">
                <a:spLocks noChangeArrowheads="1"/>
              </p:cNvSpPr>
              <p:nvPr/>
            </p:nvSpPr>
            <p:spPr bwMode="auto">
              <a:xfrm>
                <a:off x="2285" y="331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B</a:t>
                </a:r>
              </a:p>
            </p:txBody>
          </p:sp>
          <p:sp>
            <p:nvSpPr>
              <p:cNvPr id="167" name="Text Box 162"/>
              <p:cNvSpPr txBox="1">
                <a:spLocks noChangeArrowheads="1"/>
              </p:cNvSpPr>
              <p:nvPr/>
            </p:nvSpPr>
            <p:spPr bwMode="auto">
              <a:xfrm>
                <a:off x="2621" y="331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a:t>
                </a:r>
              </a:p>
            </p:txBody>
          </p:sp>
          <p:sp>
            <p:nvSpPr>
              <p:cNvPr id="168" name="Text Box 163"/>
              <p:cNvSpPr txBox="1">
                <a:spLocks noChangeArrowheads="1"/>
              </p:cNvSpPr>
              <p:nvPr/>
            </p:nvSpPr>
            <p:spPr bwMode="auto">
              <a:xfrm>
                <a:off x="2957" y="331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D</a:t>
                </a:r>
              </a:p>
            </p:txBody>
          </p:sp>
          <p:sp>
            <p:nvSpPr>
              <p:cNvPr id="169" name="Text Box 164"/>
              <p:cNvSpPr txBox="1">
                <a:spLocks noChangeArrowheads="1"/>
              </p:cNvSpPr>
              <p:nvPr/>
            </p:nvSpPr>
            <p:spPr bwMode="auto">
              <a:xfrm>
                <a:off x="3110" y="2880"/>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CO</a:t>
                </a:r>
              </a:p>
            </p:txBody>
          </p:sp>
          <p:sp>
            <p:nvSpPr>
              <p:cNvPr id="170" name="Text Box 165"/>
              <p:cNvSpPr txBox="1">
                <a:spLocks noChangeArrowheads="1"/>
              </p:cNvSpPr>
              <p:nvPr/>
            </p:nvSpPr>
            <p:spPr bwMode="auto">
              <a:xfrm>
                <a:off x="1814" y="278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T</a:t>
                </a:r>
              </a:p>
            </p:txBody>
          </p:sp>
          <p:sp>
            <p:nvSpPr>
              <p:cNvPr id="171" name="Text Box 166"/>
              <p:cNvSpPr txBox="1">
                <a:spLocks noChangeArrowheads="1"/>
              </p:cNvSpPr>
              <p:nvPr/>
            </p:nvSpPr>
            <p:spPr bwMode="auto">
              <a:xfrm>
                <a:off x="1815" y="2919"/>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P</a:t>
                </a:r>
              </a:p>
            </p:txBody>
          </p:sp>
          <p:sp>
            <p:nvSpPr>
              <p:cNvPr id="172" name="Text Box 167"/>
              <p:cNvSpPr txBox="1">
                <a:spLocks noChangeArrowheads="1"/>
              </p:cNvSpPr>
              <p:nvPr/>
            </p:nvSpPr>
            <p:spPr bwMode="auto">
              <a:xfrm>
                <a:off x="1248" y="3744"/>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5V</a:t>
                </a:r>
              </a:p>
            </p:txBody>
          </p:sp>
          <p:sp>
            <p:nvSpPr>
              <p:cNvPr id="173" name="Line 168"/>
              <p:cNvSpPr>
                <a:spLocks noChangeShapeType="1"/>
              </p:cNvSpPr>
              <p:nvPr/>
            </p:nvSpPr>
            <p:spPr bwMode="auto">
              <a:xfrm>
                <a:off x="1574" y="302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4" name="Text Box 169"/>
              <p:cNvSpPr txBox="1">
                <a:spLocks noChangeArrowheads="1"/>
              </p:cNvSpPr>
              <p:nvPr/>
            </p:nvSpPr>
            <p:spPr bwMode="auto">
              <a:xfrm>
                <a:off x="614" y="302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1600"/>
                  <a:t>脉冲输入</a:t>
                </a:r>
              </a:p>
            </p:txBody>
          </p:sp>
          <p:sp>
            <p:nvSpPr>
              <p:cNvPr id="175" name="Text Box 170"/>
              <p:cNvSpPr txBox="1">
                <a:spLocks noChangeArrowheads="1"/>
              </p:cNvSpPr>
              <p:nvPr/>
            </p:nvSpPr>
            <p:spPr bwMode="auto">
              <a:xfrm>
                <a:off x="1862" y="3111"/>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CP</a:t>
                </a:r>
              </a:p>
            </p:txBody>
          </p:sp>
          <p:sp>
            <p:nvSpPr>
              <p:cNvPr id="176" name="Text Box 171"/>
              <p:cNvSpPr txBox="1">
                <a:spLocks noChangeArrowheads="1"/>
              </p:cNvSpPr>
              <p:nvPr/>
            </p:nvSpPr>
            <p:spPr bwMode="auto">
              <a:xfrm>
                <a:off x="2246" y="3024"/>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74LS163</a:t>
                </a:r>
              </a:p>
            </p:txBody>
          </p:sp>
          <p:sp>
            <p:nvSpPr>
              <p:cNvPr id="177" name="Text Box 172"/>
              <p:cNvSpPr txBox="1">
                <a:spLocks noChangeArrowheads="1"/>
              </p:cNvSpPr>
              <p:nvPr/>
            </p:nvSpPr>
            <p:spPr bwMode="auto">
              <a:xfrm>
                <a:off x="1958" y="268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A</a:t>
                </a:r>
              </a:p>
            </p:txBody>
          </p:sp>
          <p:sp>
            <p:nvSpPr>
              <p:cNvPr id="178" name="Text Box 173"/>
              <p:cNvSpPr txBox="1">
                <a:spLocks noChangeArrowheads="1"/>
              </p:cNvSpPr>
              <p:nvPr/>
            </p:nvSpPr>
            <p:spPr bwMode="auto">
              <a:xfrm>
                <a:off x="2278" y="2695"/>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B</a:t>
                </a:r>
              </a:p>
            </p:txBody>
          </p:sp>
          <p:sp>
            <p:nvSpPr>
              <p:cNvPr id="179" name="Text Box 174"/>
              <p:cNvSpPr txBox="1">
                <a:spLocks noChangeArrowheads="1"/>
              </p:cNvSpPr>
              <p:nvPr/>
            </p:nvSpPr>
            <p:spPr bwMode="auto">
              <a:xfrm>
                <a:off x="2657" y="269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C</a:t>
                </a:r>
              </a:p>
            </p:txBody>
          </p:sp>
          <p:sp>
            <p:nvSpPr>
              <p:cNvPr id="180" name="Text Box 175"/>
              <p:cNvSpPr txBox="1">
                <a:spLocks noChangeArrowheads="1"/>
              </p:cNvSpPr>
              <p:nvPr/>
            </p:nvSpPr>
            <p:spPr bwMode="auto">
              <a:xfrm>
                <a:off x="3062" y="268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D</a:t>
                </a:r>
              </a:p>
            </p:txBody>
          </p:sp>
          <p:sp>
            <p:nvSpPr>
              <p:cNvPr id="181" name="Line 177"/>
              <p:cNvSpPr>
                <a:spLocks noChangeShapeType="1"/>
              </p:cNvSpPr>
              <p:nvPr/>
            </p:nvSpPr>
            <p:spPr bwMode="auto">
              <a:xfrm>
                <a:off x="3504" y="2977"/>
                <a:ext cx="81"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2" name="Text Box 181"/>
              <p:cNvSpPr txBox="1">
                <a:spLocks noChangeArrowheads="1"/>
              </p:cNvSpPr>
              <p:nvPr/>
            </p:nvSpPr>
            <p:spPr bwMode="auto">
              <a:xfrm>
                <a:off x="3110" y="316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LD</a:t>
                </a:r>
              </a:p>
            </p:txBody>
          </p:sp>
          <p:sp>
            <p:nvSpPr>
              <p:cNvPr id="183" name="Line 182"/>
              <p:cNvSpPr>
                <a:spLocks noChangeShapeType="1"/>
              </p:cNvSpPr>
              <p:nvPr/>
            </p:nvSpPr>
            <p:spPr bwMode="auto">
              <a:xfrm>
                <a:off x="4368" y="2448"/>
                <a:ext cx="0" cy="87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4" name="Oval 183"/>
              <p:cNvSpPr>
                <a:spLocks noChangeArrowheads="1"/>
              </p:cNvSpPr>
              <p:nvPr/>
            </p:nvSpPr>
            <p:spPr bwMode="auto">
              <a:xfrm>
                <a:off x="3494" y="3138"/>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5" name="Line 184"/>
              <p:cNvSpPr>
                <a:spLocks noChangeShapeType="1"/>
              </p:cNvSpPr>
              <p:nvPr/>
            </p:nvSpPr>
            <p:spPr bwMode="auto">
              <a:xfrm rot="-5400000">
                <a:off x="2602" y="3676"/>
                <a:ext cx="34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6" name="Line 185"/>
              <p:cNvSpPr>
                <a:spLocks noChangeShapeType="1"/>
              </p:cNvSpPr>
              <p:nvPr/>
            </p:nvSpPr>
            <p:spPr bwMode="auto">
              <a:xfrm rot="-5400000">
                <a:off x="2918" y="3744"/>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7" name="Line 186"/>
              <p:cNvSpPr>
                <a:spLocks noChangeShapeType="1"/>
              </p:cNvSpPr>
              <p:nvPr/>
            </p:nvSpPr>
            <p:spPr bwMode="auto">
              <a:xfrm rot="-5400000">
                <a:off x="1836" y="3674"/>
                <a:ext cx="3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8" name="Line 187"/>
              <p:cNvSpPr>
                <a:spLocks noChangeShapeType="1"/>
              </p:cNvSpPr>
              <p:nvPr/>
            </p:nvSpPr>
            <p:spPr bwMode="auto">
              <a:xfrm rot="-5400000">
                <a:off x="2211" y="3678"/>
                <a:ext cx="354"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9" name="Line 188"/>
              <p:cNvSpPr>
                <a:spLocks noChangeShapeType="1"/>
              </p:cNvSpPr>
              <p:nvPr/>
            </p:nvSpPr>
            <p:spPr bwMode="auto">
              <a:xfrm>
                <a:off x="2007" y="3840"/>
                <a:ext cx="116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0" name="Line 189"/>
              <p:cNvSpPr>
                <a:spLocks noChangeShapeType="1"/>
              </p:cNvSpPr>
              <p:nvPr/>
            </p:nvSpPr>
            <p:spPr bwMode="auto">
              <a:xfrm>
                <a:off x="3092" y="398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1" name="Line 190"/>
              <p:cNvSpPr>
                <a:spLocks noChangeShapeType="1"/>
              </p:cNvSpPr>
              <p:nvPr/>
            </p:nvSpPr>
            <p:spPr bwMode="auto">
              <a:xfrm>
                <a:off x="1574" y="2880"/>
                <a:ext cx="0" cy="86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2" name="Line 191"/>
              <p:cNvSpPr>
                <a:spLocks noChangeShapeType="1"/>
              </p:cNvSpPr>
              <p:nvPr/>
            </p:nvSpPr>
            <p:spPr bwMode="auto">
              <a:xfrm>
                <a:off x="1596" y="3644"/>
                <a:ext cx="2200"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3" name="Oval 192"/>
              <p:cNvSpPr>
                <a:spLocks noChangeArrowheads="1"/>
              </p:cNvSpPr>
              <p:nvPr/>
            </p:nvSpPr>
            <p:spPr bwMode="auto">
              <a:xfrm>
                <a:off x="1549" y="3752"/>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4" name="Oval 193"/>
              <p:cNvSpPr>
                <a:spLocks noChangeArrowheads="1"/>
              </p:cNvSpPr>
              <p:nvPr/>
            </p:nvSpPr>
            <p:spPr bwMode="auto">
              <a:xfrm>
                <a:off x="2749" y="3828"/>
                <a:ext cx="48" cy="48"/>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5" name="Oval 194"/>
              <p:cNvSpPr>
                <a:spLocks noChangeArrowheads="1"/>
              </p:cNvSpPr>
              <p:nvPr/>
            </p:nvSpPr>
            <p:spPr bwMode="auto">
              <a:xfrm>
                <a:off x="1555" y="3639"/>
                <a:ext cx="48" cy="48"/>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6" name="Oval 195"/>
              <p:cNvSpPr>
                <a:spLocks noChangeArrowheads="1"/>
              </p:cNvSpPr>
              <p:nvPr/>
            </p:nvSpPr>
            <p:spPr bwMode="auto">
              <a:xfrm>
                <a:off x="1556" y="3015"/>
                <a:ext cx="48" cy="48"/>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7" name="Oval 196"/>
              <p:cNvSpPr>
                <a:spLocks noChangeArrowheads="1"/>
              </p:cNvSpPr>
              <p:nvPr/>
            </p:nvSpPr>
            <p:spPr bwMode="auto">
              <a:xfrm>
                <a:off x="2361" y="3819"/>
                <a:ext cx="48" cy="48"/>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8" name="Text Box 197"/>
              <p:cNvSpPr txBox="1">
                <a:spLocks noChangeArrowheads="1"/>
              </p:cNvSpPr>
              <p:nvPr/>
            </p:nvSpPr>
            <p:spPr bwMode="auto">
              <a:xfrm>
                <a:off x="3110" y="3024"/>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Cr</a:t>
                </a:r>
              </a:p>
            </p:txBody>
          </p:sp>
          <p:sp>
            <p:nvSpPr>
              <p:cNvPr id="199" name="Oval 198"/>
              <p:cNvSpPr>
                <a:spLocks noChangeArrowheads="1"/>
              </p:cNvSpPr>
              <p:nvPr/>
            </p:nvSpPr>
            <p:spPr bwMode="auto">
              <a:xfrm>
                <a:off x="3503" y="3283"/>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0" name="Line 199"/>
              <p:cNvSpPr>
                <a:spLocks noChangeShapeType="1"/>
              </p:cNvSpPr>
              <p:nvPr/>
            </p:nvSpPr>
            <p:spPr bwMode="auto">
              <a:xfrm>
                <a:off x="3542" y="316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1" name="Line 200"/>
              <p:cNvSpPr>
                <a:spLocks noChangeShapeType="1"/>
              </p:cNvSpPr>
              <p:nvPr/>
            </p:nvSpPr>
            <p:spPr bwMode="auto">
              <a:xfrm>
                <a:off x="3782" y="3168"/>
                <a:ext cx="7" cy="4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2" name="Oval 201"/>
              <p:cNvSpPr>
                <a:spLocks noChangeArrowheads="1"/>
              </p:cNvSpPr>
              <p:nvPr/>
            </p:nvSpPr>
            <p:spPr bwMode="auto">
              <a:xfrm>
                <a:off x="3128" y="3810"/>
                <a:ext cx="48" cy="48"/>
              </a:xfrm>
              <a:prstGeom prst="ellipse">
                <a:avLst/>
              </a:prstGeom>
              <a:solidFill>
                <a:schemeClr val="tx1"/>
              </a:solidFill>
              <a:ln w="19050">
                <a:solidFill>
                  <a:schemeClr val="tx1"/>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3" name="Line 202"/>
              <p:cNvSpPr>
                <a:spLocks noChangeShapeType="1"/>
              </p:cNvSpPr>
              <p:nvPr/>
            </p:nvSpPr>
            <p:spPr bwMode="auto">
              <a:xfrm>
                <a:off x="2064" y="2400"/>
                <a:ext cx="17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4" name="Line 203"/>
              <p:cNvSpPr>
                <a:spLocks noChangeShapeType="1"/>
              </p:cNvSpPr>
              <p:nvPr/>
            </p:nvSpPr>
            <p:spPr bwMode="auto">
              <a:xfrm>
                <a:off x="3216" y="2544"/>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nvGrpSpPr>
              <p:cNvPr id="205" name="Group 204"/>
              <p:cNvGrpSpPr>
                <a:grpSpLocks/>
              </p:cNvGrpSpPr>
              <p:nvPr/>
            </p:nvGrpSpPr>
            <p:grpSpPr bwMode="auto">
              <a:xfrm>
                <a:off x="3821" y="2322"/>
                <a:ext cx="361" cy="336"/>
                <a:chOff x="2112" y="1920"/>
                <a:chExt cx="361" cy="336"/>
              </a:xfrm>
            </p:grpSpPr>
            <p:sp>
              <p:nvSpPr>
                <p:cNvPr id="207" name="Oval 205"/>
                <p:cNvSpPr>
                  <a:spLocks noChangeArrowheads="1"/>
                </p:cNvSpPr>
                <p:nvPr/>
              </p:nvSpPr>
              <p:spPr bwMode="auto">
                <a:xfrm>
                  <a:off x="2400" y="2016"/>
                  <a:ext cx="73" cy="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8" name="AutoShape 206"/>
                <p:cNvSpPr>
                  <a:spLocks noChangeArrowheads="1"/>
                </p:cNvSpPr>
                <p:nvPr/>
              </p:nvSpPr>
              <p:spPr bwMode="auto">
                <a:xfrm>
                  <a:off x="2112" y="1920"/>
                  <a:ext cx="288" cy="336"/>
                </a:xfrm>
                <a:prstGeom prst="flowChartDelay">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206" name="Line 207"/>
              <p:cNvSpPr>
                <a:spLocks noChangeShapeType="1"/>
              </p:cNvSpPr>
              <p:nvPr/>
            </p:nvSpPr>
            <p:spPr bwMode="auto">
              <a:xfrm>
                <a:off x="4176" y="2448"/>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84" name="Line 219"/>
            <p:cNvSpPr>
              <a:spLocks noChangeShapeType="1"/>
            </p:cNvSpPr>
            <p:nvPr/>
          </p:nvSpPr>
          <p:spPr bwMode="auto">
            <a:xfrm>
              <a:off x="3197" y="321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5" name="Line 220"/>
            <p:cNvSpPr>
              <a:spLocks noChangeShapeType="1"/>
            </p:cNvSpPr>
            <p:nvPr/>
          </p:nvSpPr>
          <p:spPr bwMode="auto">
            <a:xfrm>
              <a:off x="3216" y="3081"/>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209" name="Text Box 210"/>
          <p:cNvSpPr txBox="1">
            <a:spLocks noChangeArrowheads="1"/>
          </p:cNvSpPr>
          <p:nvPr/>
        </p:nvSpPr>
        <p:spPr bwMode="auto">
          <a:xfrm>
            <a:off x="3705225" y="4043831"/>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模</a:t>
            </a:r>
            <a:r>
              <a:rPr kumimoji="1" lang="en-US" altLang="zh-CN" sz="2000"/>
              <a:t>10</a:t>
            </a:r>
            <a:r>
              <a:rPr kumimoji="1" lang="zh-CN" altLang="en-US" sz="2000"/>
              <a:t>计数器</a:t>
            </a:r>
          </a:p>
        </p:txBody>
      </p:sp>
      <p:sp>
        <p:nvSpPr>
          <p:cNvPr id="94" name="Text Box 157"/>
          <p:cNvSpPr txBox="1">
            <a:spLocks noChangeArrowheads="1"/>
          </p:cNvSpPr>
          <p:nvPr/>
        </p:nvSpPr>
        <p:spPr bwMode="auto">
          <a:xfrm>
            <a:off x="785186" y="5145967"/>
            <a:ext cx="7207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en-US" altLang="zh-CN" sz="1800" dirty="0"/>
              <a:t>M=10</a:t>
            </a:r>
          </a:p>
        </p:txBody>
      </p:sp>
      <p:sp>
        <p:nvSpPr>
          <p:cNvPr id="95" name="Text Box 158"/>
          <p:cNvSpPr txBox="1">
            <a:spLocks noChangeArrowheads="1"/>
          </p:cNvSpPr>
          <p:nvPr/>
        </p:nvSpPr>
        <p:spPr bwMode="auto">
          <a:xfrm>
            <a:off x="642311" y="5506330"/>
            <a:ext cx="1079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dirty="0"/>
              <a:t>预置值</a:t>
            </a:r>
            <a:r>
              <a:rPr lang="en-US" altLang="zh-CN" sz="1800" dirty="0"/>
              <a:t>=0</a:t>
            </a:r>
          </a:p>
        </p:txBody>
      </p:sp>
      <p:grpSp>
        <p:nvGrpSpPr>
          <p:cNvPr id="96" name="Group 208"/>
          <p:cNvGrpSpPr>
            <a:grpSpLocks/>
          </p:cNvGrpSpPr>
          <p:nvPr/>
        </p:nvGrpSpPr>
        <p:grpSpPr bwMode="auto">
          <a:xfrm>
            <a:off x="10486" y="4007730"/>
            <a:ext cx="3057525" cy="2390775"/>
            <a:chOff x="469" y="2713"/>
            <a:chExt cx="1926" cy="1506"/>
          </a:xfrm>
        </p:grpSpPr>
        <p:grpSp>
          <p:nvGrpSpPr>
            <p:cNvPr id="97" name="Group 154"/>
            <p:cNvGrpSpPr>
              <a:grpSpLocks/>
            </p:cNvGrpSpPr>
            <p:nvPr/>
          </p:nvGrpSpPr>
          <p:grpSpPr bwMode="auto">
            <a:xfrm>
              <a:off x="469" y="2713"/>
              <a:ext cx="1926" cy="1506"/>
              <a:chOff x="305" y="2713"/>
              <a:chExt cx="1926" cy="1506"/>
            </a:xfrm>
          </p:grpSpPr>
          <p:sp>
            <p:nvSpPr>
              <p:cNvPr id="99" name="Oval 90"/>
              <p:cNvSpPr>
                <a:spLocks noChangeArrowheads="1"/>
              </p:cNvSpPr>
              <p:nvPr/>
            </p:nvSpPr>
            <p:spPr bwMode="auto">
              <a:xfrm>
                <a:off x="305" y="2713"/>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dirty="0"/>
                  <a:t>0</a:t>
                </a:r>
              </a:p>
            </p:txBody>
          </p:sp>
          <p:sp>
            <p:nvSpPr>
              <p:cNvPr id="100" name="Oval 91"/>
              <p:cNvSpPr>
                <a:spLocks noChangeArrowheads="1"/>
              </p:cNvSpPr>
              <p:nvPr/>
            </p:nvSpPr>
            <p:spPr bwMode="auto">
              <a:xfrm>
                <a:off x="745" y="2722"/>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dirty="0"/>
                  <a:t>1</a:t>
                </a:r>
              </a:p>
            </p:txBody>
          </p:sp>
          <p:sp>
            <p:nvSpPr>
              <p:cNvPr id="101" name="Oval 92"/>
              <p:cNvSpPr>
                <a:spLocks noChangeArrowheads="1"/>
              </p:cNvSpPr>
              <p:nvPr/>
            </p:nvSpPr>
            <p:spPr bwMode="auto">
              <a:xfrm>
                <a:off x="1177" y="2722"/>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dirty="0"/>
                  <a:t>2</a:t>
                </a:r>
              </a:p>
            </p:txBody>
          </p:sp>
          <p:sp>
            <p:nvSpPr>
              <p:cNvPr id="102" name="Oval 93"/>
              <p:cNvSpPr>
                <a:spLocks noChangeArrowheads="1"/>
              </p:cNvSpPr>
              <p:nvPr/>
            </p:nvSpPr>
            <p:spPr bwMode="auto">
              <a:xfrm>
                <a:off x="1582" y="2723"/>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3</a:t>
                </a:r>
              </a:p>
            </p:txBody>
          </p:sp>
          <p:sp>
            <p:nvSpPr>
              <p:cNvPr id="103" name="Oval 94"/>
              <p:cNvSpPr>
                <a:spLocks noChangeArrowheads="1"/>
              </p:cNvSpPr>
              <p:nvPr/>
            </p:nvSpPr>
            <p:spPr bwMode="auto">
              <a:xfrm>
                <a:off x="1974" y="2722"/>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4</a:t>
                </a:r>
              </a:p>
            </p:txBody>
          </p:sp>
          <p:sp>
            <p:nvSpPr>
              <p:cNvPr id="104" name="Oval 95"/>
              <p:cNvSpPr>
                <a:spLocks noChangeArrowheads="1"/>
              </p:cNvSpPr>
              <p:nvPr/>
            </p:nvSpPr>
            <p:spPr bwMode="auto">
              <a:xfrm>
                <a:off x="1991" y="3057"/>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5</a:t>
                </a:r>
              </a:p>
            </p:txBody>
          </p:sp>
          <p:sp>
            <p:nvSpPr>
              <p:cNvPr id="105" name="Oval 96"/>
              <p:cNvSpPr>
                <a:spLocks noChangeArrowheads="1"/>
              </p:cNvSpPr>
              <p:nvPr/>
            </p:nvSpPr>
            <p:spPr bwMode="auto">
              <a:xfrm>
                <a:off x="1991" y="3374"/>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6</a:t>
                </a:r>
              </a:p>
            </p:txBody>
          </p:sp>
          <p:sp>
            <p:nvSpPr>
              <p:cNvPr id="106" name="Line 98"/>
              <p:cNvSpPr>
                <a:spLocks noChangeShapeType="1"/>
              </p:cNvSpPr>
              <p:nvPr/>
            </p:nvSpPr>
            <p:spPr bwMode="auto">
              <a:xfrm>
                <a:off x="553" y="283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7" name="Line 99"/>
              <p:cNvSpPr>
                <a:spLocks noChangeShapeType="1"/>
              </p:cNvSpPr>
              <p:nvPr/>
            </p:nvSpPr>
            <p:spPr bwMode="auto">
              <a:xfrm>
                <a:off x="985" y="283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8" name="Line 100"/>
              <p:cNvSpPr>
                <a:spLocks noChangeShapeType="1"/>
              </p:cNvSpPr>
              <p:nvPr/>
            </p:nvSpPr>
            <p:spPr bwMode="auto">
              <a:xfrm>
                <a:off x="1417" y="2839"/>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09" name="Line 101"/>
              <p:cNvSpPr>
                <a:spLocks noChangeShapeType="1"/>
              </p:cNvSpPr>
              <p:nvPr/>
            </p:nvSpPr>
            <p:spPr bwMode="auto">
              <a:xfrm>
                <a:off x="1801" y="283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0" name="Oval 104"/>
              <p:cNvSpPr>
                <a:spLocks noChangeArrowheads="1"/>
              </p:cNvSpPr>
              <p:nvPr/>
            </p:nvSpPr>
            <p:spPr bwMode="auto">
              <a:xfrm>
                <a:off x="1991" y="3692"/>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7</a:t>
                </a:r>
              </a:p>
            </p:txBody>
          </p:sp>
          <p:sp>
            <p:nvSpPr>
              <p:cNvPr id="112" name="Oval 105"/>
              <p:cNvSpPr>
                <a:spLocks noChangeArrowheads="1"/>
              </p:cNvSpPr>
              <p:nvPr/>
            </p:nvSpPr>
            <p:spPr bwMode="auto">
              <a:xfrm>
                <a:off x="1991" y="3979"/>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8</a:t>
                </a:r>
              </a:p>
            </p:txBody>
          </p:sp>
          <p:sp>
            <p:nvSpPr>
              <p:cNvPr id="113" name="Oval 113"/>
              <p:cNvSpPr>
                <a:spLocks noChangeArrowheads="1"/>
              </p:cNvSpPr>
              <p:nvPr/>
            </p:nvSpPr>
            <p:spPr bwMode="auto">
              <a:xfrm>
                <a:off x="334" y="3974"/>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12</a:t>
                </a:r>
              </a:p>
            </p:txBody>
          </p:sp>
          <p:sp>
            <p:nvSpPr>
              <p:cNvPr id="114" name="Oval 114"/>
              <p:cNvSpPr>
                <a:spLocks noChangeArrowheads="1"/>
              </p:cNvSpPr>
              <p:nvPr/>
            </p:nvSpPr>
            <p:spPr bwMode="auto">
              <a:xfrm>
                <a:off x="766" y="3974"/>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11</a:t>
                </a:r>
              </a:p>
            </p:txBody>
          </p:sp>
          <p:sp>
            <p:nvSpPr>
              <p:cNvPr id="115" name="Oval 115"/>
              <p:cNvSpPr>
                <a:spLocks noChangeArrowheads="1"/>
              </p:cNvSpPr>
              <p:nvPr/>
            </p:nvSpPr>
            <p:spPr bwMode="auto">
              <a:xfrm>
                <a:off x="1198" y="3974"/>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10</a:t>
                </a:r>
              </a:p>
            </p:txBody>
          </p:sp>
          <p:sp>
            <p:nvSpPr>
              <p:cNvPr id="116" name="Oval 116"/>
              <p:cNvSpPr>
                <a:spLocks noChangeArrowheads="1"/>
              </p:cNvSpPr>
              <p:nvPr/>
            </p:nvSpPr>
            <p:spPr bwMode="auto">
              <a:xfrm>
                <a:off x="1610" y="3974"/>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9</a:t>
                </a:r>
              </a:p>
            </p:txBody>
          </p:sp>
          <p:sp>
            <p:nvSpPr>
              <p:cNvPr id="117" name="Line 117"/>
              <p:cNvSpPr>
                <a:spLocks noChangeShapeType="1"/>
              </p:cNvSpPr>
              <p:nvPr/>
            </p:nvSpPr>
            <p:spPr bwMode="auto">
              <a:xfrm flipH="1">
                <a:off x="574" y="411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8" name="Line 118"/>
              <p:cNvSpPr>
                <a:spLocks noChangeShapeType="1"/>
              </p:cNvSpPr>
              <p:nvPr/>
            </p:nvSpPr>
            <p:spPr bwMode="auto">
              <a:xfrm flipH="1">
                <a:off x="1006" y="411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19" name="Line 119"/>
              <p:cNvSpPr>
                <a:spLocks noChangeShapeType="1"/>
              </p:cNvSpPr>
              <p:nvPr/>
            </p:nvSpPr>
            <p:spPr bwMode="auto">
              <a:xfrm flipH="1">
                <a:off x="1438" y="4118"/>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0" name="Oval 120"/>
              <p:cNvSpPr>
                <a:spLocks noChangeArrowheads="1"/>
              </p:cNvSpPr>
              <p:nvPr/>
            </p:nvSpPr>
            <p:spPr bwMode="auto">
              <a:xfrm>
                <a:off x="322" y="3022"/>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15</a:t>
                </a:r>
              </a:p>
            </p:txBody>
          </p:sp>
          <p:sp>
            <p:nvSpPr>
              <p:cNvPr id="121" name="Oval 121"/>
              <p:cNvSpPr>
                <a:spLocks noChangeArrowheads="1"/>
              </p:cNvSpPr>
              <p:nvPr/>
            </p:nvSpPr>
            <p:spPr bwMode="auto">
              <a:xfrm>
                <a:off x="322" y="3339"/>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a:t>14</a:t>
                </a:r>
              </a:p>
            </p:txBody>
          </p:sp>
          <p:sp>
            <p:nvSpPr>
              <p:cNvPr id="122" name="Oval 122"/>
              <p:cNvSpPr>
                <a:spLocks noChangeArrowheads="1"/>
              </p:cNvSpPr>
              <p:nvPr/>
            </p:nvSpPr>
            <p:spPr bwMode="auto">
              <a:xfrm>
                <a:off x="322" y="3657"/>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p>
                <a:pPr eaLnBrk="1" hangingPunct="1">
                  <a:spcBef>
                    <a:spcPct val="0"/>
                  </a:spcBef>
                </a:pPr>
                <a:r>
                  <a:rPr kumimoji="1" lang="en-US" altLang="zh-CN" sz="2000" dirty="0"/>
                  <a:t>13</a:t>
                </a:r>
              </a:p>
            </p:txBody>
          </p:sp>
          <p:sp>
            <p:nvSpPr>
              <p:cNvPr id="123" name="Line 123"/>
              <p:cNvSpPr>
                <a:spLocks noChangeShapeType="1"/>
              </p:cNvSpPr>
              <p:nvPr/>
            </p:nvSpPr>
            <p:spPr bwMode="auto">
              <a:xfrm>
                <a:off x="2103" y="2953"/>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4" name="Line 124"/>
              <p:cNvSpPr>
                <a:spLocks noChangeShapeType="1"/>
              </p:cNvSpPr>
              <p:nvPr/>
            </p:nvSpPr>
            <p:spPr bwMode="auto">
              <a:xfrm>
                <a:off x="2110" y="3569"/>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5" name="Line 125"/>
              <p:cNvSpPr>
                <a:spLocks noChangeShapeType="1"/>
              </p:cNvSpPr>
              <p:nvPr/>
            </p:nvSpPr>
            <p:spPr bwMode="auto">
              <a:xfrm>
                <a:off x="2109" y="3929"/>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6" name="Line 126"/>
              <p:cNvSpPr>
                <a:spLocks noChangeShapeType="1"/>
              </p:cNvSpPr>
              <p:nvPr/>
            </p:nvSpPr>
            <p:spPr bwMode="auto">
              <a:xfrm flipH="1">
                <a:off x="1837" y="4110"/>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27" name="Line 127"/>
              <p:cNvSpPr>
                <a:spLocks noChangeShapeType="1"/>
              </p:cNvSpPr>
              <p:nvPr/>
            </p:nvSpPr>
            <p:spPr bwMode="auto">
              <a:xfrm>
                <a:off x="2109" y="3294"/>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8" name="Line 128"/>
              <p:cNvSpPr>
                <a:spLocks noChangeShapeType="1"/>
              </p:cNvSpPr>
              <p:nvPr/>
            </p:nvSpPr>
            <p:spPr bwMode="auto">
              <a:xfrm flipV="1">
                <a:off x="430" y="2921"/>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9" name="Line 129"/>
              <p:cNvSpPr>
                <a:spLocks noChangeShapeType="1"/>
              </p:cNvSpPr>
              <p:nvPr/>
            </p:nvSpPr>
            <p:spPr bwMode="auto">
              <a:xfrm flipV="1">
                <a:off x="437" y="3537"/>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0" name="Line 130"/>
              <p:cNvSpPr>
                <a:spLocks noChangeShapeType="1"/>
              </p:cNvSpPr>
              <p:nvPr/>
            </p:nvSpPr>
            <p:spPr bwMode="auto">
              <a:xfrm flipV="1">
                <a:off x="436" y="3897"/>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1" name="Line 131"/>
              <p:cNvSpPr>
                <a:spLocks noChangeShapeType="1"/>
              </p:cNvSpPr>
              <p:nvPr/>
            </p:nvSpPr>
            <p:spPr bwMode="auto">
              <a:xfrm flipV="1">
                <a:off x="436" y="3262"/>
                <a:ext cx="11" cy="105"/>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98" name="Text Box 206"/>
            <p:cNvSpPr txBox="1">
              <a:spLocks noChangeArrowheads="1"/>
            </p:cNvSpPr>
            <p:nvPr/>
          </p:nvSpPr>
          <p:spPr bwMode="auto">
            <a:xfrm>
              <a:off x="1411" y="3113"/>
              <a:ext cx="544" cy="185"/>
            </a:xfrm>
            <a:prstGeom prst="rect">
              <a:avLst/>
            </a:prstGeom>
            <a:noFill/>
            <a:ln w="19050"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r>
                <a:rPr lang="zh-CN" altLang="en-US" sz="1800"/>
                <a:t>加计数</a:t>
              </a:r>
            </a:p>
          </p:txBody>
        </p:sp>
      </p:grpSp>
      <p:grpSp>
        <p:nvGrpSpPr>
          <p:cNvPr id="132" name="Group 156"/>
          <p:cNvGrpSpPr>
            <a:grpSpLocks/>
          </p:cNvGrpSpPr>
          <p:nvPr/>
        </p:nvGrpSpPr>
        <p:grpSpPr bwMode="auto">
          <a:xfrm>
            <a:off x="212098" y="4337930"/>
            <a:ext cx="2673350" cy="1892300"/>
            <a:chOff x="432" y="2921"/>
            <a:chExt cx="1684" cy="1192"/>
          </a:xfrm>
        </p:grpSpPr>
        <p:grpSp>
          <p:nvGrpSpPr>
            <p:cNvPr id="133" name="Group 153"/>
            <p:cNvGrpSpPr>
              <a:grpSpLocks/>
            </p:cNvGrpSpPr>
            <p:nvPr/>
          </p:nvGrpSpPr>
          <p:grpSpPr bwMode="auto">
            <a:xfrm>
              <a:off x="432" y="3257"/>
              <a:ext cx="1684" cy="856"/>
              <a:chOff x="2537" y="3073"/>
              <a:chExt cx="1684" cy="856"/>
            </a:xfrm>
          </p:grpSpPr>
          <p:sp>
            <p:nvSpPr>
              <p:cNvPr id="135" name="Line 145"/>
              <p:cNvSpPr>
                <a:spLocks noChangeShapeType="1"/>
              </p:cNvSpPr>
              <p:nvPr/>
            </p:nvSpPr>
            <p:spPr bwMode="auto">
              <a:xfrm flipH="1">
                <a:off x="2675" y="3929"/>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6" name="Line 146"/>
              <p:cNvSpPr>
                <a:spLocks noChangeShapeType="1"/>
              </p:cNvSpPr>
              <p:nvPr/>
            </p:nvSpPr>
            <p:spPr bwMode="auto">
              <a:xfrm flipH="1">
                <a:off x="3107" y="3929"/>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7" name="Line 147"/>
              <p:cNvSpPr>
                <a:spLocks noChangeShapeType="1"/>
              </p:cNvSpPr>
              <p:nvPr/>
            </p:nvSpPr>
            <p:spPr bwMode="auto">
              <a:xfrm flipH="1">
                <a:off x="3539" y="3929"/>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38" name="Line 148"/>
              <p:cNvSpPr>
                <a:spLocks noChangeShapeType="1"/>
              </p:cNvSpPr>
              <p:nvPr/>
            </p:nvSpPr>
            <p:spPr bwMode="auto">
              <a:xfrm>
                <a:off x="4210" y="3740"/>
                <a:ext cx="11" cy="10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9" name="Line 149"/>
              <p:cNvSpPr>
                <a:spLocks noChangeShapeType="1"/>
              </p:cNvSpPr>
              <p:nvPr/>
            </p:nvSpPr>
            <p:spPr bwMode="auto">
              <a:xfrm flipH="1">
                <a:off x="3938" y="3921"/>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40" name="Line 150"/>
              <p:cNvSpPr>
                <a:spLocks noChangeShapeType="1"/>
              </p:cNvSpPr>
              <p:nvPr/>
            </p:nvSpPr>
            <p:spPr bwMode="auto">
              <a:xfrm flipV="1">
                <a:off x="2538" y="3348"/>
                <a:ext cx="11" cy="10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1" name="Line 151"/>
              <p:cNvSpPr>
                <a:spLocks noChangeShapeType="1"/>
              </p:cNvSpPr>
              <p:nvPr/>
            </p:nvSpPr>
            <p:spPr bwMode="auto">
              <a:xfrm flipV="1">
                <a:off x="2537" y="3708"/>
                <a:ext cx="11" cy="10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2" name="Line 152"/>
              <p:cNvSpPr>
                <a:spLocks noChangeShapeType="1"/>
              </p:cNvSpPr>
              <p:nvPr/>
            </p:nvSpPr>
            <p:spPr bwMode="auto">
              <a:xfrm flipV="1">
                <a:off x="2537" y="3073"/>
                <a:ext cx="11" cy="10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134" name="Line 155"/>
            <p:cNvSpPr>
              <a:spLocks noChangeShapeType="1"/>
            </p:cNvSpPr>
            <p:nvPr/>
          </p:nvSpPr>
          <p:spPr bwMode="auto">
            <a:xfrm flipH="1" flipV="1">
              <a:off x="524" y="2921"/>
              <a:ext cx="1178" cy="1029"/>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lIns="0" tIns="0" rIns="0" bIns="0">
              <a:spAutoFit/>
            </a:bodyPr>
            <a:lstStyle/>
            <a:p>
              <a:endParaRPr lang="zh-CN" altLang="en-US"/>
            </a:p>
          </p:txBody>
        </p:sp>
      </p:grpSp>
    </p:spTree>
    <p:extLst>
      <p:ext uri="{BB962C8B-B14F-4D97-AF65-F5344CB8AC3E}">
        <p14:creationId xmlns:p14="http://schemas.microsoft.com/office/powerpoint/2010/main" val="228449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927"/>
            <a:ext cx="7848600" cy="388120"/>
          </a:xfrm>
        </p:spPr>
        <p:txBody>
          <a:bodyPr/>
          <a:lstStyle/>
          <a:p>
            <a:r>
              <a:rPr lang="zh-CN" altLang="en-US" dirty="0"/>
              <a:t>第四章  时序逻辑</a:t>
            </a:r>
            <a:r>
              <a:rPr lang="en-US" altLang="zh-CN" dirty="0"/>
              <a:t>\</a:t>
            </a:r>
            <a:r>
              <a:rPr lang="zh-CN" altLang="en-US" dirty="0"/>
              <a:t>第一节  锁存器</a:t>
            </a:r>
          </a:p>
        </p:txBody>
      </p:sp>
      <p:sp>
        <p:nvSpPr>
          <p:cNvPr id="5" name="内容占位符 4"/>
          <p:cNvSpPr>
            <a:spLocks noGrp="1"/>
          </p:cNvSpPr>
          <p:nvPr>
            <p:ph idx="1"/>
          </p:nvPr>
        </p:nvSpPr>
        <p:spPr>
          <a:xfrm>
            <a:off x="71700" y="503804"/>
            <a:ext cx="9000600" cy="5895393"/>
          </a:xfrm>
        </p:spPr>
        <p:txBody>
          <a:bodyPr/>
          <a:lstStyle/>
          <a:p>
            <a:r>
              <a:rPr lang="zh-CN" altLang="en-US" sz="2400" dirty="0">
                <a:latin typeface="Arial" charset="0"/>
              </a:rPr>
              <a:t>时序逻辑电路与组合逻辑电路的区别</a:t>
            </a:r>
            <a:endParaRPr lang="en-US" altLang="zh-CN" sz="2400" dirty="0">
              <a:latin typeface="Arial" charset="0"/>
            </a:endParaRPr>
          </a:p>
          <a:p>
            <a:r>
              <a:rPr lang="zh-CN" altLang="en-US" sz="2400" dirty="0">
                <a:solidFill>
                  <a:srgbClr val="0000DC"/>
                </a:solidFill>
                <a:latin typeface="楷体_GB2312" charset="-122"/>
                <a:ea typeface="楷体_GB2312" charset="-122"/>
              </a:rPr>
              <a:t>时序电路的分类</a:t>
            </a:r>
            <a:endParaRPr lang="en-US" altLang="zh-CN" sz="2400" dirty="0">
              <a:solidFill>
                <a:srgbClr val="0000DC"/>
              </a:solidFill>
              <a:latin typeface="楷体_GB2312" charset="-122"/>
              <a:ea typeface="楷体_GB2312" charset="-122"/>
            </a:endParaRPr>
          </a:p>
          <a:p>
            <a:r>
              <a:rPr kumimoji="1" lang="zh-CN" altLang="en-US" sz="2400" dirty="0"/>
              <a:t>锁存器的基本特性</a:t>
            </a:r>
            <a:endParaRPr lang="zh-CN" altLang="en-US" sz="2400" dirty="0">
              <a:solidFill>
                <a:srgbClr val="0000DC"/>
              </a:solidFill>
              <a:latin typeface="楷体_GB2312" charset="-122"/>
              <a:ea typeface="楷体_GB2312" charset="-122"/>
            </a:endParaRPr>
          </a:p>
          <a:p>
            <a:endParaRPr lang="en-US" altLang="zh-CN" dirty="0">
              <a:latin typeface="Arial" charset="0"/>
            </a:endParaRPr>
          </a:p>
        </p:txBody>
      </p:sp>
      <p:sp>
        <p:nvSpPr>
          <p:cNvPr id="24" name="Rectangle 23"/>
          <p:cNvSpPr>
            <a:spLocks noChangeArrowheads="1"/>
          </p:cNvSpPr>
          <p:nvPr/>
        </p:nvSpPr>
        <p:spPr bwMode="auto">
          <a:xfrm>
            <a:off x="2354978" y="1783974"/>
            <a:ext cx="45720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p>
            <a:pPr eaLnBrk="1" hangingPunct="1"/>
            <a:r>
              <a:rPr kumimoji="1" lang="en-US" altLang="zh-CN" sz="2000" dirty="0">
                <a:solidFill>
                  <a:schemeClr val="tx1"/>
                </a:solidFill>
              </a:rPr>
              <a:t>★ </a:t>
            </a:r>
            <a:r>
              <a:rPr kumimoji="1" lang="zh-CN" altLang="en-US" sz="2000" dirty="0">
                <a:solidFill>
                  <a:schemeClr val="tx1"/>
                </a:solidFill>
              </a:rPr>
              <a:t>锁存器是时序逻辑电路的基本单元。</a:t>
            </a:r>
          </a:p>
        </p:txBody>
      </p:sp>
      <p:sp>
        <p:nvSpPr>
          <p:cNvPr id="25" name="Text Box 24"/>
          <p:cNvSpPr txBox="1">
            <a:spLocks noChangeArrowheads="1"/>
          </p:cNvSpPr>
          <p:nvPr/>
        </p:nvSpPr>
        <p:spPr bwMode="auto">
          <a:xfrm>
            <a:off x="2366853" y="2239609"/>
            <a:ext cx="5638800"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dirty="0"/>
              <a:t>★ </a:t>
            </a:r>
            <a:r>
              <a:rPr kumimoji="1" lang="zh-CN" altLang="en-US" sz="2000" dirty="0"/>
              <a:t>锁存器的工作状态一般可用状态转换表、状态方程、状态转换图和工作波形图等方法描述。    </a:t>
            </a:r>
          </a:p>
        </p:txBody>
      </p:sp>
      <p:sp>
        <p:nvSpPr>
          <p:cNvPr id="26" name="Text Box 26"/>
          <p:cNvSpPr txBox="1">
            <a:spLocks noChangeArrowheads="1"/>
          </p:cNvSpPr>
          <p:nvPr/>
        </p:nvSpPr>
        <p:spPr bwMode="auto">
          <a:xfrm>
            <a:off x="2395567" y="2918231"/>
            <a:ext cx="6404217" cy="10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algn="l" eaLnBrk="1" hangingPunct="1"/>
            <a:r>
              <a:rPr kumimoji="1" lang="en-US" altLang="zh-CN" sz="2000" dirty="0"/>
              <a:t>★ </a:t>
            </a:r>
            <a:r>
              <a:rPr kumimoji="1" lang="zh-CN" altLang="en-US" sz="2000" dirty="0"/>
              <a:t>通常把锁存器翻转前的状态称“</a:t>
            </a:r>
            <a:r>
              <a:rPr kumimoji="1" lang="zh-CN" altLang="en-US" sz="2000" dirty="0">
                <a:solidFill>
                  <a:srgbClr val="FF0000"/>
                </a:solidFill>
              </a:rPr>
              <a:t>现态</a:t>
            </a:r>
            <a:r>
              <a:rPr kumimoji="1" lang="zh-CN" altLang="en-US" sz="2000" dirty="0"/>
              <a:t>”</a:t>
            </a:r>
            <a:r>
              <a:rPr kumimoji="1" lang="en-US" altLang="zh-CN" sz="2000" dirty="0"/>
              <a:t>(PS)</a:t>
            </a:r>
            <a:r>
              <a:rPr kumimoji="1" lang="zh-CN" altLang="en-US" sz="2000" dirty="0"/>
              <a:t>，用</a:t>
            </a:r>
            <a:r>
              <a:rPr kumimoji="1" lang="en-US" altLang="zh-CN" sz="2000" dirty="0" err="1"/>
              <a:t>Q</a:t>
            </a:r>
            <a:r>
              <a:rPr kumimoji="1" lang="en-US" altLang="zh-CN" sz="2000" baseline="30000" dirty="0" err="1"/>
              <a:t>n</a:t>
            </a:r>
            <a:r>
              <a:rPr kumimoji="1" lang="zh-CN" altLang="en-US" sz="2000" dirty="0"/>
              <a:t>表示；把在时钟脉冲</a:t>
            </a:r>
            <a:r>
              <a:rPr kumimoji="1" lang="en-US" altLang="zh-CN" sz="2000" dirty="0"/>
              <a:t>CLK</a:t>
            </a:r>
            <a:r>
              <a:rPr kumimoji="1" lang="zh-CN" altLang="en-US" sz="2000" dirty="0"/>
              <a:t>作用下，锁存器翻转后的状态称“</a:t>
            </a:r>
            <a:r>
              <a:rPr kumimoji="1" lang="zh-CN" altLang="en-US" sz="2000" dirty="0">
                <a:solidFill>
                  <a:srgbClr val="FF0000"/>
                </a:solidFill>
              </a:rPr>
              <a:t>次态</a:t>
            </a:r>
            <a:r>
              <a:rPr kumimoji="1" lang="zh-CN" altLang="en-US" sz="2000" dirty="0"/>
              <a:t>”</a:t>
            </a:r>
            <a:r>
              <a:rPr kumimoji="1" lang="en-US" altLang="zh-CN" sz="2000" dirty="0"/>
              <a:t>(NS)</a:t>
            </a:r>
            <a:r>
              <a:rPr kumimoji="1" lang="zh-CN" altLang="en-US" sz="2000" dirty="0"/>
              <a:t>，用</a:t>
            </a:r>
            <a:r>
              <a:rPr kumimoji="1" lang="en-US" altLang="zh-CN" sz="2000" dirty="0"/>
              <a:t>Q </a:t>
            </a:r>
            <a:r>
              <a:rPr kumimoji="1" lang="en-US" altLang="zh-CN" sz="2000" baseline="30000" dirty="0"/>
              <a:t>n+1</a:t>
            </a:r>
            <a:r>
              <a:rPr kumimoji="1" lang="zh-CN" altLang="en-US" sz="2000" dirty="0"/>
              <a:t>表示。</a:t>
            </a:r>
          </a:p>
        </p:txBody>
      </p:sp>
      <p:grpSp>
        <p:nvGrpSpPr>
          <p:cNvPr id="27" name="Group 28"/>
          <p:cNvGrpSpPr>
            <a:grpSpLocks/>
          </p:cNvGrpSpPr>
          <p:nvPr/>
        </p:nvGrpSpPr>
        <p:grpSpPr bwMode="auto">
          <a:xfrm>
            <a:off x="539750" y="1963160"/>
            <a:ext cx="1676400" cy="1773238"/>
            <a:chOff x="340" y="436"/>
            <a:chExt cx="1056" cy="1117"/>
          </a:xfrm>
        </p:grpSpPr>
        <p:grpSp>
          <p:nvGrpSpPr>
            <p:cNvPr id="28" name="Group 7"/>
            <p:cNvGrpSpPr>
              <a:grpSpLocks/>
            </p:cNvGrpSpPr>
            <p:nvPr/>
          </p:nvGrpSpPr>
          <p:grpSpPr bwMode="auto">
            <a:xfrm>
              <a:off x="340" y="436"/>
              <a:ext cx="1056" cy="1117"/>
              <a:chOff x="1104" y="1968"/>
              <a:chExt cx="1056" cy="1117"/>
            </a:xfrm>
          </p:grpSpPr>
          <p:sp>
            <p:nvSpPr>
              <p:cNvPr id="30" name="Text Box 8"/>
              <p:cNvSpPr txBox="1">
                <a:spLocks noChangeArrowheads="1"/>
              </p:cNvSpPr>
              <p:nvPr/>
            </p:nvSpPr>
            <p:spPr bwMode="auto">
              <a:xfrm>
                <a:off x="1104" y="1968"/>
                <a:ext cx="2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31" name="Rectangle 9"/>
              <p:cNvSpPr>
                <a:spLocks noChangeArrowheads="1"/>
              </p:cNvSpPr>
              <p:nvPr/>
            </p:nvSpPr>
            <p:spPr bwMode="auto">
              <a:xfrm>
                <a:off x="1248" y="2256"/>
                <a:ext cx="816"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solidFill>
                    <a:schemeClr val="tx1"/>
                  </a:solidFill>
                </a:endParaRPr>
              </a:p>
            </p:txBody>
          </p:sp>
          <p:sp>
            <p:nvSpPr>
              <p:cNvPr id="32" name="Line 10"/>
              <p:cNvSpPr>
                <a:spLocks noChangeShapeType="1"/>
              </p:cNvSpPr>
              <p:nvPr/>
            </p:nvSpPr>
            <p:spPr bwMode="auto">
              <a:xfrm>
                <a:off x="1392" y="206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3" name="Line 11"/>
              <p:cNvSpPr>
                <a:spLocks noChangeShapeType="1"/>
              </p:cNvSpPr>
              <p:nvPr/>
            </p:nvSpPr>
            <p:spPr bwMode="auto">
              <a:xfrm>
                <a:off x="1872" y="2064"/>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4" name="Line 12"/>
              <p:cNvSpPr>
                <a:spLocks noChangeShapeType="1"/>
              </p:cNvSpPr>
              <p:nvPr/>
            </p:nvSpPr>
            <p:spPr bwMode="auto">
              <a:xfrm>
                <a:off x="1824" y="264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sp>
            <p:nvSpPr>
              <p:cNvPr id="35" name="Line 13"/>
              <p:cNvSpPr>
                <a:spLocks noChangeShapeType="1"/>
              </p:cNvSpPr>
              <p:nvPr/>
            </p:nvSpPr>
            <p:spPr bwMode="auto">
              <a:xfrm>
                <a:off x="1440" y="264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nvGrpSpPr>
              <p:cNvPr id="36" name="Group 14"/>
              <p:cNvGrpSpPr>
                <a:grpSpLocks/>
              </p:cNvGrpSpPr>
              <p:nvPr/>
            </p:nvGrpSpPr>
            <p:grpSpPr bwMode="auto">
              <a:xfrm>
                <a:off x="1872" y="1968"/>
                <a:ext cx="288" cy="253"/>
                <a:chOff x="3360" y="2928"/>
                <a:chExt cx="288" cy="253"/>
              </a:xfrm>
            </p:grpSpPr>
            <p:sp>
              <p:nvSpPr>
                <p:cNvPr id="39" name="Text Box 15"/>
                <p:cNvSpPr txBox="1">
                  <a:spLocks noChangeArrowheads="1"/>
                </p:cNvSpPr>
                <p:nvPr/>
              </p:nvSpPr>
              <p:spPr bwMode="auto">
                <a:xfrm>
                  <a:off x="3360" y="2928"/>
                  <a:ext cx="2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Q</a:t>
                  </a:r>
                </a:p>
              </p:txBody>
            </p:sp>
            <p:sp>
              <p:nvSpPr>
                <p:cNvPr id="40" name="Line 16"/>
                <p:cNvSpPr>
                  <a:spLocks noChangeShapeType="1"/>
                </p:cNvSpPr>
                <p:nvPr/>
              </p:nvSpPr>
              <p:spPr bwMode="auto">
                <a:xfrm>
                  <a:off x="3415" y="294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solidFill>
                      <a:schemeClr val="tx1"/>
                    </a:solidFill>
                  </a:endParaRPr>
                </a:p>
              </p:txBody>
            </p:sp>
          </p:grpSp>
          <p:sp>
            <p:nvSpPr>
              <p:cNvPr id="37" name="Text Box 17"/>
              <p:cNvSpPr txBox="1">
                <a:spLocks noChangeArrowheads="1"/>
              </p:cNvSpPr>
              <p:nvPr/>
            </p:nvSpPr>
            <p:spPr bwMode="auto">
              <a:xfrm>
                <a:off x="1296" y="2832"/>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r>
                  <a:rPr kumimoji="1" lang="en-US" altLang="zh-CN" sz="2000" baseline="-25000"/>
                  <a:t>1</a:t>
                </a:r>
              </a:p>
            </p:txBody>
          </p:sp>
          <p:sp>
            <p:nvSpPr>
              <p:cNvPr id="38" name="Text Box 18"/>
              <p:cNvSpPr txBox="1">
                <a:spLocks noChangeArrowheads="1"/>
              </p:cNvSpPr>
              <p:nvPr/>
            </p:nvSpPr>
            <p:spPr bwMode="auto">
              <a:xfrm>
                <a:off x="1728" y="2832"/>
                <a:ext cx="3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000"/>
                  <a:t>X</a:t>
                </a:r>
                <a:r>
                  <a:rPr kumimoji="1" lang="en-US" altLang="zh-CN" sz="2000" baseline="-25000"/>
                  <a:t>2</a:t>
                </a:r>
              </a:p>
            </p:txBody>
          </p:sp>
        </p:grpSp>
        <p:sp>
          <p:nvSpPr>
            <p:cNvPr id="29" name="Oval 27"/>
            <p:cNvSpPr>
              <a:spLocks noChangeArrowheads="1"/>
            </p:cNvSpPr>
            <p:nvPr/>
          </p:nvSpPr>
          <p:spPr bwMode="auto">
            <a:xfrm>
              <a:off x="1084" y="657"/>
              <a:ext cx="64" cy="57"/>
            </a:xfrm>
            <a:prstGeom prst="ellipse">
              <a:avLst/>
            </a:prstGeom>
            <a:solidFill>
              <a:srgbClr val="DDDDDD"/>
            </a:solidFill>
            <a:ln w="19050">
              <a:solidFill>
                <a:schemeClr val="tx1"/>
              </a:solidFill>
              <a:round/>
              <a:headEnd/>
              <a:tailEnd/>
            </a:ln>
          </p:spPr>
          <p:txBody>
            <a:bodyPr wrap="none" lIns="90000" tIns="46800" rIns="90000" bIns="46800" anchor="ctr"/>
            <a:lstStyle/>
            <a:p>
              <a:endParaRPr lang="zh-CN" altLang="en-US">
                <a:solidFill>
                  <a:schemeClr val="tx1"/>
                </a:solidFill>
              </a:endParaRPr>
            </a:p>
          </p:txBody>
        </p:sp>
      </p:grpSp>
      <p:grpSp>
        <p:nvGrpSpPr>
          <p:cNvPr id="41" name="Group 4"/>
          <p:cNvGrpSpPr>
            <a:grpSpLocks/>
          </p:cNvGrpSpPr>
          <p:nvPr/>
        </p:nvGrpSpPr>
        <p:grpSpPr bwMode="auto">
          <a:xfrm>
            <a:off x="539750" y="4913363"/>
            <a:ext cx="3165475" cy="461963"/>
            <a:chOff x="0" y="1200"/>
            <a:chExt cx="2423" cy="240"/>
          </a:xfrm>
        </p:grpSpPr>
        <p:sp>
          <p:nvSpPr>
            <p:cNvPr id="42" name="AutoShape 5"/>
            <p:cNvSpPr>
              <a:spLocks noChangeArrowheads="1"/>
            </p:cNvSpPr>
            <p:nvPr/>
          </p:nvSpPr>
          <p:spPr bwMode="auto">
            <a:xfrm>
              <a:off x="0" y="1200"/>
              <a:ext cx="1819" cy="240"/>
            </a:xfrm>
            <a:prstGeom prst="roundRect">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lIns="0" tIns="0" rIns="0" bIns="0" anchor="ctr"/>
            <a:lstStyle/>
            <a:p>
              <a:pPr eaLnBrk="1" hangingPunct="1"/>
              <a:r>
                <a:rPr kumimoji="1" lang="zh-CN" altLang="en-US" sz="2000">
                  <a:solidFill>
                    <a:schemeClr val="bg1"/>
                  </a:solidFill>
                </a:rPr>
                <a:t>锁存器的状态方程</a:t>
              </a:r>
            </a:p>
          </p:txBody>
        </p:sp>
        <p:sp>
          <p:nvSpPr>
            <p:cNvPr id="43" name="Line 6"/>
            <p:cNvSpPr>
              <a:spLocks noChangeShapeType="1"/>
            </p:cNvSpPr>
            <p:nvPr/>
          </p:nvSpPr>
          <p:spPr bwMode="auto">
            <a:xfrm flipV="1">
              <a:off x="1854" y="1326"/>
              <a:ext cx="569" cy="1"/>
            </a:xfrm>
            <a:prstGeom prst="lin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lstStyle/>
            <a:p>
              <a:endParaRPr lang="zh-CN" altLang="en-US">
                <a:solidFill>
                  <a:schemeClr val="bg1"/>
                </a:solidFill>
              </a:endParaRPr>
            </a:p>
          </p:txBody>
        </p:sp>
      </p:grpSp>
      <p:graphicFrame>
        <p:nvGraphicFramePr>
          <p:cNvPr id="44" name="Object 19"/>
          <p:cNvGraphicFramePr>
            <a:graphicFrameLocks noChangeAspect="1"/>
          </p:cNvGraphicFramePr>
          <p:nvPr>
            <p:extLst>
              <p:ext uri="{D42A27DB-BD31-4B8C-83A1-F6EECF244321}">
                <p14:modId xmlns:p14="http://schemas.microsoft.com/office/powerpoint/2010/main" val="798767306"/>
              </p:ext>
            </p:extLst>
          </p:nvPr>
        </p:nvGraphicFramePr>
        <p:xfrm>
          <a:off x="3846512" y="4913363"/>
          <a:ext cx="2093913" cy="431800"/>
        </p:xfrm>
        <a:graphic>
          <a:graphicData uri="http://schemas.openxmlformats.org/presentationml/2006/ole">
            <mc:AlternateContent xmlns:mc="http://schemas.openxmlformats.org/markup-compatibility/2006">
              <mc:Choice xmlns:v="urn:schemas-microsoft-com:vml" Requires="v">
                <p:oleObj spid="_x0000_s175419" name="公式" r:id="rId3" imgW="1130040" imgH="228600" progId="Equation.3">
                  <p:embed/>
                </p:oleObj>
              </mc:Choice>
              <mc:Fallback>
                <p:oleObj name="公式" r:id="rId3" imgW="11300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512" y="4913363"/>
                        <a:ext cx="20939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AutoShape 20"/>
          <p:cNvSpPr>
            <a:spLocks noChangeArrowheads="1"/>
          </p:cNvSpPr>
          <p:nvPr/>
        </p:nvSpPr>
        <p:spPr bwMode="auto">
          <a:xfrm>
            <a:off x="4425950" y="4091038"/>
            <a:ext cx="838200" cy="533400"/>
          </a:xfrm>
          <a:prstGeom prst="wedgeRectCallout">
            <a:avLst>
              <a:gd name="adj1" fmla="val -88634"/>
              <a:gd name="adj2" fmla="val 119347"/>
            </a:avLst>
          </a:prstGeom>
          <a:noFill/>
          <a:ln w="19050">
            <a:solidFill>
              <a:srgbClr val="6699FF"/>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eaLnBrk="1" hangingPunct="1">
              <a:spcBef>
                <a:spcPct val="0"/>
              </a:spcBef>
            </a:pPr>
            <a:r>
              <a:rPr kumimoji="1" lang="zh-CN" altLang="en-US" sz="2000">
                <a:solidFill>
                  <a:schemeClr val="tx1"/>
                </a:solidFill>
              </a:rPr>
              <a:t>次态</a:t>
            </a:r>
          </a:p>
        </p:txBody>
      </p:sp>
      <p:sp>
        <p:nvSpPr>
          <p:cNvPr id="46" name="AutoShape 21"/>
          <p:cNvSpPr>
            <a:spLocks noChangeArrowheads="1"/>
          </p:cNvSpPr>
          <p:nvPr/>
        </p:nvSpPr>
        <p:spPr bwMode="auto">
          <a:xfrm>
            <a:off x="6226175" y="5603926"/>
            <a:ext cx="1316037" cy="457200"/>
          </a:xfrm>
          <a:prstGeom prst="wedgeRectCallout">
            <a:avLst>
              <a:gd name="adj1" fmla="val -92097"/>
              <a:gd name="adj2" fmla="val -121875"/>
            </a:avLst>
          </a:prstGeom>
          <a:noFill/>
          <a:ln w="19050">
            <a:solidFill>
              <a:srgbClr val="6699FF"/>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eaLnBrk="1" hangingPunct="1">
              <a:spcBef>
                <a:spcPct val="0"/>
              </a:spcBef>
            </a:pPr>
            <a:r>
              <a:rPr kumimoji="1" lang="zh-CN" altLang="en-US" sz="2000">
                <a:solidFill>
                  <a:schemeClr val="tx1"/>
                </a:solidFill>
              </a:rPr>
              <a:t>输入信号</a:t>
            </a:r>
          </a:p>
        </p:txBody>
      </p:sp>
      <p:sp>
        <p:nvSpPr>
          <p:cNvPr id="47" name="AutoShape 22"/>
          <p:cNvSpPr>
            <a:spLocks noChangeArrowheads="1"/>
          </p:cNvSpPr>
          <p:nvPr/>
        </p:nvSpPr>
        <p:spPr bwMode="auto">
          <a:xfrm>
            <a:off x="5576887" y="3948163"/>
            <a:ext cx="838200" cy="533400"/>
          </a:xfrm>
          <a:prstGeom prst="wedgeRectCallout">
            <a:avLst>
              <a:gd name="adj1" fmla="val -92046"/>
              <a:gd name="adj2" fmla="val 138986"/>
            </a:avLst>
          </a:prstGeom>
          <a:noFill/>
          <a:ln w="19050">
            <a:solidFill>
              <a:srgbClr val="6699FF"/>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eaLnBrk="1" hangingPunct="1">
              <a:spcBef>
                <a:spcPct val="0"/>
              </a:spcBef>
            </a:pPr>
            <a:r>
              <a:rPr kumimoji="1" lang="zh-CN" altLang="en-US" sz="2000">
                <a:solidFill>
                  <a:schemeClr val="tx1"/>
                </a:solidFill>
              </a:rPr>
              <a:t>现态</a:t>
            </a:r>
          </a:p>
        </p:txBody>
      </p:sp>
      <p:sp>
        <p:nvSpPr>
          <p:cNvPr id="48" name="Rectangle 23"/>
          <p:cNvSpPr>
            <a:spLocks noChangeArrowheads="1"/>
          </p:cNvSpPr>
          <p:nvPr/>
        </p:nvSpPr>
        <p:spPr bwMode="auto">
          <a:xfrm>
            <a:off x="348020" y="5430934"/>
            <a:ext cx="3357205"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p>
            <a:pPr eaLnBrk="1" hangingPunct="1"/>
            <a:r>
              <a:rPr kumimoji="1" lang="zh-CN" altLang="en-US" sz="2000" dirty="0">
                <a:solidFill>
                  <a:schemeClr val="tx1"/>
                </a:solidFill>
              </a:rPr>
              <a:t>也称为次态方程，特征方程</a:t>
            </a:r>
          </a:p>
        </p:txBody>
      </p:sp>
    </p:spTree>
    <p:extLst>
      <p:ext uri="{BB962C8B-B14F-4D97-AF65-F5344CB8AC3E}">
        <p14:creationId xmlns:p14="http://schemas.microsoft.com/office/powerpoint/2010/main" val="24825571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3"/>
          <p:cNvSpPr txBox="1">
            <a:spLocks noChangeArrowheads="1"/>
          </p:cNvSpPr>
          <p:nvPr/>
        </p:nvSpPr>
        <p:spPr bwMode="auto">
          <a:xfrm>
            <a:off x="-77787" y="6309192"/>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6030402"/>
          </a:xfrm>
        </p:spPr>
        <p:txBody>
          <a:bodyPr/>
          <a:lstStyle/>
          <a:p>
            <a:r>
              <a:rPr lang="zh-CN" altLang="en-US" sz="2400" dirty="0"/>
              <a:t>中规模集成计数器</a:t>
            </a:r>
          </a:p>
          <a:p>
            <a:endParaRPr lang="zh-CN" altLang="en-US" dirty="0"/>
          </a:p>
        </p:txBody>
      </p:sp>
      <p:grpSp>
        <p:nvGrpSpPr>
          <p:cNvPr id="76" name="Group 70"/>
          <p:cNvGrpSpPr>
            <a:grpSpLocks/>
          </p:cNvGrpSpPr>
          <p:nvPr/>
        </p:nvGrpSpPr>
        <p:grpSpPr bwMode="auto">
          <a:xfrm>
            <a:off x="241880" y="938212"/>
            <a:ext cx="2096694" cy="396875"/>
            <a:chOff x="144" y="1152"/>
            <a:chExt cx="1728" cy="250"/>
          </a:xfrm>
        </p:grpSpPr>
        <p:sp>
          <p:nvSpPr>
            <p:cNvPr id="77" name="Text Box 71"/>
            <p:cNvSpPr txBox="1">
              <a:spLocks noChangeArrowheads="1"/>
            </p:cNvSpPr>
            <p:nvPr/>
          </p:nvSpPr>
          <p:spPr bwMode="auto">
            <a:xfrm>
              <a:off x="144" y="1152"/>
              <a:ext cx="1728" cy="25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lgn="l" eaLnBrk="1" hangingPunct="1">
                <a:defRPr/>
              </a:pPr>
              <a:r>
                <a:rPr kumimoji="1" lang="en-US" altLang="zh-CN" sz="2000" dirty="0">
                  <a:solidFill>
                    <a:schemeClr val="tx1"/>
                  </a:solidFill>
                </a:rPr>
                <a:t>1</a:t>
              </a:r>
              <a:r>
                <a:rPr kumimoji="1" lang="zh-CN" altLang="en-US" sz="2000" dirty="0">
                  <a:solidFill>
                    <a:schemeClr val="tx1"/>
                  </a:solidFill>
                </a:rPr>
                <a:t>、同步计数器</a:t>
              </a:r>
            </a:p>
          </p:txBody>
        </p:sp>
        <p:sp>
          <p:nvSpPr>
            <p:cNvPr id="78" name="Line 72"/>
            <p:cNvSpPr>
              <a:spLocks noChangeShapeType="1"/>
            </p:cNvSpPr>
            <p:nvPr/>
          </p:nvSpPr>
          <p:spPr bwMode="auto">
            <a:xfrm>
              <a:off x="240" y="1392"/>
              <a:ext cx="115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lIns="0" tIns="0" rIns="0" bIns="0" anchor="ctr"/>
            <a:lstStyle/>
            <a:p>
              <a:endParaRPr lang="zh-CN" altLang="en-US">
                <a:solidFill>
                  <a:schemeClr val="tx1"/>
                </a:solidFill>
              </a:endParaRPr>
            </a:p>
          </p:txBody>
        </p:sp>
      </p:grpSp>
      <p:sp>
        <p:nvSpPr>
          <p:cNvPr id="3" name="矩形 2"/>
          <p:cNvSpPr/>
          <p:nvPr/>
        </p:nvSpPr>
        <p:spPr>
          <a:xfrm>
            <a:off x="241880" y="1448868"/>
            <a:ext cx="4575291" cy="400110"/>
          </a:xfrm>
          <a:prstGeom prst="rect">
            <a:avLst/>
          </a:prstGeom>
        </p:spPr>
        <p:txBody>
          <a:bodyPr wrap="none">
            <a:spAutoFit/>
          </a:bodyPr>
          <a:lstStyle/>
          <a:p>
            <a:pPr>
              <a:defRPr/>
            </a:pPr>
            <a:r>
              <a:rPr kumimoji="1" lang="en-US" altLang="zh-CN" sz="2000" dirty="0">
                <a:solidFill>
                  <a:schemeClr val="tx1"/>
                </a:solidFill>
              </a:rPr>
              <a:t>2.</a:t>
            </a:r>
            <a:r>
              <a:rPr kumimoji="1" lang="zh-CN" altLang="en-US" sz="2000" dirty="0">
                <a:solidFill>
                  <a:schemeClr val="tx1"/>
                </a:solidFill>
              </a:rPr>
              <a:t>中规模计数器</a:t>
            </a:r>
            <a:r>
              <a:rPr kumimoji="1" lang="en-US" altLang="zh-CN" sz="2000" dirty="0">
                <a:solidFill>
                  <a:schemeClr val="tx1"/>
                </a:solidFill>
              </a:rPr>
              <a:t>IC</a:t>
            </a:r>
            <a:r>
              <a:rPr kumimoji="1" lang="zh-CN" altLang="en-US" sz="2000" dirty="0">
                <a:solidFill>
                  <a:schemeClr val="tx1"/>
                </a:solidFill>
              </a:rPr>
              <a:t>构成任意进制计数器</a:t>
            </a:r>
          </a:p>
        </p:txBody>
      </p:sp>
      <p:sp>
        <p:nvSpPr>
          <p:cNvPr id="79" name="Rectangle 10"/>
          <p:cNvSpPr>
            <a:spLocks noChangeArrowheads="1"/>
          </p:cNvSpPr>
          <p:nvPr/>
        </p:nvSpPr>
        <p:spPr bwMode="auto">
          <a:xfrm>
            <a:off x="86519" y="1875487"/>
            <a:ext cx="88931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spcBef>
                <a:spcPct val="0"/>
              </a:spcBef>
            </a:pPr>
            <a:r>
              <a:rPr kumimoji="1" lang="en-US" altLang="zh-CN" sz="2000"/>
              <a:t>       </a:t>
            </a:r>
            <a:r>
              <a:rPr kumimoji="1" lang="zh-CN" altLang="en-US" sz="2000"/>
              <a:t>中规模集成计数器芯片按照其原始的功能表只能完成规定的功能，在实际应用中可能还不能满足要求，因此就希望通过某种方法来构成任意进制计数器。 </a:t>
            </a:r>
          </a:p>
        </p:txBody>
      </p:sp>
      <p:sp>
        <p:nvSpPr>
          <p:cNvPr id="94" name="Text Box 48"/>
          <p:cNvSpPr txBox="1">
            <a:spLocks noChangeArrowheads="1"/>
          </p:cNvSpPr>
          <p:nvPr/>
        </p:nvSpPr>
        <p:spPr bwMode="auto">
          <a:xfrm>
            <a:off x="275431" y="2866087"/>
            <a:ext cx="2663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构成任意进制的方法</a:t>
            </a:r>
          </a:p>
        </p:txBody>
      </p:sp>
      <p:sp>
        <p:nvSpPr>
          <p:cNvPr id="95" name="AutoShape 49"/>
          <p:cNvSpPr>
            <a:spLocks/>
          </p:cNvSpPr>
          <p:nvPr/>
        </p:nvSpPr>
        <p:spPr bwMode="auto">
          <a:xfrm>
            <a:off x="2867819" y="2577162"/>
            <a:ext cx="88900" cy="1008062"/>
          </a:xfrm>
          <a:prstGeom prst="leftBrace">
            <a:avLst>
              <a:gd name="adj1" fmla="val 94494"/>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6" name="Text Box 50"/>
          <p:cNvSpPr txBox="1">
            <a:spLocks noChangeArrowheads="1"/>
          </p:cNvSpPr>
          <p:nvPr/>
        </p:nvSpPr>
        <p:spPr bwMode="auto">
          <a:xfrm>
            <a:off x="2956719" y="2505724"/>
            <a:ext cx="1223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dirty="0">
                <a:solidFill>
                  <a:srgbClr val="FF0000"/>
                </a:solidFill>
              </a:rPr>
              <a:t>预置法</a:t>
            </a:r>
          </a:p>
        </p:txBody>
      </p:sp>
      <p:sp>
        <p:nvSpPr>
          <p:cNvPr id="97" name="Text Box 51"/>
          <p:cNvSpPr txBox="1">
            <a:spLocks noChangeArrowheads="1"/>
          </p:cNvSpPr>
          <p:nvPr/>
        </p:nvSpPr>
        <p:spPr bwMode="auto">
          <a:xfrm>
            <a:off x="2985294" y="2878787"/>
            <a:ext cx="1223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复位法</a:t>
            </a:r>
          </a:p>
        </p:txBody>
      </p:sp>
      <p:sp>
        <p:nvSpPr>
          <p:cNvPr id="98" name="Text Box 52"/>
          <p:cNvSpPr txBox="1">
            <a:spLocks noChangeArrowheads="1"/>
          </p:cNvSpPr>
          <p:nvPr/>
        </p:nvSpPr>
        <p:spPr bwMode="auto">
          <a:xfrm>
            <a:off x="2999581" y="3283599"/>
            <a:ext cx="1655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级联扩模法</a:t>
            </a:r>
          </a:p>
        </p:txBody>
      </p:sp>
      <p:sp>
        <p:nvSpPr>
          <p:cNvPr id="99" name="Text Box 53"/>
          <p:cNvSpPr txBox="1">
            <a:spLocks noChangeArrowheads="1"/>
          </p:cNvSpPr>
          <p:nvPr/>
        </p:nvSpPr>
        <p:spPr bwMode="auto">
          <a:xfrm>
            <a:off x="362744" y="4051949"/>
            <a:ext cx="990600" cy="41592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rgbClr val="FF0000"/>
                </a:solidFill>
              </a:rPr>
              <a:t>预置法</a:t>
            </a:r>
          </a:p>
        </p:txBody>
      </p:sp>
      <p:sp>
        <p:nvSpPr>
          <p:cNvPr id="100" name="Text Box 54"/>
          <p:cNvSpPr txBox="1">
            <a:spLocks noChangeArrowheads="1"/>
          </p:cNvSpPr>
          <p:nvPr/>
        </p:nvSpPr>
        <p:spPr bwMode="auto">
          <a:xfrm>
            <a:off x="1429544" y="3639199"/>
            <a:ext cx="7451725" cy="1025525"/>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r>
              <a:rPr kumimoji="1" lang="en-US" altLang="zh-CN" sz="2000" dirty="0"/>
              <a:t>        </a:t>
            </a:r>
            <a:r>
              <a:rPr kumimoji="1" lang="zh-CN" altLang="en-US" sz="2000" dirty="0"/>
              <a:t>使计数器从某个预置状态开始计数，</a:t>
            </a:r>
            <a:r>
              <a:rPr kumimoji="1" lang="zh-CN" altLang="en-US" sz="2000" dirty="0">
                <a:solidFill>
                  <a:srgbClr val="FF0000"/>
                </a:solidFill>
              </a:rPr>
              <a:t>到达满足</a:t>
            </a:r>
            <a:r>
              <a:rPr kumimoji="1" lang="en-US" altLang="zh-CN" sz="2000" dirty="0">
                <a:solidFill>
                  <a:srgbClr val="FF0000"/>
                </a:solidFill>
              </a:rPr>
              <a:t>M</a:t>
            </a:r>
            <a:r>
              <a:rPr kumimoji="1" lang="zh-CN" altLang="en-US" sz="2000" dirty="0">
                <a:solidFill>
                  <a:srgbClr val="FF0000"/>
                </a:solidFill>
              </a:rPr>
              <a:t>的终止状态时，产生预置控制信号</a:t>
            </a:r>
            <a:r>
              <a:rPr kumimoji="1" lang="zh-CN" altLang="en-US" sz="2000" dirty="0"/>
              <a:t>，加载到预置端</a:t>
            </a:r>
            <a:r>
              <a:rPr kumimoji="1" lang="en-US" altLang="zh-CN" sz="2000" dirty="0"/>
              <a:t>LD</a:t>
            </a:r>
            <a:r>
              <a:rPr kumimoji="1" lang="zh-CN" altLang="en-US" sz="2000" dirty="0"/>
              <a:t>，将外部输入的预置信号值打入计数器。然后重复进行。</a:t>
            </a:r>
          </a:p>
        </p:txBody>
      </p:sp>
      <p:sp>
        <p:nvSpPr>
          <p:cNvPr id="101" name="Text Box 55"/>
          <p:cNvSpPr txBox="1">
            <a:spLocks noChangeArrowheads="1"/>
          </p:cNvSpPr>
          <p:nvPr/>
        </p:nvSpPr>
        <p:spPr bwMode="auto">
          <a:xfrm>
            <a:off x="2612231" y="4900887"/>
            <a:ext cx="3124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r>
              <a:rPr kumimoji="1" lang="zh-CN" altLang="en-US" sz="2000"/>
              <a:t>加计数    预置值</a:t>
            </a:r>
            <a:r>
              <a:rPr kumimoji="1" lang="en-US" altLang="zh-CN" sz="2000"/>
              <a:t>=N-M</a:t>
            </a:r>
          </a:p>
          <a:p>
            <a:pPr algn="l" eaLnBrk="1" hangingPunct="1"/>
            <a:r>
              <a:rPr kumimoji="1" lang="zh-CN" altLang="en-US" sz="2000"/>
              <a:t>减计数    预置值</a:t>
            </a:r>
            <a:r>
              <a:rPr kumimoji="1" lang="en-US" altLang="zh-CN" sz="2000"/>
              <a:t>=M-1   </a:t>
            </a:r>
          </a:p>
        </p:txBody>
      </p:sp>
      <p:sp>
        <p:nvSpPr>
          <p:cNvPr id="102" name="Text Box 57"/>
          <p:cNvSpPr txBox="1">
            <a:spLocks noChangeArrowheads="1"/>
          </p:cNvSpPr>
          <p:nvPr/>
        </p:nvSpPr>
        <p:spPr bwMode="auto">
          <a:xfrm>
            <a:off x="580231" y="5129487"/>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同步预置方式 </a:t>
            </a:r>
          </a:p>
        </p:txBody>
      </p:sp>
      <p:sp>
        <p:nvSpPr>
          <p:cNvPr id="103" name="Text Box 59"/>
          <p:cNvSpPr txBox="1">
            <a:spLocks noChangeArrowheads="1"/>
          </p:cNvSpPr>
          <p:nvPr/>
        </p:nvSpPr>
        <p:spPr bwMode="auto">
          <a:xfrm>
            <a:off x="5812631" y="4842149"/>
            <a:ext cx="2819400" cy="41592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r>
              <a:rPr kumimoji="1" lang="en-US" altLang="zh-CN" sz="2000"/>
              <a:t>N</a:t>
            </a:r>
            <a:r>
              <a:rPr kumimoji="1" lang="zh-CN" altLang="en-US" sz="2000"/>
              <a:t>为原来计数器的模值</a:t>
            </a:r>
          </a:p>
        </p:txBody>
      </p:sp>
      <p:sp>
        <p:nvSpPr>
          <p:cNvPr id="104" name="Text Box 60"/>
          <p:cNvSpPr txBox="1">
            <a:spLocks noChangeArrowheads="1"/>
          </p:cNvSpPr>
          <p:nvPr/>
        </p:nvSpPr>
        <p:spPr bwMode="auto">
          <a:xfrm>
            <a:off x="5696744" y="5300937"/>
            <a:ext cx="3048000" cy="41592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r>
              <a:rPr kumimoji="1" lang="en-US" altLang="zh-CN" sz="2000"/>
              <a:t>M</a:t>
            </a:r>
            <a:r>
              <a:rPr kumimoji="1" lang="zh-CN" altLang="en-US" sz="2000"/>
              <a:t>为现在要求实现的模值</a:t>
            </a:r>
          </a:p>
        </p:txBody>
      </p:sp>
      <p:sp>
        <p:nvSpPr>
          <p:cNvPr id="105" name="AutoShape 61"/>
          <p:cNvSpPr>
            <a:spLocks/>
          </p:cNvSpPr>
          <p:nvPr/>
        </p:nvSpPr>
        <p:spPr bwMode="auto">
          <a:xfrm>
            <a:off x="2383631" y="4977087"/>
            <a:ext cx="82550" cy="685800"/>
          </a:xfrm>
          <a:prstGeom prst="leftBrace">
            <a:avLst>
              <a:gd name="adj1" fmla="val 69231"/>
              <a:gd name="adj2" fmla="val 500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6" name="Text Box 112"/>
          <p:cNvSpPr txBox="1">
            <a:spLocks noChangeArrowheads="1"/>
          </p:cNvSpPr>
          <p:nvPr/>
        </p:nvSpPr>
        <p:spPr bwMode="auto">
          <a:xfrm rot="21031388">
            <a:off x="5620544" y="2793062"/>
            <a:ext cx="3097212" cy="628650"/>
          </a:xfrm>
          <a:prstGeom prst="rect">
            <a:avLst/>
          </a:prstGeom>
          <a:noFill/>
          <a:ln w="19050" algn="ctr">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latin typeface="楷体_GB2312" charset="-122"/>
                <a:ea typeface="楷体_GB2312" charset="-122"/>
              </a:rPr>
              <a:t>当输入</a:t>
            </a:r>
            <a:r>
              <a:rPr lang="en-US" altLang="zh-CN" sz="2000">
                <a:latin typeface="楷体_GB2312" charset="-122"/>
                <a:ea typeface="楷体_GB2312" charset="-122"/>
              </a:rPr>
              <a:t>M</a:t>
            </a:r>
            <a:r>
              <a:rPr lang="zh-CN" altLang="en-US" sz="2000">
                <a:latin typeface="楷体_GB2312" charset="-122"/>
                <a:ea typeface="楷体_GB2312" charset="-122"/>
              </a:rPr>
              <a:t>个计数脉冲后，控制计数器回到预置的状态。</a:t>
            </a:r>
            <a:r>
              <a:rPr lang="zh-CN" altLang="en-US" sz="2000"/>
              <a:t> </a:t>
            </a:r>
          </a:p>
        </p:txBody>
      </p:sp>
      <p:sp>
        <p:nvSpPr>
          <p:cNvPr id="107" name="Text Box 221"/>
          <p:cNvSpPr txBox="1">
            <a:spLocks noChangeArrowheads="1"/>
          </p:cNvSpPr>
          <p:nvPr/>
        </p:nvSpPr>
        <p:spPr bwMode="auto">
          <a:xfrm rot="21200163">
            <a:off x="5476081" y="2721624"/>
            <a:ext cx="86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1800">
                <a:solidFill>
                  <a:schemeClr val="accent2"/>
                </a:solidFill>
                <a:ea typeface="楷体_GB2312" charset="-122"/>
              </a:rPr>
              <a:t>简言之</a:t>
            </a:r>
          </a:p>
        </p:txBody>
      </p:sp>
    </p:spTree>
    <p:extLst>
      <p:ext uri="{BB962C8B-B14F-4D97-AF65-F5344CB8AC3E}">
        <p14:creationId xmlns:p14="http://schemas.microsoft.com/office/powerpoint/2010/main" val="2353656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nvSpPr>
        <p:spPr bwMode="auto">
          <a:xfrm>
            <a:off x="0" y="9525"/>
            <a:ext cx="9144000" cy="6848475"/>
          </a:xfrm>
          <a:prstGeom prst="rect">
            <a:avLst/>
          </a:prstGeom>
          <a:ln/>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18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中规模计数器预置法</a:t>
            </a:r>
          </a:p>
        </p:txBody>
      </p:sp>
      <p:sp>
        <p:nvSpPr>
          <p:cNvPr id="6" name="Text Box 99"/>
          <p:cNvSpPr txBox="1">
            <a:spLocks noChangeArrowheads="1"/>
          </p:cNvSpPr>
          <p:nvPr/>
        </p:nvSpPr>
        <p:spPr bwMode="auto">
          <a:xfrm>
            <a:off x="3113881" y="1889126"/>
            <a:ext cx="2043113"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endParaRPr lang="zh-CN" altLang="zh-CN" sz="1600"/>
          </a:p>
        </p:txBody>
      </p:sp>
      <p:grpSp>
        <p:nvGrpSpPr>
          <p:cNvPr id="7" name="Group 472"/>
          <p:cNvGrpSpPr>
            <a:grpSpLocks/>
          </p:cNvGrpSpPr>
          <p:nvPr/>
        </p:nvGrpSpPr>
        <p:grpSpPr bwMode="auto">
          <a:xfrm>
            <a:off x="4082265" y="26988"/>
            <a:ext cx="4576772" cy="1652588"/>
            <a:chOff x="2628" y="34"/>
            <a:chExt cx="2883" cy="1041"/>
          </a:xfrm>
        </p:grpSpPr>
        <p:sp>
          <p:nvSpPr>
            <p:cNvPr id="287" name="Oval 101"/>
            <p:cNvSpPr>
              <a:spLocks noChangeArrowheads="1"/>
            </p:cNvSpPr>
            <p:nvPr/>
          </p:nvSpPr>
          <p:spPr bwMode="auto">
            <a:xfrm>
              <a:off x="2700" y="152"/>
              <a:ext cx="311" cy="322"/>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88" name="Text Box 102"/>
            <p:cNvSpPr txBox="1">
              <a:spLocks noChangeArrowheads="1"/>
            </p:cNvSpPr>
            <p:nvPr/>
          </p:nvSpPr>
          <p:spPr bwMode="auto">
            <a:xfrm>
              <a:off x="2744" y="243"/>
              <a:ext cx="292"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dirty="0"/>
                <a:t>0100</a:t>
              </a:r>
            </a:p>
          </p:txBody>
        </p:sp>
        <p:sp>
          <p:nvSpPr>
            <p:cNvPr id="289" name="Oval 103"/>
            <p:cNvSpPr>
              <a:spLocks noChangeArrowheads="1"/>
            </p:cNvSpPr>
            <p:nvPr/>
          </p:nvSpPr>
          <p:spPr bwMode="auto">
            <a:xfrm>
              <a:off x="3207" y="152"/>
              <a:ext cx="311" cy="322"/>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90" name="Text Box 104"/>
            <p:cNvSpPr txBox="1">
              <a:spLocks noChangeArrowheads="1"/>
            </p:cNvSpPr>
            <p:nvPr/>
          </p:nvSpPr>
          <p:spPr bwMode="auto">
            <a:xfrm>
              <a:off x="3251" y="252"/>
              <a:ext cx="3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0101</a:t>
              </a:r>
            </a:p>
          </p:txBody>
        </p:sp>
        <p:sp>
          <p:nvSpPr>
            <p:cNvPr id="291" name="Line 105"/>
            <p:cNvSpPr>
              <a:spLocks noChangeShapeType="1"/>
            </p:cNvSpPr>
            <p:nvPr/>
          </p:nvSpPr>
          <p:spPr bwMode="auto">
            <a:xfrm>
              <a:off x="3011" y="303"/>
              <a:ext cx="186"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92" name="Line 106"/>
            <p:cNvSpPr>
              <a:spLocks noChangeShapeType="1"/>
            </p:cNvSpPr>
            <p:nvPr/>
          </p:nvSpPr>
          <p:spPr bwMode="auto">
            <a:xfrm>
              <a:off x="3520" y="313"/>
              <a:ext cx="186"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93" name="Oval 108"/>
            <p:cNvSpPr>
              <a:spLocks noChangeArrowheads="1"/>
            </p:cNvSpPr>
            <p:nvPr/>
          </p:nvSpPr>
          <p:spPr bwMode="auto">
            <a:xfrm>
              <a:off x="3716" y="152"/>
              <a:ext cx="311" cy="322"/>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94" name="Text Box 109"/>
            <p:cNvSpPr txBox="1">
              <a:spLocks noChangeArrowheads="1"/>
            </p:cNvSpPr>
            <p:nvPr/>
          </p:nvSpPr>
          <p:spPr bwMode="auto">
            <a:xfrm>
              <a:off x="3787" y="243"/>
              <a:ext cx="23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0110</a:t>
              </a:r>
            </a:p>
          </p:txBody>
        </p:sp>
        <p:sp>
          <p:nvSpPr>
            <p:cNvPr id="295" name="Oval 111"/>
            <p:cNvSpPr>
              <a:spLocks noChangeArrowheads="1"/>
            </p:cNvSpPr>
            <p:nvPr/>
          </p:nvSpPr>
          <p:spPr bwMode="auto">
            <a:xfrm>
              <a:off x="4213" y="142"/>
              <a:ext cx="311" cy="322"/>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96" name="Text Box 112"/>
            <p:cNvSpPr txBox="1">
              <a:spLocks noChangeArrowheads="1"/>
            </p:cNvSpPr>
            <p:nvPr/>
          </p:nvSpPr>
          <p:spPr bwMode="auto">
            <a:xfrm>
              <a:off x="4241" y="243"/>
              <a:ext cx="23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0111</a:t>
              </a:r>
            </a:p>
          </p:txBody>
        </p:sp>
        <p:sp>
          <p:nvSpPr>
            <p:cNvPr id="297" name="Line 113"/>
            <p:cNvSpPr>
              <a:spLocks noChangeShapeType="1"/>
            </p:cNvSpPr>
            <p:nvPr/>
          </p:nvSpPr>
          <p:spPr bwMode="auto">
            <a:xfrm>
              <a:off x="4027" y="303"/>
              <a:ext cx="18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98" name="Oval 115"/>
            <p:cNvSpPr>
              <a:spLocks noChangeArrowheads="1"/>
            </p:cNvSpPr>
            <p:nvPr/>
          </p:nvSpPr>
          <p:spPr bwMode="auto">
            <a:xfrm>
              <a:off x="4246" y="678"/>
              <a:ext cx="311" cy="322"/>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99" name="Text Box 116"/>
            <p:cNvSpPr txBox="1">
              <a:spLocks noChangeArrowheads="1"/>
            </p:cNvSpPr>
            <p:nvPr/>
          </p:nvSpPr>
          <p:spPr bwMode="auto">
            <a:xfrm>
              <a:off x="4286" y="787"/>
              <a:ext cx="23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1100</a:t>
              </a:r>
            </a:p>
          </p:txBody>
        </p:sp>
        <p:sp>
          <p:nvSpPr>
            <p:cNvPr id="300" name="Oval 118"/>
            <p:cNvSpPr>
              <a:spLocks noChangeArrowheads="1"/>
            </p:cNvSpPr>
            <p:nvPr/>
          </p:nvSpPr>
          <p:spPr bwMode="auto">
            <a:xfrm>
              <a:off x="3717" y="678"/>
              <a:ext cx="312" cy="322"/>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01" name="Text Box 119"/>
            <p:cNvSpPr txBox="1">
              <a:spLocks noChangeArrowheads="1"/>
            </p:cNvSpPr>
            <p:nvPr/>
          </p:nvSpPr>
          <p:spPr bwMode="auto">
            <a:xfrm>
              <a:off x="3778" y="793"/>
              <a:ext cx="2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1101</a:t>
              </a:r>
            </a:p>
          </p:txBody>
        </p:sp>
        <p:sp>
          <p:nvSpPr>
            <p:cNvPr id="302" name="Oval 121"/>
            <p:cNvSpPr>
              <a:spLocks noChangeArrowheads="1"/>
            </p:cNvSpPr>
            <p:nvPr/>
          </p:nvSpPr>
          <p:spPr bwMode="auto">
            <a:xfrm>
              <a:off x="3220" y="678"/>
              <a:ext cx="311" cy="322"/>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03" name="Text Box 122"/>
            <p:cNvSpPr txBox="1">
              <a:spLocks noChangeArrowheads="1"/>
            </p:cNvSpPr>
            <p:nvPr/>
          </p:nvSpPr>
          <p:spPr bwMode="auto">
            <a:xfrm>
              <a:off x="3274" y="775"/>
              <a:ext cx="23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1110</a:t>
              </a:r>
            </a:p>
          </p:txBody>
        </p:sp>
        <p:sp>
          <p:nvSpPr>
            <p:cNvPr id="304" name="Line 123"/>
            <p:cNvSpPr>
              <a:spLocks noChangeShapeType="1"/>
            </p:cNvSpPr>
            <p:nvPr/>
          </p:nvSpPr>
          <p:spPr bwMode="auto">
            <a:xfrm flipH="1">
              <a:off x="4037" y="807"/>
              <a:ext cx="17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05" name="Text Box 124"/>
            <p:cNvSpPr txBox="1">
              <a:spLocks noChangeArrowheads="1"/>
            </p:cNvSpPr>
            <p:nvPr/>
          </p:nvSpPr>
          <p:spPr bwMode="auto">
            <a:xfrm>
              <a:off x="3033" y="34"/>
              <a:ext cx="7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a:t>
              </a:r>
            </a:p>
          </p:txBody>
        </p:sp>
        <p:sp>
          <p:nvSpPr>
            <p:cNvPr id="306" name="Text Box 125"/>
            <p:cNvSpPr txBox="1">
              <a:spLocks noChangeArrowheads="1"/>
            </p:cNvSpPr>
            <p:nvPr/>
          </p:nvSpPr>
          <p:spPr bwMode="auto">
            <a:xfrm>
              <a:off x="3540" y="67"/>
              <a:ext cx="74"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2</a:t>
              </a:r>
            </a:p>
          </p:txBody>
        </p:sp>
        <p:sp>
          <p:nvSpPr>
            <p:cNvPr id="307" name="Text Box 126"/>
            <p:cNvSpPr txBox="1">
              <a:spLocks noChangeArrowheads="1"/>
            </p:cNvSpPr>
            <p:nvPr/>
          </p:nvSpPr>
          <p:spPr bwMode="auto">
            <a:xfrm>
              <a:off x="4038" y="77"/>
              <a:ext cx="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3</a:t>
              </a:r>
            </a:p>
          </p:txBody>
        </p:sp>
        <p:sp>
          <p:nvSpPr>
            <p:cNvPr id="308" name="Text Box 127"/>
            <p:cNvSpPr txBox="1">
              <a:spLocks noChangeArrowheads="1"/>
            </p:cNvSpPr>
            <p:nvPr/>
          </p:nvSpPr>
          <p:spPr bwMode="auto">
            <a:xfrm>
              <a:off x="4576" y="77"/>
              <a:ext cx="7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4</a:t>
              </a:r>
            </a:p>
          </p:txBody>
        </p:sp>
        <p:sp>
          <p:nvSpPr>
            <p:cNvPr id="309" name="Text Box 128"/>
            <p:cNvSpPr txBox="1">
              <a:spLocks noChangeArrowheads="1"/>
            </p:cNvSpPr>
            <p:nvPr/>
          </p:nvSpPr>
          <p:spPr bwMode="auto">
            <a:xfrm>
              <a:off x="4110" y="850"/>
              <a:ext cx="7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9</a:t>
              </a:r>
            </a:p>
          </p:txBody>
        </p:sp>
        <p:sp>
          <p:nvSpPr>
            <p:cNvPr id="310" name="Text Box 129"/>
            <p:cNvSpPr txBox="1">
              <a:spLocks noChangeArrowheads="1"/>
            </p:cNvSpPr>
            <p:nvPr/>
          </p:nvSpPr>
          <p:spPr bwMode="auto">
            <a:xfrm>
              <a:off x="3581" y="882"/>
              <a:ext cx="145"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a:t>
              </a:r>
            </a:p>
          </p:txBody>
        </p:sp>
        <p:sp>
          <p:nvSpPr>
            <p:cNvPr id="311" name="Line 130"/>
            <p:cNvSpPr>
              <a:spLocks noChangeShapeType="1"/>
            </p:cNvSpPr>
            <p:nvPr/>
          </p:nvSpPr>
          <p:spPr bwMode="auto">
            <a:xfrm flipV="1">
              <a:off x="2837" y="464"/>
              <a:ext cx="1" cy="236"/>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12" name="Text Box 131"/>
            <p:cNvSpPr txBox="1">
              <a:spLocks noChangeArrowheads="1"/>
            </p:cNvSpPr>
            <p:nvPr/>
          </p:nvSpPr>
          <p:spPr bwMode="auto">
            <a:xfrm>
              <a:off x="3746" y="474"/>
              <a:ext cx="715"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D</a:t>
              </a:r>
              <a:r>
                <a:rPr lang="en-US" altLang="zh-CN" sz="1600"/>
                <a:t>Q</a:t>
              </a:r>
              <a:r>
                <a:rPr lang="en-US" altLang="zh-CN" sz="1600" baseline="-25000"/>
                <a:t>C</a:t>
              </a:r>
              <a:r>
                <a:rPr lang="en-US" altLang="zh-CN" sz="1600"/>
                <a:t>Q</a:t>
              </a:r>
              <a:r>
                <a:rPr lang="en-US" altLang="zh-CN" sz="1600" baseline="-25000"/>
                <a:t>B</a:t>
              </a:r>
              <a:r>
                <a:rPr lang="en-US" altLang="zh-CN" sz="1600"/>
                <a:t>Q</a:t>
              </a:r>
              <a:r>
                <a:rPr lang="en-US" altLang="zh-CN" sz="1600" baseline="-25000"/>
                <a:t>A</a:t>
              </a:r>
              <a:endParaRPr lang="en-US" altLang="zh-CN" sz="1600"/>
            </a:p>
          </p:txBody>
        </p:sp>
        <p:sp>
          <p:nvSpPr>
            <p:cNvPr id="313" name="Line 132"/>
            <p:cNvSpPr>
              <a:spLocks noChangeShapeType="1"/>
            </p:cNvSpPr>
            <p:nvPr/>
          </p:nvSpPr>
          <p:spPr bwMode="auto">
            <a:xfrm flipH="1">
              <a:off x="3509" y="829"/>
              <a:ext cx="17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14" name="Oval 184"/>
            <p:cNvSpPr>
              <a:spLocks noChangeArrowheads="1"/>
            </p:cNvSpPr>
            <p:nvPr/>
          </p:nvSpPr>
          <p:spPr bwMode="auto">
            <a:xfrm>
              <a:off x="4702" y="142"/>
              <a:ext cx="311" cy="322"/>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15" name="Text Box 185"/>
            <p:cNvSpPr txBox="1">
              <a:spLocks noChangeArrowheads="1"/>
            </p:cNvSpPr>
            <p:nvPr/>
          </p:nvSpPr>
          <p:spPr bwMode="auto">
            <a:xfrm>
              <a:off x="4740" y="243"/>
              <a:ext cx="23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1000</a:t>
              </a:r>
            </a:p>
          </p:txBody>
        </p:sp>
        <p:sp>
          <p:nvSpPr>
            <p:cNvPr id="316" name="Oval 187"/>
            <p:cNvSpPr>
              <a:spLocks noChangeArrowheads="1"/>
            </p:cNvSpPr>
            <p:nvPr/>
          </p:nvSpPr>
          <p:spPr bwMode="auto">
            <a:xfrm>
              <a:off x="5189" y="131"/>
              <a:ext cx="311" cy="322"/>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17" name="Text Box 188"/>
            <p:cNvSpPr txBox="1">
              <a:spLocks noChangeArrowheads="1"/>
            </p:cNvSpPr>
            <p:nvPr/>
          </p:nvSpPr>
          <p:spPr bwMode="auto">
            <a:xfrm>
              <a:off x="5239" y="243"/>
              <a:ext cx="23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1001</a:t>
              </a:r>
            </a:p>
          </p:txBody>
        </p:sp>
        <p:sp>
          <p:nvSpPr>
            <p:cNvPr id="318" name="Line 189"/>
            <p:cNvSpPr>
              <a:spLocks noChangeShapeType="1"/>
            </p:cNvSpPr>
            <p:nvPr/>
          </p:nvSpPr>
          <p:spPr bwMode="auto">
            <a:xfrm>
              <a:off x="5003" y="292"/>
              <a:ext cx="18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19" name="Line 190"/>
            <p:cNvSpPr>
              <a:spLocks noChangeShapeType="1"/>
            </p:cNvSpPr>
            <p:nvPr/>
          </p:nvSpPr>
          <p:spPr bwMode="auto">
            <a:xfrm>
              <a:off x="4506" y="303"/>
              <a:ext cx="186"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20" name="Oval 192"/>
            <p:cNvSpPr>
              <a:spLocks noChangeArrowheads="1"/>
            </p:cNvSpPr>
            <p:nvPr/>
          </p:nvSpPr>
          <p:spPr bwMode="auto">
            <a:xfrm>
              <a:off x="4723" y="678"/>
              <a:ext cx="311" cy="322"/>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21" name="Text Box 193"/>
            <p:cNvSpPr txBox="1">
              <a:spLocks noChangeArrowheads="1"/>
            </p:cNvSpPr>
            <p:nvPr/>
          </p:nvSpPr>
          <p:spPr bwMode="auto">
            <a:xfrm>
              <a:off x="4785" y="787"/>
              <a:ext cx="23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1011</a:t>
              </a:r>
            </a:p>
          </p:txBody>
        </p:sp>
        <p:sp>
          <p:nvSpPr>
            <p:cNvPr id="322" name="Oval 195"/>
            <p:cNvSpPr>
              <a:spLocks noChangeArrowheads="1"/>
            </p:cNvSpPr>
            <p:nvPr/>
          </p:nvSpPr>
          <p:spPr bwMode="auto">
            <a:xfrm>
              <a:off x="5200" y="678"/>
              <a:ext cx="311" cy="322"/>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23" name="Text Box 196"/>
            <p:cNvSpPr txBox="1">
              <a:spLocks noChangeArrowheads="1"/>
            </p:cNvSpPr>
            <p:nvPr/>
          </p:nvSpPr>
          <p:spPr bwMode="auto">
            <a:xfrm>
              <a:off x="5239" y="787"/>
              <a:ext cx="23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1010</a:t>
              </a:r>
            </a:p>
          </p:txBody>
        </p:sp>
        <p:sp>
          <p:nvSpPr>
            <p:cNvPr id="324" name="Line 197"/>
            <p:cNvSpPr>
              <a:spLocks noChangeShapeType="1"/>
            </p:cNvSpPr>
            <p:nvPr/>
          </p:nvSpPr>
          <p:spPr bwMode="auto">
            <a:xfrm>
              <a:off x="5355" y="485"/>
              <a:ext cx="1" cy="172"/>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25" name="Oval 199"/>
            <p:cNvSpPr>
              <a:spLocks noChangeArrowheads="1"/>
            </p:cNvSpPr>
            <p:nvPr/>
          </p:nvSpPr>
          <p:spPr bwMode="auto">
            <a:xfrm>
              <a:off x="2691" y="689"/>
              <a:ext cx="312" cy="322"/>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26" name="Text Box 200"/>
            <p:cNvSpPr txBox="1">
              <a:spLocks noChangeArrowheads="1"/>
            </p:cNvSpPr>
            <p:nvPr/>
          </p:nvSpPr>
          <p:spPr bwMode="auto">
            <a:xfrm>
              <a:off x="2736" y="787"/>
              <a:ext cx="2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1111</a:t>
              </a:r>
            </a:p>
          </p:txBody>
        </p:sp>
        <p:sp>
          <p:nvSpPr>
            <p:cNvPr id="327" name="Line 201"/>
            <p:cNvSpPr>
              <a:spLocks noChangeShapeType="1"/>
            </p:cNvSpPr>
            <p:nvPr/>
          </p:nvSpPr>
          <p:spPr bwMode="auto">
            <a:xfrm flipH="1">
              <a:off x="3000" y="829"/>
              <a:ext cx="17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28" name="Line 202"/>
            <p:cNvSpPr>
              <a:spLocks noChangeShapeType="1"/>
            </p:cNvSpPr>
            <p:nvPr/>
          </p:nvSpPr>
          <p:spPr bwMode="auto">
            <a:xfrm flipH="1">
              <a:off x="4543" y="829"/>
              <a:ext cx="17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29" name="Line 203"/>
            <p:cNvSpPr>
              <a:spLocks noChangeShapeType="1"/>
            </p:cNvSpPr>
            <p:nvPr/>
          </p:nvSpPr>
          <p:spPr bwMode="auto">
            <a:xfrm flipH="1">
              <a:off x="5012" y="839"/>
              <a:ext cx="17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30" name="Text Box 204"/>
            <p:cNvSpPr txBox="1">
              <a:spLocks noChangeArrowheads="1"/>
            </p:cNvSpPr>
            <p:nvPr/>
          </p:nvSpPr>
          <p:spPr bwMode="auto">
            <a:xfrm>
              <a:off x="5044" y="67"/>
              <a:ext cx="7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5</a:t>
              </a:r>
            </a:p>
          </p:txBody>
        </p:sp>
        <p:sp>
          <p:nvSpPr>
            <p:cNvPr id="331" name="Text Box 205"/>
            <p:cNvSpPr txBox="1">
              <a:spLocks noChangeArrowheads="1"/>
            </p:cNvSpPr>
            <p:nvPr/>
          </p:nvSpPr>
          <p:spPr bwMode="auto">
            <a:xfrm>
              <a:off x="5438" y="453"/>
              <a:ext cx="7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6</a:t>
              </a:r>
            </a:p>
          </p:txBody>
        </p:sp>
        <p:sp>
          <p:nvSpPr>
            <p:cNvPr id="332" name="Text Box 206"/>
            <p:cNvSpPr txBox="1">
              <a:spLocks noChangeArrowheads="1"/>
            </p:cNvSpPr>
            <p:nvPr/>
          </p:nvSpPr>
          <p:spPr bwMode="auto">
            <a:xfrm>
              <a:off x="5095" y="904"/>
              <a:ext cx="7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7</a:t>
              </a:r>
            </a:p>
          </p:txBody>
        </p:sp>
        <p:sp>
          <p:nvSpPr>
            <p:cNvPr id="333" name="Text Box 207"/>
            <p:cNvSpPr txBox="1">
              <a:spLocks noChangeArrowheads="1"/>
            </p:cNvSpPr>
            <p:nvPr/>
          </p:nvSpPr>
          <p:spPr bwMode="auto">
            <a:xfrm>
              <a:off x="4618" y="893"/>
              <a:ext cx="7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8</a:t>
              </a:r>
            </a:p>
          </p:txBody>
        </p:sp>
        <p:sp>
          <p:nvSpPr>
            <p:cNvPr id="334" name="Text Box 208"/>
            <p:cNvSpPr txBox="1">
              <a:spLocks noChangeArrowheads="1"/>
            </p:cNvSpPr>
            <p:nvPr/>
          </p:nvSpPr>
          <p:spPr bwMode="auto">
            <a:xfrm>
              <a:off x="3052" y="872"/>
              <a:ext cx="14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a:t>
              </a:r>
            </a:p>
          </p:txBody>
        </p:sp>
        <p:sp>
          <p:nvSpPr>
            <p:cNvPr id="335" name="Text Box 209"/>
            <p:cNvSpPr txBox="1">
              <a:spLocks noChangeArrowheads="1"/>
            </p:cNvSpPr>
            <p:nvPr/>
          </p:nvSpPr>
          <p:spPr bwMode="auto">
            <a:xfrm>
              <a:off x="2628" y="496"/>
              <a:ext cx="14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12</a:t>
              </a:r>
            </a:p>
          </p:txBody>
        </p:sp>
      </p:grpSp>
      <p:grpSp>
        <p:nvGrpSpPr>
          <p:cNvPr id="8" name="Group 471"/>
          <p:cNvGrpSpPr>
            <a:grpSpLocks/>
          </p:cNvGrpSpPr>
          <p:nvPr/>
        </p:nvGrpSpPr>
        <p:grpSpPr bwMode="auto">
          <a:xfrm>
            <a:off x="291305" y="231776"/>
            <a:ext cx="3659191" cy="1779584"/>
            <a:chOff x="158" y="126"/>
            <a:chExt cx="2305" cy="1121"/>
          </a:xfrm>
        </p:grpSpPr>
        <p:sp>
          <p:nvSpPr>
            <p:cNvPr id="240" name="Rectangle 141"/>
            <p:cNvSpPr>
              <a:spLocks noChangeArrowheads="1"/>
            </p:cNvSpPr>
            <p:nvPr/>
          </p:nvSpPr>
          <p:spPr bwMode="auto">
            <a:xfrm>
              <a:off x="487" y="142"/>
              <a:ext cx="1337" cy="74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1" name="Line 142"/>
            <p:cNvSpPr>
              <a:spLocks noChangeShapeType="1"/>
            </p:cNvSpPr>
            <p:nvPr/>
          </p:nvSpPr>
          <p:spPr bwMode="auto">
            <a:xfrm>
              <a:off x="985" y="882"/>
              <a:ext cx="0" cy="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2" name="Line 143"/>
            <p:cNvSpPr>
              <a:spLocks noChangeShapeType="1"/>
            </p:cNvSpPr>
            <p:nvPr/>
          </p:nvSpPr>
          <p:spPr bwMode="auto">
            <a:xfrm>
              <a:off x="1192" y="882"/>
              <a:ext cx="0" cy="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3" name="Line 144"/>
            <p:cNvSpPr>
              <a:spLocks noChangeShapeType="1"/>
            </p:cNvSpPr>
            <p:nvPr/>
          </p:nvSpPr>
          <p:spPr bwMode="auto">
            <a:xfrm>
              <a:off x="1618" y="893"/>
              <a:ext cx="0" cy="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4" name="Line 145"/>
            <p:cNvSpPr>
              <a:spLocks noChangeShapeType="1"/>
            </p:cNvSpPr>
            <p:nvPr/>
          </p:nvSpPr>
          <p:spPr bwMode="auto">
            <a:xfrm>
              <a:off x="1401" y="893"/>
              <a:ext cx="0" cy="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5" name="Text Box 146"/>
            <p:cNvSpPr txBox="1">
              <a:spLocks noChangeArrowheads="1"/>
            </p:cNvSpPr>
            <p:nvPr/>
          </p:nvSpPr>
          <p:spPr bwMode="auto">
            <a:xfrm>
              <a:off x="1429" y="561"/>
              <a:ext cx="47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LOAD</a:t>
              </a:r>
            </a:p>
          </p:txBody>
        </p:sp>
        <p:sp>
          <p:nvSpPr>
            <p:cNvPr id="246" name="AutoShape 147"/>
            <p:cNvSpPr>
              <a:spLocks noChangeArrowheads="1"/>
            </p:cNvSpPr>
            <p:nvPr/>
          </p:nvSpPr>
          <p:spPr bwMode="auto">
            <a:xfrm rot="5400000">
              <a:off x="476" y="637"/>
              <a:ext cx="107" cy="83"/>
            </a:xfrm>
            <a:prstGeom prst="triangle">
              <a:avLst>
                <a:gd name="adj" fmla="val 50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7" name="Line 148"/>
            <p:cNvSpPr>
              <a:spLocks noChangeShapeType="1"/>
            </p:cNvSpPr>
            <p:nvPr/>
          </p:nvSpPr>
          <p:spPr bwMode="auto">
            <a:xfrm rot="-5400000">
              <a:off x="394" y="585"/>
              <a:ext cx="0" cy="1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8" name="Line 149"/>
            <p:cNvSpPr>
              <a:spLocks noChangeShapeType="1"/>
            </p:cNvSpPr>
            <p:nvPr/>
          </p:nvSpPr>
          <p:spPr bwMode="auto">
            <a:xfrm rot="-5400000">
              <a:off x="415" y="402"/>
              <a:ext cx="0" cy="1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9" name="Line 150"/>
            <p:cNvSpPr>
              <a:spLocks noChangeShapeType="1"/>
            </p:cNvSpPr>
            <p:nvPr/>
          </p:nvSpPr>
          <p:spPr bwMode="auto">
            <a:xfrm rot="-5400000">
              <a:off x="415" y="273"/>
              <a:ext cx="0" cy="1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0" name="Line 151"/>
            <p:cNvSpPr>
              <a:spLocks noChangeShapeType="1"/>
            </p:cNvSpPr>
            <p:nvPr/>
          </p:nvSpPr>
          <p:spPr bwMode="auto">
            <a:xfrm rot="-5400000">
              <a:off x="1947" y="251"/>
              <a:ext cx="0" cy="2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1" name="Line 152"/>
            <p:cNvSpPr>
              <a:spLocks noChangeShapeType="1"/>
            </p:cNvSpPr>
            <p:nvPr/>
          </p:nvSpPr>
          <p:spPr bwMode="auto">
            <a:xfrm rot="-5400000">
              <a:off x="2142" y="288"/>
              <a:ext cx="0" cy="622"/>
            </a:xfrm>
            <a:prstGeom prst="line">
              <a:avLst/>
            </a:prstGeom>
            <a:ln>
              <a:headEnd/>
              <a:tailEnd/>
            </a:ln>
            <a:extLst/>
          </p:spPr>
          <p:style>
            <a:lnRef idx="2">
              <a:schemeClr val="accent2"/>
            </a:lnRef>
            <a:fillRef idx="0">
              <a:schemeClr val="accent2"/>
            </a:fillRef>
            <a:effectRef idx="1">
              <a:schemeClr val="accent2"/>
            </a:effectRef>
            <a:fontRef idx="minor">
              <a:schemeClr val="tx1"/>
            </a:fontRef>
          </p:style>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2" name="Text Box 153"/>
            <p:cNvSpPr txBox="1">
              <a:spLocks noChangeArrowheads="1"/>
            </p:cNvSpPr>
            <p:nvPr/>
          </p:nvSpPr>
          <p:spPr bwMode="auto">
            <a:xfrm>
              <a:off x="1546" y="318"/>
              <a:ext cx="30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RCO</a:t>
              </a:r>
            </a:p>
          </p:txBody>
        </p:sp>
        <p:sp>
          <p:nvSpPr>
            <p:cNvPr id="253" name="Oval 154"/>
            <p:cNvSpPr>
              <a:spLocks noChangeArrowheads="1"/>
            </p:cNvSpPr>
            <p:nvPr/>
          </p:nvSpPr>
          <p:spPr bwMode="auto">
            <a:xfrm>
              <a:off x="1835" y="560"/>
              <a:ext cx="83" cy="76"/>
            </a:xfrm>
            <a:prstGeom prst="ellipse">
              <a:avLst/>
            </a:prstGeom>
            <a:solidFill>
              <a:srgbClr val="EAEAEA"/>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4" name="Line 155"/>
            <p:cNvSpPr>
              <a:spLocks noChangeShapeType="1"/>
            </p:cNvSpPr>
            <p:nvPr/>
          </p:nvSpPr>
          <p:spPr bwMode="auto">
            <a:xfrm flipV="1">
              <a:off x="1429" y="566"/>
              <a:ext cx="31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5" name="Text Box 156"/>
            <p:cNvSpPr txBox="1">
              <a:spLocks noChangeArrowheads="1"/>
            </p:cNvSpPr>
            <p:nvPr/>
          </p:nvSpPr>
          <p:spPr bwMode="auto">
            <a:xfrm>
              <a:off x="677" y="126"/>
              <a:ext cx="19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A</a:t>
              </a:r>
              <a:endParaRPr lang="en-US" altLang="zh-CN" sz="1600"/>
            </a:p>
          </p:txBody>
        </p:sp>
        <p:sp>
          <p:nvSpPr>
            <p:cNvPr id="256" name="Text Box 157"/>
            <p:cNvSpPr txBox="1">
              <a:spLocks noChangeArrowheads="1"/>
            </p:cNvSpPr>
            <p:nvPr/>
          </p:nvSpPr>
          <p:spPr bwMode="auto">
            <a:xfrm>
              <a:off x="986" y="144"/>
              <a:ext cx="19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B</a:t>
              </a:r>
              <a:endParaRPr lang="en-US" altLang="zh-CN" sz="1600"/>
            </a:p>
          </p:txBody>
        </p:sp>
        <p:sp>
          <p:nvSpPr>
            <p:cNvPr id="257" name="Text Box 158"/>
            <p:cNvSpPr txBox="1">
              <a:spLocks noChangeArrowheads="1"/>
            </p:cNvSpPr>
            <p:nvPr/>
          </p:nvSpPr>
          <p:spPr bwMode="auto">
            <a:xfrm>
              <a:off x="1288" y="154"/>
              <a:ext cx="19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C</a:t>
              </a:r>
              <a:endParaRPr lang="en-US" altLang="zh-CN" sz="1600"/>
            </a:p>
          </p:txBody>
        </p:sp>
        <p:sp>
          <p:nvSpPr>
            <p:cNvPr id="258" name="Text Box 159"/>
            <p:cNvSpPr txBox="1">
              <a:spLocks noChangeArrowheads="1"/>
            </p:cNvSpPr>
            <p:nvPr/>
          </p:nvSpPr>
          <p:spPr bwMode="auto">
            <a:xfrm>
              <a:off x="1577" y="144"/>
              <a:ext cx="19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D</a:t>
              </a:r>
              <a:endParaRPr lang="en-US" altLang="zh-CN" sz="1600"/>
            </a:p>
          </p:txBody>
        </p:sp>
        <p:sp>
          <p:nvSpPr>
            <p:cNvPr id="259" name="Text Box 160"/>
            <p:cNvSpPr txBox="1">
              <a:spLocks noChangeArrowheads="1"/>
            </p:cNvSpPr>
            <p:nvPr/>
          </p:nvSpPr>
          <p:spPr bwMode="auto">
            <a:xfrm>
              <a:off x="934" y="711"/>
              <a:ext cx="152"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A</a:t>
              </a:r>
            </a:p>
          </p:txBody>
        </p:sp>
        <p:sp>
          <p:nvSpPr>
            <p:cNvPr id="260" name="Text Box 161"/>
            <p:cNvSpPr txBox="1">
              <a:spLocks noChangeArrowheads="1"/>
            </p:cNvSpPr>
            <p:nvPr/>
          </p:nvSpPr>
          <p:spPr bwMode="auto">
            <a:xfrm>
              <a:off x="1162" y="700"/>
              <a:ext cx="152"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B</a:t>
              </a:r>
            </a:p>
          </p:txBody>
        </p:sp>
        <p:sp>
          <p:nvSpPr>
            <p:cNvPr id="261" name="Text Box 162"/>
            <p:cNvSpPr txBox="1">
              <a:spLocks noChangeArrowheads="1"/>
            </p:cNvSpPr>
            <p:nvPr/>
          </p:nvSpPr>
          <p:spPr bwMode="auto">
            <a:xfrm>
              <a:off x="1360" y="711"/>
              <a:ext cx="152"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a:t>
              </a:r>
            </a:p>
          </p:txBody>
        </p:sp>
        <p:sp>
          <p:nvSpPr>
            <p:cNvPr id="262" name="Text Box 163"/>
            <p:cNvSpPr txBox="1">
              <a:spLocks noChangeArrowheads="1"/>
            </p:cNvSpPr>
            <p:nvPr/>
          </p:nvSpPr>
          <p:spPr bwMode="auto">
            <a:xfrm>
              <a:off x="1568" y="700"/>
              <a:ext cx="152"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D</a:t>
              </a:r>
            </a:p>
          </p:txBody>
        </p:sp>
        <p:sp>
          <p:nvSpPr>
            <p:cNvPr id="263" name="Text Box 164"/>
            <p:cNvSpPr txBox="1">
              <a:spLocks noChangeArrowheads="1"/>
            </p:cNvSpPr>
            <p:nvPr/>
          </p:nvSpPr>
          <p:spPr bwMode="auto">
            <a:xfrm>
              <a:off x="645" y="700"/>
              <a:ext cx="30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CLR</a:t>
              </a:r>
            </a:p>
          </p:txBody>
        </p:sp>
        <p:sp>
          <p:nvSpPr>
            <p:cNvPr id="264" name="Text Box 165"/>
            <p:cNvSpPr txBox="1">
              <a:spLocks noChangeArrowheads="1"/>
            </p:cNvSpPr>
            <p:nvPr/>
          </p:nvSpPr>
          <p:spPr bwMode="auto">
            <a:xfrm>
              <a:off x="540" y="389"/>
              <a:ext cx="30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ENP</a:t>
              </a:r>
            </a:p>
          </p:txBody>
        </p:sp>
        <p:sp>
          <p:nvSpPr>
            <p:cNvPr id="265" name="Text Box 166"/>
            <p:cNvSpPr txBox="1">
              <a:spLocks noChangeArrowheads="1"/>
            </p:cNvSpPr>
            <p:nvPr/>
          </p:nvSpPr>
          <p:spPr bwMode="auto">
            <a:xfrm>
              <a:off x="541" y="260"/>
              <a:ext cx="30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ENT</a:t>
              </a:r>
            </a:p>
          </p:txBody>
        </p:sp>
        <p:sp>
          <p:nvSpPr>
            <p:cNvPr id="266" name="Line 167"/>
            <p:cNvSpPr>
              <a:spLocks noChangeShapeType="1"/>
            </p:cNvSpPr>
            <p:nvPr/>
          </p:nvSpPr>
          <p:spPr bwMode="auto">
            <a:xfrm>
              <a:off x="757" y="893"/>
              <a:ext cx="1" cy="2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67" name="Oval 168"/>
            <p:cNvSpPr>
              <a:spLocks noChangeArrowheads="1"/>
            </p:cNvSpPr>
            <p:nvPr/>
          </p:nvSpPr>
          <p:spPr bwMode="auto">
            <a:xfrm>
              <a:off x="736" y="882"/>
              <a:ext cx="53" cy="65"/>
            </a:xfrm>
            <a:prstGeom prst="ellipse">
              <a:avLst/>
            </a:prstGeom>
            <a:solidFill>
              <a:srgbClr val="EAEAEA"/>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68" name="Text Box 169"/>
            <p:cNvSpPr txBox="1">
              <a:spLocks noChangeArrowheads="1"/>
            </p:cNvSpPr>
            <p:nvPr/>
          </p:nvSpPr>
          <p:spPr bwMode="auto">
            <a:xfrm>
              <a:off x="605" y="550"/>
              <a:ext cx="30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CLK</a:t>
              </a:r>
            </a:p>
          </p:txBody>
        </p:sp>
        <p:sp>
          <p:nvSpPr>
            <p:cNvPr id="269" name="Line 170"/>
            <p:cNvSpPr>
              <a:spLocks noChangeShapeType="1"/>
            </p:cNvSpPr>
            <p:nvPr/>
          </p:nvSpPr>
          <p:spPr bwMode="auto">
            <a:xfrm flipV="1">
              <a:off x="690" y="717"/>
              <a:ext cx="15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70" name="Text Box 171"/>
            <p:cNvSpPr txBox="1">
              <a:spLocks noChangeArrowheads="1"/>
            </p:cNvSpPr>
            <p:nvPr/>
          </p:nvSpPr>
          <p:spPr bwMode="auto">
            <a:xfrm>
              <a:off x="903" y="378"/>
              <a:ext cx="57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solidFill>
                    <a:srgbClr val="000000"/>
                  </a:solidFill>
                </a:rPr>
                <a:t>74LS163</a:t>
              </a:r>
              <a:endParaRPr lang="en-US" altLang="zh-CN" sz="1600"/>
            </a:p>
          </p:txBody>
        </p:sp>
        <p:sp>
          <p:nvSpPr>
            <p:cNvPr id="271" name="Text Box 172"/>
            <p:cNvSpPr txBox="1">
              <a:spLocks noChangeArrowheads="1"/>
            </p:cNvSpPr>
            <p:nvPr/>
          </p:nvSpPr>
          <p:spPr bwMode="auto">
            <a:xfrm>
              <a:off x="230" y="195"/>
              <a:ext cx="9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272" name="Text Box 173"/>
            <p:cNvSpPr txBox="1">
              <a:spLocks noChangeArrowheads="1"/>
            </p:cNvSpPr>
            <p:nvPr/>
          </p:nvSpPr>
          <p:spPr bwMode="auto">
            <a:xfrm>
              <a:off x="230" y="367"/>
              <a:ext cx="9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273" name="Text Box 174"/>
            <p:cNvSpPr txBox="1">
              <a:spLocks noChangeArrowheads="1"/>
            </p:cNvSpPr>
            <p:nvPr/>
          </p:nvSpPr>
          <p:spPr bwMode="auto">
            <a:xfrm>
              <a:off x="726" y="1076"/>
              <a:ext cx="100"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274" name="Text Box 175"/>
            <p:cNvSpPr txBox="1">
              <a:spLocks noChangeArrowheads="1"/>
            </p:cNvSpPr>
            <p:nvPr/>
          </p:nvSpPr>
          <p:spPr bwMode="auto">
            <a:xfrm>
              <a:off x="158" y="560"/>
              <a:ext cx="18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CP</a:t>
              </a:r>
            </a:p>
          </p:txBody>
        </p:sp>
        <p:sp>
          <p:nvSpPr>
            <p:cNvPr id="275" name="Oval 176"/>
            <p:cNvSpPr>
              <a:spLocks noChangeArrowheads="1"/>
            </p:cNvSpPr>
            <p:nvPr/>
          </p:nvSpPr>
          <p:spPr bwMode="auto">
            <a:xfrm>
              <a:off x="2198" y="324"/>
              <a:ext cx="84" cy="7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76" name="Line 177"/>
            <p:cNvSpPr>
              <a:spLocks noChangeShapeType="1"/>
            </p:cNvSpPr>
            <p:nvPr/>
          </p:nvSpPr>
          <p:spPr bwMode="auto">
            <a:xfrm flipH="1">
              <a:off x="2462" y="356"/>
              <a:ext cx="1" cy="2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77" name="Text Box 178"/>
            <p:cNvSpPr txBox="1">
              <a:spLocks noChangeArrowheads="1"/>
            </p:cNvSpPr>
            <p:nvPr/>
          </p:nvSpPr>
          <p:spPr bwMode="auto">
            <a:xfrm>
              <a:off x="966" y="1033"/>
              <a:ext cx="9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0</a:t>
              </a:r>
            </a:p>
          </p:txBody>
        </p:sp>
        <p:sp>
          <p:nvSpPr>
            <p:cNvPr id="278" name="Text Box 179"/>
            <p:cNvSpPr txBox="1">
              <a:spLocks noChangeArrowheads="1"/>
            </p:cNvSpPr>
            <p:nvPr/>
          </p:nvSpPr>
          <p:spPr bwMode="auto">
            <a:xfrm>
              <a:off x="1162" y="1033"/>
              <a:ext cx="9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0</a:t>
              </a:r>
            </a:p>
          </p:txBody>
        </p:sp>
        <p:sp>
          <p:nvSpPr>
            <p:cNvPr id="279" name="Text Box 180"/>
            <p:cNvSpPr txBox="1">
              <a:spLocks noChangeArrowheads="1"/>
            </p:cNvSpPr>
            <p:nvPr/>
          </p:nvSpPr>
          <p:spPr bwMode="auto">
            <a:xfrm>
              <a:off x="1391" y="1043"/>
              <a:ext cx="10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280" name="Text Box 181"/>
            <p:cNvSpPr txBox="1">
              <a:spLocks noChangeArrowheads="1"/>
            </p:cNvSpPr>
            <p:nvPr/>
          </p:nvSpPr>
          <p:spPr bwMode="auto">
            <a:xfrm>
              <a:off x="1586" y="1033"/>
              <a:ext cx="100"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0</a:t>
              </a:r>
            </a:p>
          </p:txBody>
        </p:sp>
        <p:sp>
          <p:nvSpPr>
            <p:cNvPr id="281" name="Line 182"/>
            <p:cNvSpPr>
              <a:spLocks noChangeShapeType="1"/>
            </p:cNvSpPr>
            <p:nvPr/>
          </p:nvSpPr>
          <p:spPr bwMode="auto">
            <a:xfrm rot="-5400000">
              <a:off x="2377" y="283"/>
              <a:ext cx="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82" name="AutoShape 455"/>
            <p:cNvSpPr>
              <a:spLocks noChangeArrowheads="1"/>
            </p:cNvSpPr>
            <p:nvPr/>
          </p:nvSpPr>
          <p:spPr bwMode="auto">
            <a:xfrm rot="5400000">
              <a:off x="2025" y="267"/>
              <a:ext cx="182" cy="182"/>
            </a:xfrm>
            <a:prstGeom prst="triangle">
              <a:avLst>
                <a:gd name="adj" fmla="val 50000"/>
              </a:avLst>
            </a:prstGeom>
            <a:solidFill>
              <a:srgbClr val="EAEAEA"/>
            </a:solidFill>
            <a:ln w="19050" algn="ctr">
              <a:solidFill>
                <a:schemeClr val="tx1"/>
              </a:solidFill>
              <a:miter lim="800000"/>
              <a:headEnd/>
              <a:tailEnd/>
            </a:ln>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9" name="Text Box 457"/>
          <p:cNvSpPr txBox="1">
            <a:spLocks noChangeArrowheads="1"/>
          </p:cNvSpPr>
          <p:nvPr/>
        </p:nvSpPr>
        <p:spPr bwMode="auto">
          <a:xfrm>
            <a:off x="3761581" y="1835151"/>
            <a:ext cx="179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zh-CN" altLang="en-US" sz="1800">
                <a:solidFill>
                  <a:srgbClr val="FF0000"/>
                </a:solidFill>
                <a:ea typeface="楷体_GB2312" charset="-122"/>
              </a:rPr>
              <a:t>模十二计数器</a:t>
            </a:r>
            <a:endParaRPr lang="en-US" altLang="zh-CN" sz="1800">
              <a:solidFill>
                <a:srgbClr val="FF0000"/>
              </a:solidFill>
            </a:endParaRPr>
          </a:p>
        </p:txBody>
      </p:sp>
      <p:grpSp>
        <p:nvGrpSpPr>
          <p:cNvPr id="10" name="Group 474"/>
          <p:cNvGrpSpPr>
            <a:grpSpLocks/>
          </p:cNvGrpSpPr>
          <p:nvPr/>
        </p:nvGrpSpPr>
        <p:grpSpPr bwMode="auto">
          <a:xfrm>
            <a:off x="3994945" y="2386020"/>
            <a:ext cx="4737101" cy="1576392"/>
            <a:chOff x="2573" y="1509"/>
            <a:chExt cx="2984" cy="993"/>
          </a:xfrm>
        </p:grpSpPr>
        <p:sp>
          <p:nvSpPr>
            <p:cNvPr id="190" name="Oval 214"/>
            <p:cNvSpPr>
              <a:spLocks noChangeArrowheads="1"/>
            </p:cNvSpPr>
            <p:nvPr/>
          </p:nvSpPr>
          <p:spPr bwMode="auto">
            <a:xfrm>
              <a:off x="2647" y="1622"/>
              <a:ext cx="322" cy="30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1" name="Text Box 215"/>
            <p:cNvSpPr txBox="1">
              <a:spLocks noChangeArrowheads="1"/>
            </p:cNvSpPr>
            <p:nvPr/>
          </p:nvSpPr>
          <p:spPr bwMode="auto">
            <a:xfrm>
              <a:off x="2702" y="1727"/>
              <a:ext cx="24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0000</a:t>
              </a:r>
            </a:p>
          </p:txBody>
        </p:sp>
        <p:sp>
          <p:nvSpPr>
            <p:cNvPr id="192" name="Oval 216"/>
            <p:cNvSpPr>
              <a:spLocks noChangeArrowheads="1"/>
            </p:cNvSpPr>
            <p:nvPr/>
          </p:nvSpPr>
          <p:spPr bwMode="auto">
            <a:xfrm>
              <a:off x="3173" y="1622"/>
              <a:ext cx="322" cy="30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3" name="Text Box 217"/>
            <p:cNvSpPr txBox="1">
              <a:spLocks noChangeArrowheads="1"/>
            </p:cNvSpPr>
            <p:nvPr/>
          </p:nvSpPr>
          <p:spPr bwMode="auto">
            <a:xfrm>
              <a:off x="3227" y="1718"/>
              <a:ext cx="2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0001</a:t>
              </a:r>
            </a:p>
          </p:txBody>
        </p:sp>
        <p:sp>
          <p:nvSpPr>
            <p:cNvPr id="194" name="Line 218"/>
            <p:cNvSpPr>
              <a:spLocks noChangeShapeType="1"/>
            </p:cNvSpPr>
            <p:nvPr/>
          </p:nvSpPr>
          <p:spPr bwMode="auto">
            <a:xfrm>
              <a:off x="2969" y="1765"/>
              <a:ext cx="194"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5" name="Line 219"/>
            <p:cNvSpPr>
              <a:spLocks noChangeShapeType="1"/>
            </p:cNvSpPr>
            <p:nvPr/>
          </p:nvSpPr>
          <p:spPr bwMode="auto">
            <a:xfrm>
              <a:off x="3496" y="1775"/>
              <a:ext cx="193"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6" name="Oval 221"/>
            <p:cNvSpPr>
              <a:spLocks noChangeArrowheads="1"/>
            </p:cNvSpPr>
            <p:nvPr/>
          </p:nvSpPr>
          <p:spPr bwMode="auto">
            <a:xfrm>
              <a:off x="3697" y="1627"/>
              <a:ext cx="322" cy="30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7" name="Text Box 222"/>
            <p:cNvSpPr txBox="1">
              <a:spLocks noChangeArrowheads="1"/>
            </p:cNvSpPr>
            <p:nvPr/>
          </p:nvSpPr>
          <p:spPr bwMode="auto">
            <a:xfrm>
              <a:off x="3760" y="1725"/>
              <a:ext cx="2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0010</a:t>
              </a:r>
            </a:p>
          </p:txBody>
        </p:sp>
        <p:sp>
          <p:nvSpPr>
            <p:cNvPr id="198" name="Oval 224"/>
            <p:cNvSpPr>
              <a:spLocks noChangeArrowheads="1"/>
            </p:cNvSpPr>
            <p:nvPr/>
          </p:nvSpPr>
          <p:spPr bwMode="auto">
            <a:xfrm>
              <a:off x="4213" y="1611"/>
              <a:ext cx="322" cy="308"/>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9" name="Text Box 225"/>
            <p:cNvSpPr txBox="1">
              <a:spLocks noChangeArrowheads="1"/>
            </p:cNvSpPr>
            <p:nvPr/>
          </p:nvSpPr>
          <p:spPr bwMode="auto">
            <a:xfrm>
              <a:off x="4267" y="1707"/>
              <a:ext cx="24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0011</a:t>
              </a:r>
            </a:p>
          </p:txBody>
        </p:sp>
        <p:sp>
          <p:nvSpPr>
            <p:cNvPr id="200" name="Line 226"/>
            <p:cNvSpPr>
              <a:spLocks noChangeShapeType="1"/>
            </p:cNvSpPr>
            <p:nvPr/>
          </p:nvSpPr>
          <p:spPr bwMode="auto">
            <a:xfrm>
              <a:off x="4021" y="1765"/>
              <a:ext cx="194"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1" name="Oval 228"/>
            <p:cNvSpPr>
              <a:spLocks noChangeArrowheads="1"/>
            </p:cNvSpPr>
            <p:nvPr/>
          </p:nvSpPr>
          <p:spPr bwMode="auto">
            <a:xfrm>
              <a:off x="4247" y="2123"/>
              <a:ext cx="322" cy="30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2" name="Text Box 229"/>
            <p:cNvSpPr txBox="1">
              <a:spLocks noChangeArrowheads="1"/>
            </p:cNvSpPr>
            <p:nvPr/>
          </p:nvSpPr>
          <p:spPr bwMode="auto">
            <a:xfrm>
              <a:off x="4287" y="2234"/>
              <a:ext cx="2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1000</a:t>
              </a:r>
            </a:p>
          </p:txBody>
        </p:sp>
        <p:sp>
          <p:nvSpPr>
            <p:cNvPr id="203" name="Oval 231"/>
            <p:cNvSpPr>
              <a:spLocks noChangeArrowheads="1"/>
            </p:cNvSpPr>
            <p:nvPr/>
          </p:nvSpPr>
          <p:spPr bwMode="auto">
            <a:xfrm>
              <a:off x="3701" y="2123"/>
              <a:ext cx="322" cy="30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4" name="Text Box 232"/>
            <p:cNvSpPr txBox="1">
              <a:spLocks noChangeArrowheads="1"/>
            </p:cNvSpPr>
            <p:nvPr/>
          </p:nvSpPr>
          <p:spPr bwMode="auto">
            <a:xfrm>
              <a:off x="3737" y="2219"/>
              <a:ext cx="2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1001</a:t>
              </a:r>
            </a:p>
          </p:txBody>
        </p:sp>
        <p:sp>
          <p:nvSpPr>
            <p:cNvPr id="205" name="Oval 234"/>
            <p:cNvSpPr>
              <a:spLocks noChangeArrowheads="1"/>
            </p:cNvSpPr>
            <p:nvPr/>
          </p:nvSpPr>
          <p:spPr bwMode="auto">
            <a:xfrm>
              <a:off x="3186" y="2123"/>
              <a:ext cx="322" cy="307"/>
            </a:xfrm>
            <a:prstGeom prst="ellipse">
              <a:avLst/>
            </a:prstGeom>
            <a:solidFill>
              <a:schemeClr val="accent1"/>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6" name="Text Box 235"/>
            <p:cNvSpPr txBox="1">
              <a:spLocks noChangeArrowheads="1"/>
            </p:cNvSpPr>
            <p:nvPr/>
          </p:nvSpPr>
          <p:spPr bwMode="auto">
            <a:xfrm>
              <a:off x="3252" y="2210"/>
              <a:ext cx="24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1010</a:t>
              </a:r>
            </a:p>
          </p:txBody>
        </p:sp>
        <p:sp>
          <p:nvSpPr>
            <p:cNvPr id="207" name="Line 236"/>
            <p:cNvSpPr>
              <a:spLocks noChangeShapeType="1"/>
            </p:cNvSpPr>
            <p:nvPr/>
          </p:nvSpPr>
          <p:spPr bwMode="auto">
            <a:xfrm flipH="1">
              <a:off x="4031" y="2246"/>
              <a:ext cx="184"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8" name="Text Box 237"/>
            <p:cNvSpPr txBox="1">
              <a:spLocks noChangeArrowheads="1"/>
            </p:cNvSpPr>
            <p:nvPr/>
          </p:nvSpPr>
          <p:spPr bwMode="auto">
            <a:xfrm>
              <a:off x="2992" y="1509"/>
              <a:ext cx="7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a:t>
              </a:r>
            </a:p>
          </p:txBody>
        </p:sp>
        <p:sp>
          <p:nvSpPr>
            <p:cNvPr id="209" name="Text Box 238"/>
            <p:cNvSpPr txBox="1">
              <a:spLocks noChangeArrowheads="1"/>
            </p:cNvSpPr>
            <p:nvPr/>
          </p:nvSpPr>
          <p:spPr bwMode="auto">
            <a:xfrm>
              <a:off x="3518" y="1540"/>
              <a:ext cx="7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2</a:t>
              </a:r>
            </a:p>
          </p:txBody>
        </p:sp>
        <p:sp>
          <p:nvSpPr>
            <p:cNvPr id="210" name="Text Box 239"/>
            <p:cNvSpPr txBox="1">
              <a:spLocks noChangeArrowheads="1"/>
            </p:cNvSpPr>
            <p:nvPr/>
          </p:nvSpPr>
          <p:spPr bwMode="auto">
            <a:xfrm>
              <a:off x="4033" y="1550"/>
              <a:ext cx="7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3</a:t>
              </a:r>
            </a:p>
          </p:txBody>
        </p:sp>
        <p:sp>
          <p:nvSpPr>
            <p:cNvPr id="211" name="Text Box 240"/>
            <p:cNvSpPr txBox="1">
              <a:spLocks noChangeArrowheads="1"/>
            </p:cNvSpPr>
            <p:nvPr/>
          </p:nvSpPr>
          <p:spPr bwMode="auto">
            <a:xfrm>
              <a:off x="4590" y="1550"/>
              <a:ext cx="7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4</a:t>
              </a:r>
            </a:p>
          </p:txBody>
        </p:sp>
        <p:sp>
          <p:nvSpPr>
            <p:cNvPr id="212" name="Text Box 241"/>
            <p:cNvSpPr txBox="1">
              <a:spLocks noChangeArrowheads="1"/>
            </p:cNvSpPr>
            <p:nvPr/>
          </p:nvSpPr>
          <p:spPr bwMode="auto">
            <a:xfrm>
              <a:off x="4107" y="2287"/>
              <a:ext cx="7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9</a:t>
              </a:r>
            </a:p>
          </p:txBody>
        </p:sp>
        <p:sp>
          <p:nvSpPr>
            <p:cNvPr id="213" name="Text Box 242"/>
            <p:cNvSpPr txBox="1">
              <a:spLocks noChangeArrowheads="1"/>
            </p:cNvSpPr>
            <p:nvPr/>
          </p:nvSpPr>
          <p:spPr bwMode="auto">
            <a:xfrm>
              <a:off x="3559" y="2318"/>
              <a:ext cx="15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a:t>
              </a:r>
            </a:p>
          </p:txBody>
        </p:sp>
        <p:sp>
          <p:nvSpPr>
            <p:cNvPr id="214" name="Line 243"/>
            <p:cNvSpPr>
              <a:spLocks noChangeShapeType="1"/>
            </p:cNvSpPr>
            <p:nvPr/>
          </p:nvSpPr>
          <p:spPr bwMode="auto">
            <a:xfrm flipV="1">
              <a:off x="2789" y="1919"/>
              <a:ext cx="2" cy="225"/>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5" name="Text Box 244"/>
            <p:cNvSpPr txBox="1">
              <a:spLocks noChangeArrowheads="1"/>
            </p:cNvSpPr>
            <p:nvPr/>
          </p:nvSpPr>
          <p:spPr bwMode="auto">
            <a:xfrm>
              <a:off x="3797" y="1944"/>
              <a:ext cx="65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Q</a:t>
              </a:r>
              <a:r>
                <a:rPr lang="en-US" altLang="zh-CN" sz="1400" baseline="-25000"/>
                <a:t>D</a:t>
              </a:r>
              <a:r>
                <a:rPr lang="en-US" altLang="zh-CN" sz="1400"/>
                <a:t>Q</a:t>
              </a:r>
              <a:r>
                <a:rPr lang="en-US" altLang="zh-CN" sz="1400" baseline="-25000"/>
                <a:t>C</a:t>
              </a:r>
              <a:r>
                <a:rPr lang="en-US" altLang="zh-CN" sz="1400"/>
                <a:t>Q</a:t>
              </a:r>
              <a:r>
                <a:rPr lang="en-US" altLang="zh-CN" sz="1400" baseline="-25000"/>
                <a:t>B</a:t>
              </a:r>
              <a:r>
                <a:rPr lang="en-US" altLang="zh-CN" sz="1400"/>
                <a:t>Q</a:t>
              </a:r>
              <a:r>
                <a:rPr lang="en-US" altLang="zh-CN" sz="1400" baseline="-25000"/>
                <a:t>A</a:t>
              </a:r>
              <a:endParaRPr lang="en-US" altLang="zh-CN" sz="1400"/>
            </a:p>
          </p:txBody>
        </p:sp>
        <p:sp>
          <p:nvSpPr>
            <p:cNvPr id="216" name="Line 245"/>
            <p:cNvSpPr>
              <a:spLocks noChangeShapeType="1"/>
            </p:cNvSpPr>
            <p:nvPr/>
          </p:nvSpPr>
          <p:spPr bwMode="auto">
            <a:xfrm flipH="1">
              <a:off x="3485" y="2267"/>
              <a:ext cx="183"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7" name="Oval 247"/>
            <p:cNvSpPr>
              <a:spLocks noChangeArrowheads="1"/>
            </p:cNvSpPr>
            <p:nvPr/>
          </p:nvSpPr>
          <p:spPr bwMode="auto">
            <a:xfrm>
              <a:off x="4720" y="1611"/>
              <a:ext cx="322" cy="308"/>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8" name="Text Box 248"/>
            <p:cNvSpPr txBox="1">
              <a:spLocks noChangeArrowheads="1"/>
            </p:cNvSpPr>
            <p:nvPr/>
          </p:nvSpPr>
          <p:spPr bwMode="auto">
            <a:xfrm>
              <a:off x="4774" y="1689"/>
              <a:ext cx="24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0100</a:t>
              </a:r>
            </a:p>
          </p:txBody>
        </p:sp>
        <p:sp>
          <p:nvSpPr>
            <p:cNvPr id="219" name="Oval 250"/>
            <p:cNvSpPr>
              <a:spLocks noChangeArrowheads="1"/>
            </p:cNvSpPr>
            <p:nvPr/>
          </p:nvSpPr>
          <p:spPr bwMode="auto">
            <a:xfrm>
              <a:off x="5224" y="1601"/>
              <a:ext cx="322" cy="30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0" name="Text Box 251"/>
            <p:cNvSpPr txBox="1">
              <a:spLocks noChangeArrowheads="1"/>
            </p:cNvSpPr>
            <p:nvPr/>
          </p:nvSpPr>
          <p:spPr bwMode="auto">
            <a:xfrm>
              <a:off x="5278" y="1716"/>
              <a:ext cx="2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0101</a:t>
              </a:r>
            </a:p>
          </p:txBody>
        </p:sp>
        <p:sp>
          <p:nvSpPr>
            <p:cNvPr id="221" name="Line 252"/>
            <p:cNvSpPr>
              <a:spLocks noChangeShapeType="1"/>
            </p:cNvSpPr>
            <p:nvPr/>
          </p:nvSpPr>
          <p:spPr bwMode="auto">
            <a:xfrm>
              <a:off x="5032" y="1755"/>
              <a:ext cx="193"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2" name="Line 253"/>
            <p:cNvSpPr>
              <a:spLocks noChangeShapeType="1"/>
            </p:cNvSpPr>
            <p:nvPr/>
          </p:nvSpPr>
          <p:spPr bwMode="auto">
            <a:xfrm>
              <a:off x="4517" y="1765"/>
              <a:ext cx="193"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3" name="Oval 255"/>
            <p:cNvSpPr>
              <a:spLocks noChangeArrowheads="1"/>
            </p:cNvSpPr>
            <p:nvPr/>
          </p:nvSpPr>
          <p:spPr bwMode="auto">
            <a:xfrm>
              <a:off x="4741" y="2123"/>
              <a:ext cx="322" cy="30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4" name="Text Box 256"/>
            <p:cNvSpPr txBox="1">
              <a:spLocks noChangeArrowheads="1"/>
            </p:cNvSpPr>
            <p:nvPr/>
          </p:nvSpPr>
          <p:spPr bwMode="auto">
            <a:xfrm>
              <a:off x="4795" y="2229"/>
              <a:ext cx="2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0111</a:t>
              </a:r>
            </a:p>
          </p:txBody>
        </p:sp>
        <p:sp>
          <p:nvSpPr>
            <p:cNvPr id="225" name="Oval 258"/>
            <p:cNvSpPr>
              <a:spLocks noChangeArrowheads="1"/>
            </p:cNvSpPr>
            <p:nvPr/>
          </p:nvSpPr>
          <p:spPr bwMode="auto">
            <a:xfrm>
              <a:off x="5235" y="2123"/>
              <a:ext cx="322" cy="30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6" name="Text Box 259"/>
            <p:cNvSpPr txBox="1">
              <a:spLocks noChangeArrowheads="1"/>
            </p:cNvSpPr>
            <p:nvPr/>
          </p:nvSpPr>
          <p:spPr bwMode="auto">
            <a:xfrm>
              <a:off x="5289" y="2201"/>
              <a:ext cx="2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0110</a:t>
              </a:r>
            </a:p>
          </p:txBody>
        </p:sp>
        <p:sp>
          <p:nvSpPr>
            <p:cNvPr id="227" name="Line 260"/>
            <p:cNvSpPr>
              <a:spLocks noChangeShapeType="1"/>
            </p:cNvSpPr>
            <p:nvPr/>
          </p:nvSpPr>
          <p:spPr bwMode="auto">
            <a:xfrm>
              <a:off x="5395" y="1939"/>
              <a:ext cx="2" cy="164"/>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8" name="Oval 262"/>
            <p:cNvSpPr>
              <a:spLocks noChangeArrowheads="1"/>
            </p:cNvSpPr>
            <p:nvPr/>
          </p:nvSpPr>
          <p:spPr bwMode="auto">
            <a:xfrm>
              <a:off x="2639" y="2133"/>
              <a:ext cx="322" cy="308"/>
            </a:xfrm>
            <a:prstGeom prst="ellipse">
              <a:avLst/>
            </a:prstGeom>
            <a:solidFill>
              <a:schemeClr val="accent1"/>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9" name="Text Box 263"/>
            <p:cNvSpPr txBox="1">
              <a:spLocks noChangeArrowheads="1"/>
            </p:cNvSpPr>
            <p:nvPr/>
          </p:nvSpPr>
          <p:spPr bwMode="auto">
            <a:xfrm>
              <a:off x="2678" y="2220"/>
              <a:ext cx="24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1111</a:t>
              </a:r>
            </a:p>
          </p:txBody>
        </p:sp>
        <p:sp>
          <p:nvSpPr>
            <p:cNvPr id="230" name="Line 264"/>
            <p:cNvSpPr>
              <a:spLocks noChangeShapeType="1"/>
            </p:cNvSpPr>
            <p:nvPr/>
          </p:nvSpPr>
          <p:spPr bwMode="auto">
            <a:xfrm flipH="1">
              <a:off x="2958" y="2267"/>
              <a:ext cx="183"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1" name="Line 265"/>
            <p:cNvSpPr>
              <a:spLocks noChangeShapeType="1"/>
            </p:cNvSpPr>
            <p:nvPr/>
          </p:nvSpPr>
          <p:spPr bwMode="auto">
            <a:xfrm flipH="1">
              <a:off x="4537" y="2267"/>
              <a:ext cx="183"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2" name="Line 266"/>
            <p:cNvSpPr>
              <a:spLocks noChangeShapeType="1"/>
            </p:cNvSpPr>
            <p:nvPr/>
          </p:nvSpPr>
          <p:spPr bwMode="auto">
            <a:xfrm flipH="1">
              <a:off x="5040" y="2277"/>
              <a:ext cx="184"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3" name="Text Box 267"/>
            <p:cNvSpPr txBox="1">
              <a:spLocks noChangeArrowheads="1"/>
            </p:cNvSpPr>
            <p:nvPr/>
          </p:nvSpPr>
          <p:spPr bwMode="auto">
            <a:xfrm>
              <a:off x="5073" y="1540"/>
              <a:ext cx="7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5</a:t>
              </a:r>
            </a:p>
          </p:txBody>
        </p:sp>
        <p:sp>
          <p:nvSpPr>
            <p:cNvPr id="234" name="Text Box 268"/>
            <p:cNvSpPr txBox="1">
              <a:spLocks noChangeArrowheads="1"/>
            </p:cNvSpPr>
            <p:nvPr/>
          </p:nvSpPr>
          <p:spPr bwMode="auto">
            <a:xfrm>
              <a:off x="5481" y="1908"/>
              <a:ext cx="7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6</a:t>
              </a:r>
            </a:p>
          </p:txBody>
        </p:sp>
        <p:sp>
          <p:nvSpPr>
            <p:cNvPr id="235" name="Text Box 269"/>
            <p:cNvSpPr txBox="1">
              <a:spLocks noChangeArrowheads="1"/>
            </p:cNvSpPr>
            <p:nvPr/>
          </p:nvSpPr>
          <p:spPr bwMode="auto">
            <a:xfrm>
              <a:off x="5126" y="2338"/>
              <a:ext cx="7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7</a:t>
              </a:r>
            </a:p>
          </p:txBody>
        </p:sp>
        <p:sp>
          <p:nvSpPr>
            <p:cNvPr id="236" name="Text Box 270"/>
            <p:cNvSpPr txBox="1">
              <a:spLocks noChangeArrowheads="1"/>
            </p:cNvSpPr>
            <p:nvPr/>
          </p:nvSpPr>
          <p:spPr bwMode="auto">
            <a:xfrm>
              <a:off x="4632" y="2328"/>
              <a:ext cx="7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8</a:t>
              </a:r>
            </a:p>
          </p:txBody>
        </p:sp>
        <p:sp>
          <p:nvSpPr>
            <p:cNvPr id="237" name="Text Box 271"/>
            <p:cNvSpPr txBox="1">
              <a:spLocks noChangeArrowheads="1"/>
            </p:cNvSpPr>
            <p:nvPr/>
          </p:nvSpPr>
          <p:spPr bwMode="auto">
            <a:xfrm>
              <a:off x="3012" y="2308"/>
              <a:ext cx="15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a:t>
              </a:r>
            </a:p>
          </p:txBody>
        </p:sp>
        <p:sp>
          <p:nvSpPr>
            <p:cNvPr id="238" name="Text Box 272"/>
            <p:cNvSpPr txBox="1">
              <a:spLocks noChangeArrowheads="1"/>
            </p:cNvSpPr>
            <p:nvPr/>
          </p:nvSpPr>
          <p:spPr bwMode="auto">
            <a:xfrm>
              <a:off x="2573" y="1949"/>
              <a:ext cx="15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12</a:t>
              </a:r>
            </a:p>
          </p:txBody>
        </p:sp>
      </p:grpSp>
      <p:sp>
        <p:nvSpPr>
          <p:cNvPr id="11" name="Text Box 464"/>
          <p:cNvSpPr txBox="1">
            <a:spLocks noChangeArrowheads="1"/>
          </p:cNvSpPr>
          <p:nvPr/>
        </p:nvSpPr>
        <p:spPr bwMode="auto">
          <a:xfrm>
            <a:off x="3807619" y="4070351"/>
            <a:ext cx="179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zh-CN" altLang="en-US" sz="1800">
                <a:solidFill>
                  <a:srgbClr val="FF0000"/>
                </a:solidFill>
                <a:ea typeface="楷体_GB2312" charset="-122"/>
              </a:rPr>
              <a:t>模十二计数器</a:t>
            </a:r>
            <a:endParaRPr lang="en-US" altLang="zh-CN" sz="1800">
              <a:solidFill>
                <a:srgbClr val="FF0000"/>
              </a:solidFill>
            </a:endParaRPr>
          </a:p>
        </p:txBody>
      </p:sp>
      <p:grpSp>
        <p:nvGrpSpPr>
          <p:cNvPr id="12" name="Group 476"/>
          <p:cNvGrpSpPr>
            <a:grpSpLocks/>
          </p:cNvGrpSpPr>
          <p:nvPr/>
        </p:nvGrpSpPr>
        <p:grpSpPr bwMode="auto">
          <a:xfrm>
            <a:off x="4077499" y="4668841"/>
            <a:ext cx="4581532" cy="1522414"/>
            <a:chOff x="2625" y="2958"/>
            <a:chExt cx="2886" cy="959"/>
          </a:xfrm>
        </p:grpSpPr>
        <p:sp>
          <p:nvSpPr>
            <p:cNvPr id="141" name="Oval 332"/>
            <p:cNvSpPr>
              <a:spLocks noChangeArrowheads="1"/>
            </p:cNvSpPr>
            <p:nvPr/>
          </p:nvSpPr>
          <p:spPr bwMode="auto">
            <a:xfrm>
              <a:off x="2697" y="3067"/>
              <a:ext cx="311" cy="296"/>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2" name="Text Box 333"/>
            <p:cNvSpPr txBox="1">
              <a:spLocks noChangeArrowheads="1"/>
            </p:cNvSpPr>
            <p:nvPr/>
          </p:nvSpPr>
          <p:spPr bwMode="auto">
            <a:xfrm>
              <a:off x="2750" y="3162"/>
              <a:ext cx="23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0000</a:t>
              </a:r>
            </a:p>
          </p:txBody>
        </p:sp>
        <p:sp>
          <p:nvSpPr>
            <p:cNvPr id="143" name="Oval 334"/>
            <p:cNvSpPr>
              <a:spLocks noChangeArrowheads="1"/>
            </p:cNvSpPr>
            <p:nvPr/>
          </p:nvSpPr>
          <p:spPr bwMode="auto">
            <a:xfrm>
              <a:off x="3205" y="3067"/>
              <a:ext cx="311" cy="296"/>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4" name="Text Box 335"/>
            <p:cNvSpPr txBox="1">
              <a:spLocks noChangeArrowheads="1"/>
            </p:cNvSpPr>
            <p:nvPr/>
          </p:nvSpPr>
          <p:spPr bwMode="auto">
            <a:xfrm>
              <a:off x="3258" y="3153"/>
              <a:ext cx="23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0001</a:t>
              </a:r>
            </a:p>
          </p:txBody>
        </p:sp>
        <p:sp>
          <p:nvSpPr>
            <p:cNvPr id="145" name="Line 336"/>
            <p:cNvSpPr>
              <a:spLocks noChangeShapeType="1"/>
            </p:cNvSpPr>
            <p:nvPr/>
          </p:nvSpPr>
          <p:spPr bwMode="auto">
            <a:xfrm>
              <a:off x="3008" y="3205"/>
              <a:ext cx="18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6" name="Line 337"/>
            <p:cNvSpPr>
              <a:spLocks noChangeShapeType="1"/>
            </p:cNvSpPr>
            <p:nvPr/>
          </p:nvSpPr>
          <p:spPr bwMode="auto">
            <a:xfrm>
              <a:off x="3518" y="3215"/>
              <a:ext cx="18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7" name="Oval 339"/>
            <p:cNvSpPr>
              <a:spLocks noChangeArrowheads="1"/>
            </p:cNvSpPr>
            <p:nvPr/>
          </p:nvSpPr>
          <p:spPr bwMode="auto">
            <a:xfrm>
              <a:off x="3714" y="3067"/>
              <a:ext cx="312" cy="296"/>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8" name="Text Box 340"/>
            <p:cNvSpPr txBox="1">
              <a:spLocks noChangeArrowheads="1"/>
            </p:cNvSpPr>
            <p:nvPr/>
          </p:nvSpPr>
          <p:spPr bwMode="auto">
            <a:xfrm>
              <a:off x="3776" y="3153"/>
              <a:ext cx="24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0010</a:t>
              </a:r>
            </a:p>
          </p:txBody>
        </p:sp>
        <p:sp>
          <p:nvSpPr>
            <p:cNvPr id="149" name="Oval 342"/>
            <p:cNvSpPr>
              <a:spLocks noChangeArrowheads="1"/>
            </p:cNvSpPr>
            <p:nvPr/>
          </p:nvSpPr>
          <p:spPr bwMode="auto">
            <a:xfrm>
              <a:off x="4211" y="3057"/>
              <a:ext cx="312" cy="29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0" name="Text Box 343"/>
            <p:cNvSpPr txBox="1">
              <a:spLocks noChangeArrowheads="1"/>
            </p:cNvSpPr>
            <p:nvPr/>
          </p:nvSpPr>
          <p:spPr bwMode="auto">
            <a:xfrm>
              <a:off x="4264" y="3135"/>
              <a:ext cx="24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0011</a:t>
              </a:r>
            </a:p>
          </p:txBody>
        </p:sp>
        <p:sp>
          <p:nvSpPr>
            <p:cNvPr id="151" name="Line 344"/>
            <p:cNvSpPr>
              <a:spLocks noChangeShapeType="1"/>
            </p:cNvSpPr>
            <p:nvPr/>
          </p:nvSpPr>
          <p:spPr bwMode="auto">
            <a:xfrm>
              <a:off x="4026" y="3205"/>
              <a:ext cx="18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2" name="Oval 346"/>
            <p:cNvSpPr>
              <a:spLocks noChangeArrowheads="1"/>
            </p:cNvSpPr>
            <p:nvPr/>
          </p:nvSpPr>
          <p:spPr bwMode="auto">
            <a:xfrm>
              <a:off x="4244" y="3551"/>
              <a:ext cx="312" cy="29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3" name="Text Box 347"/>
            <p:cNvSpPr txBox="1">
              <a:spLocks noChangeArrowheads="1"/>
            </p:cNvSpPr>
            <p:nvPr/>
          </p:nvSpPr>
          <p:spPr bwMode="auto">
            <a:xfrm>
              <a:off x="4297" y="3638"/>
              <a:ext cx="24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1100</a:t>
              </a:r>
            </a:p>
          </p:txBody>
        </p:sp>
        <p:sp>
          <p:nvSpPr>
            <p:cNvPr id="154" name="Oval 349"/>
            <p:cNvSpPr>
              <a:spLocks noChangeArrowheads="1"/>
            </p:cNvSpPr>
            <p:nvPr/>
          </p:nvSpPr>
          <p:spPr bwMode="auto">
            <a:xfrm>
              <a:off x="3716" y="3551"/>
              <a:ext cx="311" cy="29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5" name="Text Box 350"/>
            <p:cNvSpPr txBox="1">
              <a:spLocks noChangeArrowheads="1"/>
            </p:cNvSpPr>
            <p:nvPr/>
          </p:nvSpPr>
          <p:spPr bwMode="auto">
            <a:xfrm>
              <a:off x="3769" y="3637"/>
              <a:ext cx="23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1101</a:t>
              </a:r>
            </a:p>
          </p:txBody>
        </p:sp>
        <p:sp>
          <p:nvSpPr>
            <p:cNvPr id="156" name="Oval 352"/>
            <p:cNvSpPr>
              <a:spLocks noChangeArrowheads="1"/>
            </p:cNvSpPr>
            <p:nvPr/>
          </p:nvSpPr>
          <p:spPr bwMode="auto">
            <a:xfrm>
              <a:off x="3217" y="3551"/>
              <a:ext cx="312" cy="29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7" name="Text Box 353"/>
            <p:cNvSpPr txBox="1">
              <a:spLocks noChangeArrowheads="1"/>
            </p:cNvSpPr>
            <p:nvPr/>
          </p:nvSpPr>
          <p:spPr bwMode="auto">
            <a:xfrm>
              <a:off x="3253" y="3637"/>
              <a:ext cx="24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1110</a:t>
              </a:r>
            </a:p>
          </p:txBody>
        </p:sp>
        <p:sp>
          <p:nvSpPr>
            <p:cNvPr id="158" name="Line 354"/>
            <p:cNvSpPr>
              <a:spLocks noChangeShapeType="1"/>
            </p:cNvSpPr>
            <p:nvPr/>
          </p:nvSpPr>
          <p:spPr bwMode="auto">
            <a:xfrm flipH="1">
              <a:off x="4035" y="3670"/>
              <a:ext cx="178"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9" name="Text Box 355"/>
            <p:cNvSpPr txBox="1">
              <a:spLocks noChangeArrowheads="1"/>
            </p:cNvSpPr>
            <p:nvPr/>
          </p:nvSpPr>
          <p:spPr bwMode="auto">
            <a:xfrm>
              <a:off x="3031" y="2958"/>
              <a:ext cx="7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a:t>
              </a:r>
            </a:p>
          </p:txBody>
        </p:sp>
        <p:sp>
          <p:nvSpPr>
            <p:cNvPr id="160" name="Text Box 356"/>
            <p:cNvSpPr txBox="1">
              <a:spLocks noChangeArrowheads="1"/>
            </p:cNvSpPr>
            <p:nvPr/>
          </p:nvSpPr>
          <p:spPr bwMode="auto">
            <a:xfrm>
              <a:off x="3539" y="2988"/>
              <a:ext cx="7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2</a:t>
              </a:r>
            </a:p>
          </p:txBody>
        </p:sp>
        <p:sp>
          <p:nvSpPr>
            <p:cNvPr id="161" name="Text Box 357"/>
            <p:cNvSpPr txBox="1">
              <a:spLocks noChangeArrowheads="1"/>
            </p:cNvSpPr>
            <p:nvPr/>
          </p:nvSpPr>
          <p:spPr bwMode="auto">
            <a:xfrm>
              <a:off x="4037" y="2998"/>
              <a:ext cx="7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3</a:t>
              </a:r>
            </a:p>
          </p:txBody>
        </p:sp>
        <p:sp>
          <p:nvSpPr>
            <p:cNvPr id="162" name="Text Box 358"/>
            <p:cNvSpPr txBox="1">
              <a:spLocks noChangeArrowheads="1"/>
            </p:cNvSpPr>
            <p:nvPr/>
          </p:nvSpPr>
          <p:spPr bwMode="auto">
            <a:xfrm>
              <a:off x="4575" y="2998"/>
              <a:ext cx="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4</a:t>
              </a:r>
            </a:p>
          </p:txBody>
        </p:sp>
        <p:sp>
          <p:nvSpPr>
            <p:cNvPr id="163" name="Text Box 359"/>
            <p:cNvSpPr txBox="1">
              <a:spLocks noChangeArrowheads="1"/>
            </p:cNvSpPr>
            <p:nvPr/>
          </p:nvSpPr>
          <p:spPr bwMode="auto">
            <a:xfrm>
              <a:off x="4109" y="3709"/>
              <a:ext cx="73"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9</a:t>
              </a:r>
            </a:p>
          </p:txBody>
        </p:sp>
        <p:sp>
          <p:nvSpPr>
            <p:cNvPr id="164" name="Text Box 360"/>
            <p:cNvSpPr txBox="1">
              <a:spLocks noChangeArrowheads="1"/>
            </p:cNvSpPr>
            <p:nvPr/>
          </p:nvSpPr>
          <p:spPr bwMode="auto">
            <a:xfrm>
              <a:off x="3579" y="3739"/>
              <a:ext cx="14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a:t>
              </a:r>
            </a:p>
          </p:txBody>
        </p:sp>
        <p:sp>
          <p:nvSpPr>
            <p:cNvPr id="165" name="Line 361"/>
            <p:cNvSpPr>
              <a:spLocks noChangeShapeType="1"/>
            </p:cNvSpPr>
            <p:nvPr/>
          </p:nvSpPr>
          <p:spPr bwMode="auto">
            <a:xfrm flipV="1">
              <a:off x="2834" y="3354"/>
              <a:ext cx="1" cy="217"/>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6" name="Text Box 362"/>
            <p:cNvSpPr txBox="1">
              <a:spLocks noChangeArrowheads="1"/>
            </p:cNvSpPr>
            <p:nvPr/>
          </p:nvSpPr>
          <p:spPr bwMode="auto">
            <a:xfrm>
              <a:off x="3790" y="3347"/>
              <a:ext cx="6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Q</a:t>
              </a:r>
              <a:r>
                <a:rPr lang="en-US" altLang="zh-CN" sz="1400" baseline="-25000"/>
                <a:t>D</a:t>
              </a:r>
              <a:r>
                <a:rPr lang="en-US" altLang="zh-CN" sz="1400"/>
                <a:t>Q</a:t>
              </a:r>
              <a:r>
                <a:rPr lang="en-US" altLang="zh-CN" sz="1400" baseline="-25000"/>
                <a:t>C</a:t>
              </a:r>
              <a:r>
                <a:rPr lang="en-US" altLang="zh-CN" sz="1400"/>
                <a:t>Q</a:t>
              </a:r>
              <a:r>
                <a:rPr lang="en-US" altLang="zh-CN" sz="1400" baseline="-25000"/>
                <a:t>B</a:t>
              </a:r>
              <a:r>
                <a:rPr lang="en-US" altLang="zh-CN" sz="1400"/>
                <a:t>Q</a:t>
              </a:r>
              <a:r>
                <a:rPr lang="en-US" altLang="zh-CN" sz="1400" baseline="-25000"/>
                <a:t>A</a:t>
              </a:r>
              <a:endParaRPr lang="en-US" altLang="zh-CN" sz="1400"/>
            </a:p>
          </p:txBody>
        </p:sp>
        <p:sp>
          <p:nvSpPr>
            <p:cNvPr id="167" name="Line 363"/>
            <p:cNvSpPr>
              <a:spLocks noChangeShapeType="1"/>
            </p:cNvSpPr>
            <p:nvPr/>
          </p:nvSpPr>
          <p:spPr bwMode="auto">
            <a:xfrm flipH="1">
              <a:off x="3507" y="3690"/>
              <a:ext cx="17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8" name="Oval 365"/>
            <p:cNvSpPr>
              <a:spLocks noChangeArrowheads="1"/>
            </p:cNvSpPr>
            <p:nvPr/>
          </p:nvSpPr>
          <p:spPr bwMode="auto">
            <a:xfrm>
              <a:off x="4701" y="3057"/>
              <a:ext cx="312" cy="29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9" name="Text Box 366"/>
            <p:cNvSpPr txBox="1">
              <a:spLocks noChangeArrowheads="1"/>
            </p:cNvSpPr>
            <p:nvPr/>
          </p:nvSpPr>
          <p:spPr bwMode="auto">
            <a:xfrm>
              <a:off x="4754" y="3143"/>
              <a:ext cx="24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0100</a:t>
              </a:r>
            </a:p>
          </p:txBody>
        </p:sp>
        <p:sp>
          <p:nvSpPr>
            <p:cNvPr id="170" name="Oval 368"/>
            <p:cNvSpPr>
              <a:spLocks noChangeArrowheads="1"/>
            </p:cNvSpPr>
            <p:nvPr/>
          </p:nvSpPr>
          <p:spPr bwMode="auto">
            <a:xfrm>
              <a:off x="5188" y="3047"/>
              <a:ext cx="312" cy="297"/>
            </a:xfrm>
            <a:prstGeom prst="ellipse">
              <a:avLst/>
            </a:prstGeom>
            <a:solidFill>
              <a:schemeClr val="accent1"/>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1" name="Text Box 369"/>
            <p:cNvSpPr txBox="1">
              <a:spLocks noChangeArrowheads="1"/>
            </p:cNvSpPr>
            <p:nvPr/>
          </p:nvSpPr>
          <p:spPr bwMode="auto">
            <a:xfrm>
              <a:off x="5241" y="3143"/>
              <a:ext cx="24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0101</a:t>
              </a:r>
            </a:p>
          </p:txBody>
        </p:sp>
        <p:sp>
          <p:nvSpPr>
            <p:cNvPr id="172" name="Line 370"/>
            <p:cNvSpPr>
              <a:spLocks noChangeShapeType="1"/>
            </p:cNvSpPr>
            <p:nvPr/>
          </p:nvSpPr>
          <p:spPr bwMode="auto">
            <a:xfrm>
              <a:off x="5003" y="3195"/>
              <a:ext cx="18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3" name="Line 371"/>
            <p:cNvSpPr>
              <a:spLocks noChangeShapeType="1"/>
            </p:cNvSpPr>
            <p:nvPr/>
          </p:nvSpPr>
          <p:spPr bwMode="auto">
            <a:xfrm>
              <a:off x="4505" y="3205"/>
              <a:ext cx="18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4" name="Oval 373"/>
            <p:cNvSpPr>
              <a:spLocks noChangeArrowheads="1"/>
            </p:cNvSpPr>
            <p:nvPr/>
          </p:nvSpPr>
          <p:spPr bwMode="auto">
            <a:xfrm>
              <a:off x="4722" y="3551"/>
              <a:ext cx="311" cy="29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5" name="Text Box 374"/>
            <p:cNvSpPr txBox="1">
              <a:spLocks noChangeArrowheads="1"/>
            </p:cNvSpPr>
            <p:nvPr/>
          </p:nvSpPr>
          <p:spPr bwMode="auto">
            <a:xfrm>
              <a:off x="4775" y="3646"/>
              <a:ext cx="23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1011</a:t>
              </a:r>
            </a:p>
          </p:txBody>
        </p:sp>
        <p:sp>
          <p:nvSpPr>
            <p:cNvPr id="176" name="Oval 376"/>
            <p:cNvSpPr>
              <a:spLocks noChangeArrowheads="1"/>
            </p:cNvSpPr>
            <p:nvPr/>
          </p:nvSpPr>
          <p:spPr bwMode="auto">
            <a:xfrm>
              <a:off x="5200" y="3551"/>
              <a:ext cx="311" cy="297"/>
            </a:xfrm>
            <a:prstGeom prst="ellipse">
              <a:avLst/>
            </a:prstGeom>
            <a:solidFill>
              <a:schemeClr val="accent1"/>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7" name="Text Box 377"/>
            <p:cNvSpPr txBox="1">
              <a:spLocks noChangeArrowheads="1"/>
            </p:cNvSpPr>
            <p:nvPr/>
          </p:nvSpPr>
          <p:spPr bwMode="auto">
            <a:xfrm>
              <a:off x="5253" y="3637"/>
              <a:ext cx="23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1010</a:t>
              </a:r>
            </a:p>
          </p:txBody>
        </p:sp>
        <p:sp>
          <p:nvSpPr>
            <p:cNvPr id="178" name="Line 378"/>
            <p:cNvSpPr>
              <a:spLocks noChangeShapeType="1"/>
            </p:cNvSpPr>
            <p:nvPr/>
          </p:nvSpPr>
          <p:spPr bwMode="auto">
            <a:xfrm>
              <a:off x="5355" y="3373"/>
              <a:ext cx="1" cy="158"/>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9" name="Oval 380"/>
            <p:cNvSpPr>
              <a:spLocks noChangeArrowheads="1"/>
            </p:cNvSpPr>
            <p:nvPr/>
          </p:nvSpPr>
          <p:spPr bwMode="auto">
            <a:xfrm>
              <a:off x="2689" y="3561"/>
              <a:ext cx="311" cy="297"/>
            </a:xfrm>
            <a:prstGeom prst="ellipse">
              <a:avLst/>
            </a:prstGeom>
            <a:solidFill>
              <a:srgbClr val="A5EBE9"/>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0" name="Text Box 381"/>
            <p:cNvSpPr txBox="1">
              <a:spLocks noChangeArrowheads="1"/>
            </p:cNvSpPr>
            <p:nvPr/>
          </p:nvSpPr>
          <p:spPr bwMode="auto">
            <a:xfrm>
              <a:off x="2734" y="3647"/>
              <a:ext cx="23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1111</a:t>
              </a:r>
            </a:p>
          </p:txBody>
        </p:sp>
        <p:sp>
          <p:nvSpPr>
            <p:cNvPr id="181" name="Line 382"/>
            <p:cNvSpPr>
              <a:spLocks noChangeShapeType="1"/>
            </p:cNvSpPr>
            <p:nvPr/>
          </p:nvSpPr>
          <p:spPr bwMode="auto">
            <a:xfrm flipH="1">
              <a:off x="2997" y="3690"/>
              <a:ext cx="178"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2" name="Line 383"/>
            <p:cNvSpPr>
              <a:spLocks noChangeShapeType="1"/>
            </p:cNvSpPr>
            <p:nvPr/>
          </p:nvSpPr>
          <p:spPr bwMode="auto">
            <a:xfrm flipH="1">
              <a:off x="4524" y="3690"/>
              <a:ext cx="17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3" name="Line 384"/>
            <p:cNvSpPr>
              <a:spLocks noChangeShapeType="1"/>
            </p:cNvSpPr>
            <p:nvPr/>
          </p:nvSpPr>
          <p:spPr bwMode="auto">
            <a:xfrm flipH="1">
              <a:off x="5011" y="3700"/>
              <a:ext cx="177"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4" name="Text Box 385"/>
            <p:cNvSpPr txBox="1">
              <a:spLocks noChangeArrowheads="1"/>
            </p:cNvSpPr>
            <p:nvPr/>
          </p:nvSpPr>
          <p:spPr bwMode="auto">
            <a:xfrm>
              <a:off x="5043" y="2988"/>
              <a:ext cx="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5</a:t>
              </a:r>
            </a:p>
          </p:txBody>
        </p:sp>
        <p:sp>
          <p:nvSpPr>
            <p:cNvPr id="185" name="Text Box 386"/>
            <p:cNvSpPr txBox="1">
              <a:spLocks noChangeArrowheads="1"/>
            </p:cNvSpPr>
            <p:nvPr/>
          </p:nvSpPr>
          <p:spPr bwMode="auto">
            <a:xfrm>
              <a:off x="5438" y="3344"/>
              <a:ext cx="7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6</a:t>
              </a:r>
            </a:p>
          </p:txBody>
        </p:sp>
        <p:sp>
          <p:nvSpPr>
            <p:cNvPr id="186" name="Text Box 387"/>
            <p:cNvSpPr txBox="1">
              <a:spLocks noChangeArrowheads="1"/>
            </p:cNvSpPr>
            <p:nvPr/>
          </p:nvSpPr>
          <p:spPr bwMode="auto">
            <a:xfrm>
              <a:off x="5094" y="3759"/>
              <a:ext cx="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7</a:t>
              </a:r>
            </a:p>
          </p:txBody>
        </p:sp>
        <p:sp>
          <p:nvSpPr>
            <p:cNvPr id="187" name="Text Box 388"/>
            <p:cNvSpPr txBox="1">
              <a:spLocks noChangeArrowheads="1"/>
            </p:cNvSpPr>
            <p:nvPr/>
          </p:nvSpPr>
          <p:spPr bwMode="auto">
            <a:xfrm>
              <a:off x="4617" y="3749"/>
              <a:ext cx="7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8</a:t>
              </a:r>
            </a:p>
          </p:txBody>
        </p:sp>
        <p:sp>
          <p:nvSpPr>
            <p:cNvPr id="188" name="Text Box 389"/>
            <p:cNvSpPr txBox="1">
              <a:spLocks noChangeArrowheads="1"/>
            </p:cNvSpPr>
            <p:nvPr/>
          </p:nvSpPr>
          <p:spPr bwMode="auto">
            <a:xfrm>
              <a:off x="3050" y="3729"/>
              <a:ext cx="14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11</a:t>
              </a:r>
            </a:p>
          </p:txBody>
        </p:sp>
        <p:sp>
          <p:nvSpPr>
            <p:cNvPr id="189" name="Text Box 390"/>
            <p:cNvSpPr txBox="1">
              <a:spLocks noChangeArrowheads="1"/>
            </p:cNvSpPr>
            <p:nvPr/>
          </p:nvSpPr>
          <p:spPr bwMode="auto">
            <a:xfrm>
              <a:off x="2625" y="3383"/>
              <a:ext cx="14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12</a:t>
              </a:r>
            </a:p>
          </p:txBody>
        </p:sp>
      </p:grpSp>
      <p:grpSp>
        <p:nvGrpSpPr>
          <p:cNvPr id="13" name="Group 492"/>
          <p:cNvGrpSpPr>
            <a:grpSpLocks/>
          </p:cNvGrpSpPr>
          <p:nvPr/>
        </p:nvGrpSpPr>
        <p:grpSpPr bwMode="auto">
          <a:xfrm>
            <a:off x="234156" y="4200529"/>
            <a:ext cx="3584577" cy="2630489"/>
            <a:chOff x="204" y="2663"/>
            <a:chExt cx="2258" cy="1657"/>
          </a:xfrm>
        </p:grpSpPr>
        <p:sp>
          <p:nvSpPr>
            <p:cNvPr id="81" name="Rectangle 399"/>
            <p:cNvSpPr>
              <a:spLocks noChangeArrowheads="1"/>
            </p:cNvSpPr>
            <p:nvPr/>
          </p:nvSpPr>
          <p:spPr bwMode="auto">
            <a:xfrm>
              <a:off x="533" y="3302"/>
              <a:ext cx="1339" cy="68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2" name="Line 400"/>
            <p:cNvSpPr>
              <a:spLocks noChangeShapeType="1"/>
            </p:cNvSpPr>
            <p:nvPr/>
          </p:nvSpPr>
          <p:spPr bwMode="auto">
            <a:xfrm>
              <a:off x="1032" y="3984"/>
              <a:ext cx="0" cy="1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3" name="Line 401"/>
            <p:cNvSpPr>
              <a:spLocks noChangeShapeType="1"/>
            </p:cNvSpPr>
            <p:nvPr/>
          </p:nvSpPr>
          <p:spPr bwMode="auto">
            <a:xfrm>
              <a:off x="1240" y="3984"/>
              <a:ext cx="0" cy="1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4" name="Line 402"/>
            <p:cNvSpPr>
              <a:spLocks noChangeShapeType="1"/>
            </p:cNvSpPr>
            <p:nvPr/>
          </p:nvSpPr>
          <p:spPr bwMode="auto">
            <a:xfrm>
              <a:off x="1666" y="3994"/>
              <a:ext cx="0" cy="1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5" name="Line 403"/>
            <p:cNvSpPr>
              <a:spLocks noChangeShapeType="1"/>
            </p:cNvSpPr>
            <p:nvPr/>
          </p:nvSpPr>
          <p:spPr bwMode="auto">
            <a:xfrm>
              <a:off x="1449" y="3994"/>
              <a:ext cx="0" cy="1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6" name="Text Box 404"/>
            <p:cNvSpPr txBox="1">
              <a:spLocks noChangeArrowheads="1"/>
            </p:cNvSpPr>
            <p:nvPr/>
          </p:nvSpPr>
          <p:spPr bwMode="auto">
            <a:xfrm>
              <a:off x="1478" y="3665"/>
              <a:ext cx="42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LOAD</a:t>
              </a:r>
            </a:p>
          </p:txBody>
        </p:sp>
        <p:sp>
          <p:nvSpPr>
            <p:cNvPr id="87" name="AutoShape 405"/>
            <p:cNvSpPr>
              <a:spLocks noChangeArrowheads="1"/>
            </p:cNvSpPr>
            <p:nvPr/>
          </p:nvSpPr>
          <p:spPr bwMode="auto">
            <a:xfrm rot="5400000">
              <a:off x="527" y="3755"/>
              <a:ext cx="99" cy="83"/>
            </a:xfrm>
            <a:prstGeom prst="triangle">
              <a:avLst>
                <a:gd name="adj" fmla="val 50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8" name="Line 406"/>
            <p:cNvSpPr>
              <a:spLocks noChangeShapeType="1"/>
            </p:cNvSpPr>
            <p:nvPr/>
          </p:nvSpPr>
          <p:spPr bwMode="auto">
            <a:xfrm rot="-5400000">
              <a:off x="440" y="3705"/>
              <a:ext cx="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9" name="Line 407"/>
            <p:cNvSpPr>
              <a:spLocks noChangeShapeType="1"/>
            </p:cNvSpPr>
            <p:nvPr/>
          </p:nvSpPr>
          <p:spPr bwMode="auto">
            <a:xfrm rot="-5400000">
              <a:off x="462" y="3537"/>
              <a:ext cx="0" cy="1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0" name="Line 408"/>
            <p:cNvSpPr>
              <a:spLocks noChangeShapeType="1"/>
            </p:cNvSpPr>
            <p:nvPr/>
          </p:nvSpPr>
          <p:spPr bwMode="auto">
            <a:xfrm rot="-5400000">
              <a:off x="462" y="3418"/>
              <a:ext cx="0" cy="1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1" name="Line 409"/>
            <p:cNvSpPr>
              <a:spLocks noChangeShapeType="1"/>
            </p:cNvSpPr>
            <p:nvPr/>
          </p:nvSpPr>
          <p:spPr bwMode="auto">
            <a:xfrm rot="-5400000">
              <a:off x="1947" y="3428"/>
              <a:ext cx="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2" name="Line 410"/>
            <p:cNvSpPr>
              <a:spLocks noChangeShapeType="1"/>
            </p:cNvSpPr>
            <p:nvPr/>
          </p:nvSpPr>
          <p:spPr bwMode="auto">
            <a:xfrm rot="-5400000">
              <a:off x="2171" y="3431"/>
              <a:ext cx="0" cy="583"/>
            </a:xfrm>
            <a:prstGeom prst="line">
              <a:avLst/>
            </a:prstGeom>
            <a:ln>
              <a:headEnd/>
              <a:tailEnd/>
            </a:ln>
            <a:extLst/>
          </p:spPr>
          <p:style>
            <a:lnRef idx="2">
              <a:schemeClr val="accent2"/>
            </a:lnRef>
            <a:fillRef idx="0">
              <a:schemeClr val="accent2"/>
            </a:fillRef>
            <a:effectRef idx="1">
              <a:schemeClr val="accent2"/>
            </a:effectRef>
            <a:fontRef idx="minor">
              <a:schemeClr val="tx1"/>
            </a:fontRef>
          </p:style>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3" name="Text Box 411"/>
            <p:cNvSpPr txBox="1">
              <a:spLocks noChangeArrowheads="1"/>
            </p:cNvSpPr>
            <p:nvPr/>
          </p:nvSpPr>
          <p:spPr bwMode="auto">
            <a:xfrm>
              <a:off x="1594" y="3459"/>
              <a:ext cx="30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RCO</a:t>
              </a:r>
            </a:p>
          </p:txBody>
        </p:sp>
        <p:sp>
          <p:nvSpPr>
            <p:cNvPr id="94" name="Oval 412"/>
            <p:cNvSpPr>
              <a:spLocks noChangeArrowheads="1"/>
            </p:cNvSpPr>
            <p:nvPr/>
          </p:nvSpPr>
          <p:spPr bwMode="auto">
            <a:xfrm>
              <a:off x="1883" y="3688"/>
              <a:ext cx="83" cy="69"/>
            </a:xfrm>
            <a:prstGeom prst="ellipse">
              <a:avLst/>
            </a:prstGeom>
            <a:solidFill>
              <a:schemeClr val="bg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5" name="Line 413"/>
            <p:cNvSpPr>
              <a:spLocks noChangeShapeType="1"/>
            </p:cNvSpPr>
            <p:nvPr/>
          </p:nvSpPr>
          <p:spPr bwMode="auto">
            <a:xfrm>
              <a:off x="1551" y="3678"/>
              <a:ext cx="2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6" name="Text Box 414"/>
            <p:cNvSpPr txBox="1">
              <a:spLocks noChangeArrowheads="1"/>
            </p:cNvSpPr>
            <p:nvPr/>
          </p:nvSpPr>
          <p:spPr bwMode="auto">
            <a:xfrm>
              <a:off x="723" y="3281"/>
              <a:ext cx="19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A</a:t>
              </a:r>
              <a:endParaRPr lang="en-US" altLang="zh-CN" sz="1600"/>
            </a:p>
          </p:txBody>
        </p:sp>
        <p:sp>
          <p:nvSpPr>
            <p:cNvPr id="97" name="Text Box 415"/>
            <p:cNvSpPr txBox="1">
              <a:spLocks noChangeArrowheads="1"/>
            </p:cNvSpPr>
            <p:nvPr/>
          </p:nvSpPr>
          <p:spPr bwMode="auto">
            <a:xfrm>
              <a:off x="1033" y="3290"/>
              <a:ext cx="19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B</a:t>
              </a:r>
              <a:endParaRPr lang="en-US" altLang="zh-CN" sz="1600"/>
            </a:p>
          </p:txBody>
        </p:sp>
        <p:sp>
          <p:nvSpPr>
            <p:cNvPr id="98" name="Text Box 416"/>
            <p:cNvSpPr txBox="1">
              <a:spLocks noChangeArrowheads="1"/>
            </p:cNvSpPr>
            <p:nvPr/>
          </p:nvSpPr>
          <p:spPr bwMode="auto">
            <a:xfrm>
              <a:off x="1335" y="3300"/>
              <a:ext cx="19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C</a:t>
              </a:r>
              <a:endParaRPr lang="en-US" altLang="zh-CN" sz="1600"/>
            </a:p>
          </p:txBody>
        </p:sp>
        <p:sp>
          <p:nvSpPr>
            <p:cNvPr id="99" name="Text Box 417"/>
            <p:cNvSpPr txBox="1">
              <a:spLocks noChangeArrowheads="1"/>
            </p:cNvSpPr>
            <p:nvPr/>
          </p:nvSpPr>
          <p:spPr bwMode="auto">
            <a:xfrm>
              <a:off x="1624" y="3290"/>
              <a:ext cx="19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D</a:t>
              </a:r>
              <a:endParaRPr lang="en-US" altLang="zh-CN" sz="1600"/>
            </a:p>
          </p:txBody>
        </p:sp>
        <p:sp>
          <p:nvSpPr>
            <p:cNvPr id="100" name="Text Box 418"/>
            <p:cNvSpPr txBox="1">
              <a:spLocks noChangeArrowheads="1"/>
            </p:cNvSpPr>
            <p:nvPr/>
          </p:nvSpPr>
          <p:spPr bwMode="auto">
            <a:xfrm>
              <a:off x="981" y="3826"/>
              <a:ext cx="152"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A</a:t>
              </a:r>
            </a:p>
          </p:txBody>
        </p:sp>
        <p:sp>
          <p:nvSpPr>
            <p:cNvPr id="101" name="Text Box 419"/>
            <p:cNvSpPr txBox="1">
              <a:spLocks noChangeArrowheads="1"/>
            </p:cNvSpPr>
            <p:nvPr/>
          </p:nvSpPr>
          <p:spPr bwMode="auto">
            <a:xfrm>
              <a:off x="1209" y="3816"/>
              <a:ext cx="152"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B</a:t>
              </a:r>
            </a:p>
          </p:txBody>
        </p:sp>
        <p:sp>
          <p:nvSpPr>
            <p:cNvPr id="102" name="Text Box 420"/>
            <p:cNvSpPr txBox="1">
              <a:spLocks noChangeArrowheads="1"/>
            </p:cNvSpPr>
            <p:nvPr/>
          </p:nvSpPr>
          <p:spPr bwMode="auto">
            <a:xfrm>
              <a:off x="1407" y="3826"/>
              <a:ext cx="152"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a:t>
              </a:r>
            </a:p>
          </p:txBody>
        </p:sp>
        <p:sp>
          <p:nvSpPr>
            <p:cNvPr id="103" name="Text Box 421"/>
            <p:cNvSpPr txBox="1">
              <a:spLocks noChangeArrowheads="1"/>
            </p:cNvSpPr>
            <p:nvPr/>
          </p:nvSpPr>
          <p:spPr bwMode="auto">
            <a:xfrm>
              <a:off x="1616" y="3816"/>
              <a:ext cx="152"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D</a:t>
              </a:r>
            </a:p>
          </p:txBody>
        </p:sp>
        <p:sp>
          <p:nvSpPr>
            <p:cNvPr id="104" name="Text Box 422"/>
            <p:cNvSpPr txBox="1">
              <a:spLocks noChangeArrowheads="1"/>
            </p:cNvSpPr>
            <p:nvPr/>
          </p:nvSpPr>
          <p:spPr bwMode="auto">
            <a:xfrm>
              <a:off x="703" y="3830"/>
              <a:ext cx="30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CLR</a:t>
              </a:r>
            </a:p>
          </p:txBody>
        </p:sp>
        <p:sp>
          <p:nvSpPr>
            <p:cNvPr id="105" name="Text Box 423"/>
            <p:cNvSpPr txBox="1">
              <a:spLocks noChangeArrowheads="1"/>
            </p:cNvSpPr>
            <p:nvPr/>
          </p:nvSpPr>
          <p:spPr bwMode="auto">
            <a:xfrm>
              <a:off x="586" y="3530"/>
              <a:ext cx="30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ENP</a:t>
              </a:r>
            </a:p>
          </p:txBody>
        </p:sp>
        <p:sp>
          <p:nvSpPr>
            <p:cNvPr id="106" name="Text Box 424"/>
            <p:cNvSpPr txBox="1">
              <a:spLocks noChangeArrowheads="1"/>
            </p:cNvSpPr>
            <p:nvPr/>
          </p:nvSpPr>
          <p:spPr bwMode="auto">
            <a:xfrm>
              <a:off x="578" y="3429"/>
              <a:ext cx="30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ENT</a:t>
              </a:r>
            </a:p>
          </p:txBody>
        </p:sp>
        <p:sp>
          <p:nvSpPr>
            <p:cNvPr id="107" name="Line 425"/>
            <p:cNvSpPr>
              <a:spLocks noChangeShapeType="1"/>
            </p:cNvSpPr>
            <p:nvPr/>
          </p:nvSpPr>
          <p:spPr bwMode="auto">
            <a:xfrm>
              <a:off x="803" y="3994"/>
              <a:ext cx="2" cy="1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8" name="Oval 426"/>
            <p:cNvSpPr>
              <a:spLocks noChangeArrowheads="1"/>
            </p:cNvSpPr>
            <p:nvPr/>
          </p:nvSpPr>
          <p:spPr bwMode="auto">
            <a:xfrm>
              <a:off x="783" y="3984"/>
              <a:ext cx="52" cy="60"/>
            </a:xfrm>
            <a:prstGeom prst="ellipse">
              <a:avLst/>
            </a:prstGeom>
            <a:solidFill>
              <a:schemeClr val="bg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9" name="Text Box 427"/>
            <p:cNvSpPr txBox="1">
              <a:spLocks noChangeArrowheads="1"/>
            </p:cNvSpPr>
            <p:nvPr/>
          </p:nvSpPr>
          <p:spPr bwMode="auto">
            <a:xfrm>
              <a:off x="630" y="3676"/>
              <a:ext cx="30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CLK</a:t>
              </a:r>
            </a:p>
          </p:txBody>
        </p:sp>
        <p:sp>
          <p:nvSpPr>
            <p:cNvPr id="110" name="Line 428"/>
            <p:cNvSpPr>
              <a:spLocks noChangeShapeType="1"/>
            </p:cNvSpPr>
            <p:nvPr/>
          </p:nvSpPr>
          <p:spPr bwMode="auto">
            <a:xfrm flipV="1">
              <a:off x="764" y="3839"/>
              <a:ext cx="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1" name="Text Box 429"/>
            <p:cNvSpPr txBox="1">
              <a:spLocks noChangeArrowheads="1"/>
            </p:cNvSpPr>
            <p:nvPr/>
          </p:nvSpPr>
          <p:spPr bwMode="auto">
            <a:xfrm>
              <a:off x="950" y="3520"/>
              <a:ext cx="57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solidFill>
                    <a:srgbClr val="000000"/>
                  </a:solidFill>
                </a:rPr>
                <a:t>74LS163</a:t>
              </a:r>
              <a:endParaRPr lang="en-US" altLang="zh-CN" sz="1600"/>
            </a:p>
          </p:txBody>
        </p:sp>
        <p:sp>
          <p:nvSpPr>
            <p:cNvPr id="112" name="Text Box 430"/>
            <p:cNvSpPr txBox="1">
              <a:spLocks noChangeArrowheads="1"/>
            </p:cNvSpPr>
            <p:nvPr/>
          </p:nvSpPr>
          <p:spPr bwMode="auto">
            <a:xfrm>
              <a:off x="276" y="3352"/>
              <a:ext cx="10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113" name="Text Box 431"/>
            <p:cNvSpPr txBox="1">
              <a:spLocks noChangeArrowheads="1"/>
            </p:cNvSpPr>
            <p:nvPr/>
          </p:nvSpPr>
          <p:spPr bwMode="auto">
            <a:xfrm>
              <a:off x="276" y="3510"/>
              <a:ext cx="10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114" name="Text Box 432"/>
            <p:cNvSpPr txBox="1">
              <a:spLocks noChangeArrowheads="1"/>
            </p:cNvSpPr>
            <p:nvPr/>
          </p:nvSpPr>
          <p:spPr bwMode="auto">
            <a:xfrm>
              <a:off x="773" y="4162"/>
              <a:ext cx="10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115" name="Text Box 433"/>
            <p:cNvSpPr txBox="1">
              <a:spLocks noChangeArrowheads="1"/>
            </p:cNvSpPr>
            <p:nvPr/>
          </p:nvSpPr>
          <p:spPr bwMode="auto">
            <a:xfrm>
              <a:off x="204" y="3688"/>
              <a:ext cx="18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CP</a:t>
              </a:r>
            </a:p>
          </p:txBody>
        </p:sp>
        <p:sp>
          <p:nvSpPr>
            <p:cNvPr id="116" name="Oval 434"/>
            <p:cNvSpPr>
              <a:spLocks noChangeArrowheads="1"/>
            </p:cNvSpPr>
            <p:nvPr/>
          </p:nvSpPr>
          <p:spPr bwMode="auto">
            <a:xfrm>
              <a:off x="2256" y="2947"/>
              <a:ext cx="84" cy="69"/>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7" name="Line 435"/>
            <p:cNvSpPr>
              <a:spLocks noChangeShapeType="1"/>
            </p:cNvSpPr>
            <p:nvPr/>
          </p:nvSpPr>
          <p:spPr bwMode="auto">
            <a:xfrm flipH="1">
              <a:off x="2458" y="2976"/>
              <a:ext cx="1" cy="7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8" name="Text Box 436"/>
            <p:cNvSpPr txBox="1">
              <a:spLocks noChangeArrowheads="1"/>
            </p:cNvSpPr>
            <p:nvPr/>
          </p:nvSpPr>
          <p:spPr bwMode="auto">
            <a:xfrm>
              <a:off x="1013" y="4123"/>
              <a:ext cx="99"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0</a:t>
              </a:r>
            </a:p>
          </p:txBody>
        </p:sp>
        <p:sp>
          <p:nvSpPr>
            <p:cNvPr id="119" name="Text Box 437"/>
            <p:cNvSpPr txBox="1">
              <a:spLocks noChangeArrowheads="1"/>
            </p:cNvSpPr>
            <p:nvPr/>
          </p:nvSpPr>
          <p:spPr bwMode="auto">
            <a:xfrm>
              <a:off x="1209" y="4123"/>
              <a:ext cx="10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120" name="Text Box 438"/>
            <p:cNvSpPr txBox="1">
              <a:spLocks noChangeArrowheads="1"/>
            </p:cNvSpPr>
            <p:nvPr/>
          </p:nvSpPr>
          <p:spPr bwMode="auto">
            <a:xfrm>
              <a:off x="1439" y="4133"/>
              <a:ext cx="10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0</a:t>
              </a:r>
            </a:p>
          </p:txBody>
        </p:sp>
        <p:sp>
          <p:nvSpPr>
            <p:cNvPr id="121" name="Text Box 439"/>
            <p:cNvSpPr txBox="1">
              <a:spLocks noChangeArrowheads="1"/>
            </p:cNvSpPr>
            <p:nvPr/>
          </p:nvSpPr>
          <p:spPr bwMode="auto">
            <a:xfrm>
              <a:off x="1634" y="4123"/>
              <a:ext cx="10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122" name="Line 440"/>
            <p:cNvSpPr>
              <a:spLocks noChangeShapeType="1"/>
            </p:cNvSpPr>
            <p:nvPr/>
          </p:nvSpPr>
          <p:spPr bwMode="auto">
            <a:xfrm rot="-5400000">
              <a:off x="2400" y="2919"/>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3" name="Line 441"/>
            <p:cNvSpPr>
              <a:spLocks noChangeShapeType="1"/>
            </p:cNvSpPr>
            <p:nvPr/>
          </p:nvSpPr>
          <p:spPr bwMode="auto">
            <a:xfrm flipV="1">
              <a:off x="1655" y="2763"/>
              <a:ext cx="1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4" name="Line 442"/>
            <p:cNvSpPr>
              <a:spLocks noChangeShapeType="1"/>
            </p:cNvSpPr>
            <p:nvPr/>
          </p:nvSpPr>
          <p:spPr bwMode="auto">
            <a:xfrm>
              <a:off x="759" y="3191"/>
              <a:ext cx="1324"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5" name="Oval 443"/>
            <p:cNvSpPr>
              <a:spLocks noChangeArrowheads="1"/>
            </p:cNvSpPr>
            <p:nvPr/>
          </p:nvSpPr>
          <p:spPr bwMode="auto">
            <a:xfrm>
              <a:off x="1638" y="2753"/>
              <a:ext cx="31" cy="20"/>
            </a:xfrm>
            <a:prstGeom prst="ellipse">
              <a:avLst/>
            </a:prstGeom>
            <a:solidFill>
              <a:schemeClr val="tx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6" name="Oval 444"/>
            <p:cNvSpPr>
              <a:spLocks noChangeArrowheads="1"/>
            </p:cNvSpPr>
            <p:nvPr/>
          </p:nvSpPr>
          <p:spPr bwMode="auto">
            <a:xfrm>
              <a:off x="755" y="3178"/>
              <a:ext cx="30" cy="2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7" name="Line 446"/>
            <p:cNvSpPr>
              <a:spLocks noChangeShapeType="1"/>
            </p:cNvSpPr>
            <p:nvPr/>
          </p:nvSpPr>
          <p:spPr bwMode="auto">
            <a:xfrm>
              <a:off x="1958" y="2763"/>
              <a:ext cx="1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8" name="Oval 447"/>
            <p:cNvSpPr>
              <a:spLocks noChangeArrowheads="1"/>
            </p:cNvSpPr>
            <p:nvPr/>
          </p:nvSpPr>
          <p:spPr bwMode="auto">
            <a:xfrm>
              <a:off x="1928" y="2739"/>
              <a:ext cx="63" cy="50"/>
            </a:xfrm>
            <a:prstGeom prst="ellipse">
              <a:avLst/>
            </a:prstGeom>
            <a:solidFill>
              <a:schemeClr val="bg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9" name="Line 448"/>
            <p:cNvSpPr>
              <a:spLocks noChangeShapeType="1"/>
            </p:cNvSpPr>
            <p:nvPr/>
          </p:nvSpPr>
          <p:spPr bwMode="auto">
            <a:xfrm>
              <a:off x="1374" y="2901"/>
              <a:ext cx="70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0" name="Oval 449"/>
            <p:cNvSpPr>
              <a:spLocks noChangeArrowheads="1"/>
            </p:cNvSpPr>
            <p:nvPr/>
          </p:nvSpPr>
          <p:spPr bwMode="auto">
            <a:xfrm>
              <a:off x="1378" y="2881"/>
              <a:ext cx="30" cy="20"/>
            </a:xfrm>
            <a:prstGeom prst="ellipse">
              <a:avLst/>
            </a:prstGeom>
            <a:solidFill>
              <a:schemeClr val="tx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1" name="Line 450"/>
            <p:cNvSpPr>
              <a:spLocks noChangeShapeType="1"/>
            </p:cNvSpPr>
            <p:nvPr/>
          </p:nvSpPr>
          <p:spPr bwMode="auto">
            <a:xfrm>
              <a:off x="1066" y="3051"/>
              <a:ext cx="1029"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2" name="Oval 452"/>
            <p:cNvSpPr>
              <a:spLocks noChangeArrowheads="1"/>
            </p:cNvSpPr>
            <p:nvPr/>
          </p:nvSpPr>
          <p:spPr bwMode="auto">
            <a:xfrm>
              <a:off x="1917" y="3026"/>
              <a:ext cx="63" cy="49"/>
            </a:xfrm>
            <a:prstGeom prst="ellipse">
              <a:avLst/>
            </a:prstGeom>
            <a:solidFill>
              <a:schemeClr val="bg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3" name="AutoShape 465"/>
            <p:cNvSpPr>
              <a:spLocks noChangeArrowheads="1"/>
            </p:cNvSpPr>
            <p:nvPr/>
          </p:nvSpPr>
          <p:spPr bwMode="auto">
            <a:xfrm rot="5400000">
              <a:off x="1768" y="2686"/>
              <a:ext cx="182" cy="136"/>
            </a:xfrm>
            <a:prstGeom prst="triangle">
              <a:avLst>
                <a:gd name="adj" fmla="val 50000"/>
              </a:avLst>
            </a:prstGeom>
            <a:solidFill>
              <a:schemeClr val="bg1"/>
            </a:solidFill>
            <a:ln w="19050" algn="ctr">
              <a:solidFill>
                <a:schemeClr val="tx1"/>
              </a:solidFill>
              <a:miter lim="800000"/>
              <a:headEnd/>
              <a:tailEnd/>
            </a:ln>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4" name="AutoShape 466"/>
            <p:cNvSpPr>
              <a:spLocks noChangeArrowheads="1"/>
            </p:cNvSpPr>
            <p:nvPr/>
          </p:nvSpPr>
          <p:spPr bwMode="auto">
            <a:xfrm rot="5400000">
              <a:off x="1768" y="2991"/>
              <a:ext cx="182" cy="136"/>
            </a:xfrm>
            <a:prstGeom prst="triangle">
              <a:avLst>
                <a:gd name="adj" fmla="val 50000"/>
              </a:avLst>
            </a:prstGeom>
            <a:solidFill>
              <a:schemeClr val="bg1"/>
            </a:solidFill>
            <a:ln w="19050" algn="ctr">
              <a:solidFill>
                <a:schemeClr val="tx1"/>
              </a:solidFill>
              <a:miter lim="800000"/>
              <a:headEnd/>
              <a:tailEnd/>
            </a:ln>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5" name="Oval 467"/>
            <p:cNvSpPr>
              <a:spLocks noChangeArrowheads="1"/>
            </p:cNvSpPr>
            <p:nvPr/>
          </p:nvSpPr>
          <p:spPr bwMode="auto">
            <a:xfrm>
              <a:off x="1066" y="3051"/>
              <a:ext cx="31" cy="20"/>
            </a:xfrm>
            <a:prstGeom prst="ellipse">
              <a:avLst/>
            </a:prstGeom>
            <a:solidFill>
              <a:schemeClr val="tx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6" name="AutoShape 468"/>
            <p:cNvSpPr>
              <a:spLocks noChangeArrowheads="1"/>
            </p:cNvSpPr>
            <p:nvPr/>
          </p:nvSpPr>
          <p:spPr bwMode="auto">
            <a:xfrm>
              <a:off x="2064" y="2696"/>
              <a:ext cx="182" cy="590"/>
            </a:xfrm>
            <a:prstGeom prst="flowChartDelay">
              <a:avLst/>
            </a:prstGeom>
            <a:solidFill>
              <a:schemeClr val="bg1"/>
            </a:solidFill>
            <a:ln w="19050" algn="ctr">
              <a:solidFill>
                <a:schemeClr val="tx1"/>
              </a:solidFill>
              <a:miter lim="800000"/>
              <a:headEnd/>
              <a:tailEnd/>
            </a:ln>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4" name="Text Box 470"/>
          <p:cNvSpPr txBox="1">
            <a:spLocks noChangeArrowheads="1"/>
          </p:cNvSpPr>
          <p:nvPr/>
        </p:nvSpPr>
        <p:spPr bwMode="auto">
          <a:xfrm>
            <a:off x="3709194" y="6326188"/>
            <a:ext cx="179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zh-CN" altLang="en-US" sz="1800">
                <a:solidFill>
                  <a:srgbClr val="FF0000"/>
                </a:solidFill>
                <a:ea typeface="楷体_GB2312" charset="-122"/>
              </a:rPr>
              <a:t>模十二计数器</a:t>
            </a:r>
            <a:endParaRPr lang="en-US" altLang="zh-CN" sz="1800">
              <a:solidFill>
                <a:srgbClr val="FF0000"/>
              </a:solidFill>
            </a:endParaRPr>
          </a:p>
        </p:txBody>
      </p:sp>
      <p:grpSp>
        <p:nvGrpSpPr>
          <p:cNvPr id="15" name="Group 499"/>
          <p:cNvGrpSpPr>
            <a:grpSpLocks/>
          </p:cNvGrpSpPr>
          <p:nvPr/>
        </p:nvGrpSpPr>
        <p:grpSpPr bwMode="auto">
          <a:xfrm>
            <a:off x="89693" y="1962151"/>
            <a:ext cx="3717927" cy="2308226"/>
            <a:chOff x="113" y="1207"/>
            <a:chExt cx="2342" cy="1454"/>
          </a:xfrm>
        </p:grpSpPr>
        <p:sp>
          <p:nvSpPr>
            <p:cNvPr id="20" name="Rectangle 281"/>
            <p:cNvSpPr>
              <a:spLocks noChangeArrowheads="1"/>
            </p:cNvSpPr>
            <p:nvPr/>
          </p:nvSpPr>
          <p:spPr bwMode="auto">
            <a:xfrm>
              <a:off x="454" y="1607"/>
              <a:ext cx="1383" cy="70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 name="Line 282"/>
            <p:cNvSpPr>
              <a:spLocks noChangeShapeType="1"/>
            </p:cNvSpPr>
            <p:nvPr/>
          </p:nvSpPr>
          <p:spPr bwMode="auto">
            <a:xfrm>
              <a:off x="969" y="2313"/>
              <a:ext cx="0" cy="1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 name="Line 283"/>
            <p:cNvSpPr>
              <a:spLocks noChangeShapeType="1"/>
            </p:cNvSpPr>
            <p:nvPr/>
          </p:nvSpPr>
          <p:spPr bwMode="auto">
            <a:xfrm>
              <a:off x="1183" y="2313"/>
              <a:ext cx="0" cy="1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 name="Line 284"/>
            <p:cNvSpPr>
              <a:spLocks noChangeShapeType="1"/>
            </p:cNvSpPr>
            <p:nvPr/>
          </p:nvSpPr>
          <p:spPr bwMode="auto">
            <a:xfrm>
              <a:off x="1624" y="2323"/>
              <a:ext cx="0" cy="1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 name="Line 285"/>
            <p:cNvSpPr>
              <a:spLocks noChangeShapeType="1"/>
            </p:cNvSpPr>
            <p:nvPr/>
          </p:nvSpPr>
          <p:spPr bwMode="auto">
            <a:xfrm>
              <a:off x="1399" y="2323"/>
              <a:ext cx="0" cy="1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 name="Text Box 286"/>
            <p:cNvSpPr txBox="1">
              <a:spLocks noChangeArrowheads="1"/>
            </p:cNvSpPr>
            <p:nvPr/>
          </p:nvSpPr>
          <p:spPr bwMode="auto">
            <a:xfrm>
              <a:off x="1468" y="1973"/>
              <a:ext cx="42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LOAD</a:t>
              </a:r>
            </a:p>
          </p:txBody>
        </p:sp>
        <p:sp>
          <p:nvSpPr>
            <p:cNvPr id="26" name="AutoShape 287"/>
            <p:cNvSpPr>
              <a:spLocks noChangeArrowheads="1"/>
            </p:cNvSpPr>
            <p:nvPr/>
          </p:nvSpPr>
          <p:spPr bwMode="auto">
            <a:xfrm rot="5400000">
              <a:off x="446" y="2076"/>
              <a:ext cx="103" cy="86"/>
            </a:xfrm>
            <a:prstGeom prst="triangle">
              <a:avLst>
                <a:gd name="adj" fmla="val 50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7" name="Line 288"/>
            <p:cNvSpPr>
              <a:spLocks noChangeShapeType="1"/>
            </p:cNvSpPr>
            <p:nvPr/>
          </p:nvSpPr>
          <p:spPr bwMode="auto">
            <a:xfrm rot="-5400000">
              <a:off x="357" y="2023"/>
              <a:ext cx="0" cy="16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8" name="Line 289"/>
            <p:cNvSpPr>
              <a:spLocks noChangeShapeType="1"/>
            </p:cNvSpPr>
            <p:nvPr/>
          </p:nvSpPr>
          <p:spPr bwMode="auto">
            <a:xfrm rot="-5400000">
              <a:off x="379" y="1850"/>
              <a:ext cx="0" cy="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9" name="Line 290"/>
            <p:cNvSpPr>
              <a:spLocks noChangeShapeType="1"/>
            </p:cNvSpPr>
            <p:nvPr/>
          </p:nvSpPr>
          <p:spPr bwMode="auto">
            <a:xfrm rot="-5400000">
              <a:off x="379" y="1727"/>
              <a:ext cx="0" cy="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0" name="Line 291"/>
            <p:cNvSpPr>
              <a:spLocks noChangeShapeType="1"/>
            </p:cNvSpPr>
            <p:nvPr/>
          </p:nvSpPr>
          <p:spPr bwMode="auto">
            <a:xfrm rot="-5400000">
              <a:off x="1916" y="1737"/>
              <a:ext cx="0" cy="16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1" name="Line 292"/>
            <p:cNvSpPr>
              <a:spLocks noChangeShapeType="1"/>
            </p:cNvSpPr>
            <p:nvPr/>
          </p:nvSpPr>
          <p:spPr bwMode="auto">
            <a:xfrm rot="-5400000">
              <a:off x="2146" y="1742"/>
              <a:ext cx="0" cy="602"/>
            </a:xfrm>
            <a:prstGeom prst="line">
              <a:avLst/>
            </a:prstGeom>
            <a:ln>
              <a:headEnd/>
              <a:tailEnd/>
            </a:ln>
            <a:extLst/>
          </p:spPr>
          <p:style>
            <a:lnRef idx="3">
              <a:schemeClr val="accent2"/>
            </a:lnRef>
            <a:fillRef idx="0">
              <a:schemeClr val="accent2"/>
            </a:fillRef>
            <a:effectRef idx="2">
              <a:schemeClr val="accent2"/>
            </a:effectRef>
            <a:fontRef idx="minor">
              <a:schemeClr val="tx1"/>
            </a:fontRef>
          </p:style>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2" name="Text Box 293"/>
            <p:cNvSpPr txBox="1">
              <a:spLocks noChangeArrowheads="1"/>
            </p:cNvSpPr>
            <p:nvPr/>
          </p:nvSpPr>
          <p:spPr bwMode="auto">
            <a:xfrm>
              <a:off x="1550" y="1768"/>
              <a:ext cx="31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RCO</a:t>
              </a:r>
            </a:p>
          </p:txBody>
        </p:sp>
        <p:sp>
          <p:nvSpPr>
            <p:cNvPr id="33" name="Oval 294"/>
            <p:cNvSpPr>
              <a:spLocks noChangeArrowheads="1"/>
            </p:cNvSpPr>
            <p:nvPr/>
          </p:nvSpPr>
          <p:spPr bwMode="auto">
            <a:xfrm>
              <a:off x="1849" y="2006"/>
              <a:ext cx="86" cy="71"/>
            </a:xfrm>
            <a:prstGeom prst="ellipse">
              <a:avLst/>
            </a:prstGeom>
            <a:solidFill>
              <a:srgbClr val="EAEAEA"/>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4" name="Line 295"/>
            <p:cNvSpPr>
              <a:spLocks noChangeShapeType="1"/>
            </p:cNvSpPr>
            <p:nvPr/>
          </p:nvSpPr>
          <p:spPr bwMode="auto">
            <a:xfrm>
              <a:off x="1505" y="1996"/>
              <a:ext cx="27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5" name="Text Box 296"/>
            <p:cNvSpPr txBox="1">
              <a:spLocks noChangeArrowheads="1"/>
            </p:cNvSpPr>
            <p:nvPr/>
          </p:nvSpPr>
          <p:spPr bwMode="auto">
            <a:xfrm>
              <a:off x="657" y="1616"/>
              <a:ext cx="20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A</a:t>
              </a:r>
              <a:endParaRPr lang="en-US" altLang="zh-CN" sz="1600"/>
            </a:p>
          </p:txBody>
        </p:sp>
        <p:sp>
          <p:nvSpPr>
            <p:cNvPr id="36" name="Text Box 297"/>
            <p:cNvSpPr txBox="1">
              <a:spLocks noChangeArrowheads="1"/>
            </p:cNvSpPr>
            <p:nvPr/>
          </p:nvSpPr>
          <p:spPr bwMode="auto">
            <a:xfrm>
              <a:off x="970" y="1602"/>
              <a:ext cx="201"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B</a:t>
              </a:r>
              <a:endParaRPr lang="en-US" altLang="zh-CN" sz="1600"/>
            </a:p>
          </p:txBody>
        </p:sp>
        <p:sp>
          <p:nvSpPr>
            <p:cNvPr id="37" name="Text Box 298"/>
            <p:cNvSpPr txBox="1">
              <a:spLocks noChangeArrowheads="1"/>
            </p:cNvSpPr>
            <p:nvPr/>
          </p:nvSpPr>
          <p:spPr bwMode="auto">
            <a:xfrm>
              <a:off x="1282" y="1612"/>
              <a:ext cx="20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C</a:t>
              </a:r>
              <a:endParaRPr lang="en-US" altLang="zh-CN" sz="1600"/>
            </a:p>
          </p:txBody>
        </p:sp>
        <p:sp>
          <p:nvSpPr>
            <p:cNvPr id="38" name="Text Box 299"/>
            <p:cNvSpPr txBox="1">
              <a:spLocks noChangeArrowheads="1"/>
            </p:cNvSpPr>
            <p:nvPr/>
          </p:nvSpPr>
          <p:spPr bwMode="auto">
            <a:xfrm>
              <a:off x="1581" y="1602"/>
              <a:ext cx="201"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Q</a:t>
              </a:r>
              <a:r>
                <a:rPr lang="en-US" altLang="zh-CN" sz="1600" baseline="-25000"/>
                <a:t>D</a:t>
              </a:r>
              <a:endParaRPr lang="en-US" altLang="zh-CN" sz="1600"/>
            </a:p>
          </p:txBody>
        </p:sp>
        <p:sp>
          <p:nvSpPr>
            <p:cNvPr id="39" name="Text Box 300"/>
            <p:cNvSpPr txBox="1">
              <a:spLocks noChangeArrowheads="1"/>
            </p:cNvSpPr>
            <p:nvPr/>
          </p:nvSpPr>
          <p:spPr bwMode="auto">
            <a:xfrm>
              <a:off x="916" y="2149"/>
              <a:ext cx="15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A</a:t>
              </a:r>
            </a:p>
          </p:txBody>
        </p:sp>
        <p:sp>
          <p:nvSpPr>
            <p:cNvPr id="40" name="Text Box 301"/>
            <p:cNvSpPr txBox="1">
              <a:spLocks noChangeArrowheads="1"/>
            </p:cNvSpPr>
            <p:nvPr/>
          </p:nvSpPr>
          <p:spPr bwMode="auto">
            <a:xfrm>
              <a:off x="1152" y="2139"/>
              <a:ext cx="157"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B</a:t>
              </a:r>
            </a:p>
          </p:txBody>
        </p:sp>
        <p:sp>
          <p:nvSpPr>
            <p:cNvPr id="41" name="Text Box 302"/>
            <p:cNvSpPr txBox="1">
              <a:spLocks noChangeArrowheads="1"/>
            </p:cNvSpPr>
            <p:nvPr/>
          </p:nvSpPr>
          <p:spPr bwMode="auto">
            <a:xfrm>
              <a:off x="1357" y="2149"/>
              <a:ext cx="15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a:t>
              </a:r>
            </a:p>
          </p:txBody>
        </p:sp>
        <p:sp>
          <p:nvSpPr>
            <p:cNvPr id="42" name="Text Box 303"/>
            <p:cNvSpPr txBox="1">
              <a:spLocks noChangeArrowheads="1"/>
            </p:cNvSpPr>
            <p:nvPr/>
          </p:nvSpPr>
          <p:spPr bwMode="auto">
            <a:xfrm>
              <a:off x="1573" y="2139"/>
              <a:ext cx="157"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D</a:t>
              </a:r>
            </a:p>
          </p:txBody>
        </p:sp>
        <p:sp>
          <p:nvSpPr>
            <p:cNvPr id="43" name="Text Box 304"/>
            <p:cNvSpPr txBox="1">
              <a:spLocks noChangeArrowheads="1"/>
            </p:cNvSpPr>
            <p:nvPr/>
          </p:nvSpPr>
          <p:spPr bwMode="auto">
            <a:xfrm>
              <a:off x="617" y="2139"/>
              <a:ext cx="31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CLR</a:t>
              </a:r>
            </a:p>
          </p:txBody>
        </p:sp>
        <p:sp>
          <p:nvSpPr>
            <p:cNvPr id="44" name="Text Box 305"/>
            <p:cNvSpPr txBox="1">
              <a:spLocks noChangeArrowheads="1"/>
            </p:cNvSpPr>
            <p:nvPr/>
          </p:nvSpPr>
          <p:spPr bwMode="auto">
            <a:xfrm>
              <a:off x="508" y="1842"/>
              <a:ext cx="31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ENP</a:t>
              </a:r>
            </a:p>
          </p:txBody>
        </p:sp>
        <p:sp>
          <p:nvSpPr>
            <p:cNvPr id="45" name="Text Box 306"/>
            <p:cNvSpPr txBox="1">
              <a:spLocks noChangeArrowheads="1"/>
            </p:cNvSpPr>
            <p:nvPr/>
          </p:nvSpPr>
          <p:spPr bwMode="auto">
            <a:xfrm>
              <a:off x="491" y="1737"/>
              <a:ext cx="32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ENT</a:t>
              </a:r>
            </a:p>
          </p:txBody>
        </p:sp>
        <p:sp>
          <p:nvSpPr>
            <p:cNvPr id="46" name="Line 307"/>
            <p:cNvSpPr>
              <a:spLocks noChangeShapeType="1"/>
            </p:cNvSpPr>
            <p:nvPr/>
          </p:nvSpPr>
          <p:spPr bwMode="auto">
            <a:xfrm>
              <a:off x="733" y="2323"/>
              <a:ext cx="1" cy="19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7" name="Oval 308"/>
            <p:cNvSpPr>
              <a:spLocks noChangeArrowheads="1"/>
            </p:cNvSpPr>
            <p:nvPr/>
          </p:nvSpPr>
          <p:spPr bwMode="auto">
            <a:xfrm>
              <a:off x="711" y="2313"/>
              <a:ext cx="55" cy="61"/>
            </a:xfrm>
            <a:prstGeom prst="ellipse">
              <a:avLst/>
            </a:prstGeom>
            <a:solidFill>
              <a:srgbClr val="EAEAEA"/>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8" name="Text Box 309"/>
            <p:cNvSpPr txBox="1">
              <a:spLocks noChangeArrowheads="1"/>
            </p:cNvSpPr>
            <p:nvPr/>
          </p:nvSpPr>
          <p:spPr bwMode="auto">
            <a:xfrm>
              <a:off x="575" y="1996"/>
              <a:ext cx="31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CLK</a:t>
              </a:r>
            </a:p>
          </p:txBody>
        </p:sp>
        <p:sp>
          <p:nvSpPr>
            <p:cNvPr id="49" name="Line 310"/>
            <p:cNvSpPr>
              <a:spLocks noChangeShapeType="1"/>
            </p:cNvSpPr>
            <p:nvPr/>
          </p:nvSpPr>
          <p:spPr bwMode="auto">
            <a:xfrm flipV="1">
              <a:off x="653" y="2162"/>
              <a:ext cx="1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0" name="Text Box 311"/>
            <p:cNvSpPr txBox="1">
              <a:spLocks noChangeArrowheads="1"/>
            </p:cNvSpPr>
            <p:nvPr/>
          </p:nvSpPr>
          <p:spPr bwMode="auto">
            <a:xfrm>
              <a:off x="884" y="1832"/>
              <a:ext cx="59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solidFill>
                    <a:srgbClr val="000000"/>
                  </a:solidFill>
                </a:rPr>
                <a:t>74LS163</a:t>
              </a:r>
              <a:endParaRPr lang="en-US" altLang="zh-CN" sz="1600"/>
            </a:p>
          </p:txBody>
        </p:sp>
        <p:sp>
          <p:nvSpPr>
            <p:cNvPr id="51" name="Text Box 312"/>
            <p:cNvSpPr txBox="1">
              <a:spLocks noChangeArrowheads="1"/>
            </p:cNvSpPr>
            <p:nvPr/>
          </p:nvSpPr>
          <p:spPr bwMode="auto">
            <a:xfrm>
              <a:off x="187" y="1658"/>
              <a:ext cx="103"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52" name="Text Box 313"/>
            <p:cNvSpPr txBox="1">
              <a:spLocks noChangeArrowheads="1"/>
            </p:cNvSpPr>
            <p:nvPr/>
          </p:nvSpPr>
          <p:spPr bwMode="auto">
            <a:xfrm>
              <a:off x="187" y="1822"/>
              <a:ext cx="10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53" name="Text Box 314"/>
            <p:cNvSpPr txBox="1">
              <a:spLocks noChangeArrowheads="1"/>
            </p:cNvSpPr>
            <p:nvPr/>
          </p:nvSpPr>
          <p:spPr bwMode="auto">
            <a:xfrm>
              <a:off x="701" y="2497"/>
              <a:ext cx="103"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54" name="Text Box 315"/>
            <p:cNvSpPr txBox="1">
              <a:spLocks noChangeArrowheads="1"/>
            </p:cNvSpPr>
            <p:nvPr/>
          </p:nvSpPr>
          <p:spPr bwMode="auto">
            <a:xfrm>
              <a:off x="113" y="2006"/>
              <a:ext cx="18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CP</a:t>
              </a:r>
            </a:p>
          </p:txBody>
        </p:sp>
        <p:sp>
          <p:nvSpPr>
            <p:cNvPr id="55" name="Line 317"/>
            <p:cNvSpPr>
              <a:spLocks noChangeShapeType="1"/>
            </p:cNvSpPr>
            <p:nvPr/>
          </p:nvSpPr>
          <p:spPr bwMode="auto">
            <a:xfrm flipH="1">
              <a:off x="2443" y="1443"/>
              <a:ext cx="1" cy="59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6" name="Text Box 318"/>
            <p:cNvSpPr txBox="1">
              <a:spLocks noChangeArrowheads="1"/>
            </p:cNvSpPr>
            <p:nvPr/>
          </p:nvSpPr>
          <p:spPr bwMode="auto">
            <a:xfrm>
              <a:off x="949" y="2456"/>
              <a:ext cx="103"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57" name="Text Box 319"/>
            <p:cNvSpPr txBox="1">
              <a:spLocks noChangeArrowheads="1"/>
            </p:cNvSpPr>
            <p:nvPr/>
          </p:nvSpPr>
          <p:spPr bwMode="auto">
            <a:xfrm>
              <a:off x="1152" y="2456"/>
              <a:ext cx="103"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58" name="Text Box 320"/>
            <p:cNvSpPr txBox="1">
              <a:spLocks noChangeArrowheads="1"/>
            </p:cNvSpPr>
            <p:nvPr/>
          </p:nvSpPr>
          <p:spPr bwMode="auto">
            <a:xfrm>
              <a:off x="1389" y="2466"/>
              <a:ext cx="10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59" name="Text Box 321"/>
            <p:cNvSpPr txBox="1">
              <a:spLocks noChangeArrowheads="1"/>
            </p:cNvSpPr>
            <p:nvPr/>
          </p:nvSpPr>
          <p:spPr bwMode="auto">
            <a:xfrm>
              <a:off x="1591" y="2456"/>
              <a:ext cx="103"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60" name="Line 322"/>
            <p:cNvSpPr>
              <a:spLocks noChangeShapeType="1"/>
            </p:cNvSpPr>
            <p:nvPr/>
          </p:nvSpPr>
          <p:spPr bwMode="auto">
            <a:xfrm rot="-5400000">
              <a:off x="2396" y="1374"/>
              <a:ext cx="0" cy="1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1" name="Oval 477"/>
            <p:cNvSpPr>
              <a:spLocks noChangeArrowheads="1"/>
            </p:cNvSpPr>
            <p:nvPr/>
          </p:nvSpPr>
          <p:spPr bwMode="auto">
            <a:xfrm>
              <a:off x="2245" y="1389"/>
              <a:ext cx="84" cy="69"/>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2" name="Line 484"/>
            <p:cNvSpPr>
              <a:spLocks noChangeShapeType="1"/>
            </p:cNvSpPr>
            <p:nvPr/>
          </p:nvSpPr>
          <p:spPr bwMode="auto">
            <a:xfrm>
              <a:off x="975" y="1434"/>
              <a:ext cx="10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3" name="Line 486"/>
            <p:cNvSpPr>
              <a:spLocks noChangeShapeType="1"/>
            </p:cNvSpPr>
            <p:nvPr/>
          </p:nvSpPr>
          <p:spPr bwMode="auto">
            <a:xfrm>
              <a:off x="657" y="1525"/>
              <a:ext cx="1357"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4" name="Oval 487"/>
            <p:cNvSpPr>
              <a:spLocks noChangeArrowheads="1"/>
            </p:cNvSpPr>
            <p:nvPr/>
          </p:nvSpPr>
          <p:spPr bwMode="auto">
            <a:xfrm>
              <a:off x="1846" y="1517"/>
              <a:ext cx="46" cy="45"/>
            </a:xfrm>
            <a:prstGeom prst="ellipse">
              <a:avLst/>
            </a:prstGeom>
            <a:solidFill>
              <a:schemeClr val="bg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5" name="AutoShape 488"/>
            <p:cNvSpPr>
              <a:spLocks noChangeArrowheads="1"/>
            </p:cNvSpPr>
            <p:nvPr/>
          </p:nvSpPr>
          <p:spPr bwMode="auto">
            <a:xfrm rot="5400000">
              <a:off x="1724" y="1483"/>
              <a:ext cx="136" cy="91"/>
            </a:xfrm>
            <a:prstGeom prst="triangle">
              <a:avLst>
                <a:gd name="adj" fmla="val 50000"/>
              </a:avLst>
            </a:prstGeom>
            <a:solidFill>
              <a:schemeClr val="bg1"/>
            </a:solidFill>
            <a:ln w="19050" algn="ctr">
              <a:solidFill>
                <a:schemeClr val="tx1"/>
              </a:solidFill>
              <a:miter lim="800000"/>
              <a:headEnd/>
              <a:tailEnd/>
            </a:ln>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6" name="AutoShape 490"/>
            <p:cNvSpPr>
              <a:spLocks noChangeArrowheads="1"/>
            </p:cNvSpPr>
            <p:nvPr/>
          </p:nvSpPr>
          <p:spPr bwMode="auto">
            <a:xfrm>
              <a:off x="2018" y="1207"/>
              <a:ext cx="227" cy="409"/>
            </a:xfrm>
            <a:prstGeom prst="flowChartDelay">
              <a:avLst/>
            </a:prstGeom>
            <a:solidFill>
              <a:schemeClr val="bg1"/>
            </a:solidFill>
            <a:ln w="19050" algn="ctr">
              <a:solidFill>
                <a:schemeClr val="tx1"/>
              </a:solidFill>
              <a:miter lim="800000"/>
              <a:headEnd/>
              <a:tailEnd/>
            </a:ln>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7" name="Line 478"/>
            <p:cNvSpPr>
              <a:spLocks noChangeShapeType="1"/>
            </p:cNvSpPr>
            <p:nvPr/>
          </p:nvSpPr>
          <p:spPr bwMode="auto">
            <a:xfrm flipV="1">
              <a:off x="1338" y="1344"/>
              <a:ext cx="40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8" name="Oval 480"/>
            <p:cNvSpPr>
              <a:spLocks noChangeArrowheads="1"/>
            </p:cNvSpPr>
            <p:nvPr/>
          </p:nvSpPr>
          <p:spPr bwMode="auto">
            <a:xfrm>
              <a:off x="1282" y="1334"/>
              <a:ext cx="44" cy="44"/>
            </a:xfrm>
            <a:prstGeom prst="ellipse">
              <a:avLst/>
            </a:prstGeom>
            <a:solidFill>
              <a:schemeClr val="tx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9" name="Line 482"/>
            <p:cNvSpPr>
              <a:spLocks noChangeShapeType="1"/>
            </p:cNvSpPr>
            <p:nvPr/>
          </p:nvSpPr>
          <p:spPr bwMode="auto">
            <a:xfrm>
              <a:off x="1800" y="1342"/>
              <a:ext cx="2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0" name="Oval 483"/>
            <p:cNvSpPr>
              <a:spLocks noChangeArrowheads="1"/>
            </p:cNvSpPr>
            <p:nvPr/>
          </p:nvSpPr>
          <p:spPr bwMode="auto">
            <a:xfrm>
              <a:off x="1837" y="1298"/>
              <a:ext cx="45" cy="45"/>
            </a:xfrm>
            <a:prstGeom prst="ellipse">
              <a:avLst/>
            </a:prstGeom>
            <a:solidFill>
              <a:schemeClr val="bg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1" name="AutoShape 491"/>
            <p:cNvSpPr>
              <a:spLocks noChangeArrowheads="1"/>
            </p:cNvSpPr>
            <p:nvPr/>
          </p:nvSpPr>
          <p:spPr bwMode="auto">
            <a:xfrm rot="5400000">
              <a:off x="1723" y="1294"/>
              <a:ext cx="126" cy="80"/>
            </a:xfrm>
            <a:prstGeom prst="triangle">
              <a:avLst>
                <a:gd name="adj" fmla="val 50000"/>
              </a:avLst>
            </a:prstGeom>
            <a:solidFill>
              <a:schemeClr val="bg1"/>
            </a:solidFill>
            <a:ln w="19050" algn="ctr">
              <a:solidFill>
                <a:schemeClr val="tx1"/>
              </a:solidFill>
              <a:miter lim="800000"/>
              <a:headEnd/>
              <a:tailEnd/>
            </a:ln>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2" name="Line 495"/>
            <p:cNvSpPr>
              <a:spLocks noChangeShapeType="1"/>
            </p:cNvSpPr>
            <p:nvPr/>
          </p:nvSpPr>
          <p:spPr bwMode="auto">
            <a:xfrm>
              <a:off x="1565" y="1253"/>
              <a:ext cx="45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3" name="Oval 496"/>
            <p:cNvSpPr>
              <a:spLocks noChangeArrowheads="1"/>
            </p:cNvSpPr>
            <p:nvPr/>
          </p:nvSpPr>
          <p:spPr bwMode="auto">
            <a:xfrm>
              <a:off x="1537" y="1244"/>
              <a:ext cx="44" cy="44"/>
            </a:xfrm>
            <a:prstGeom prst="ellipse">
              <a:avLst/>
            </a:prstGeom>
            <a:solidFill>
              <a:schemeClr val="tx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4" name="Oval 497"/>
            <p:cNvSpPr>
              <a:spLocks noChangeArrowheads="1"/>
            </p:cNvSpPr>
            <p:nvPr/>
          </p:nvSpPr>
          <p:spPr bwMode="auto">
            <a:xfrm>
              <a:off x="966" y="1389"/>
              <a:ext cx="44" cy="44"/>
            </a:xfrm>
            <a:prstGeom prst="ellipse">
              <a:avLst/>
            </a:prstGeom>
            <a:solidFill>
              <a:schemeClr val="tx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5" name="Oval 498"/>
            <p:cNvSpPr>
              <a:spLocks noChangeArrowheads="1"/>
            </p:cNvSpPr>
            <p:nvPr/>
          </p:nvSpPr>
          <p:spPr bwMode="auto">
            <a:xfrm>
              <a:off x="639" y="1480"/>
              <a:ext cx="44" cy="44"/>
            </a:xfrm>
            <a:prstGeom prst="ellipse">
              <a:avLst/>
            </a:prstGeom>
            <a:solidFill>
              <a:schemeClr val="tx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6" name="矩形 15"/>
          <p:cNvSpPr>
            <a:spLocks noChangeArrowheads="1"/>
          </p:cNvSpPr>
          <p:nvPr/>
        </p:nvSpPr>
        <p:spPr bwMode="auto">
          <a:xfrm>
            <a:off x="4895056" y="1787526"/>
            <a:ext cx="1216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1800">
                <a:solidFill>
                  <a:srgbClr val="FF0000"/>
                </a:solidFill>
                <a:ea typeface="楷体_GB2312" charset="-122"/>
              </a:rPr>
              <a:t>方法</a:t>
            </a:r>
            <a:r>
              <a:rPr lang="en-US" altLang="zh-CN" sz="1800">
                <a:solidFill>
                  <a:srgbClr val="FF0000"/>
                </a:solidFill>
                <a:ea typeface="楷体_GB2312" charset="-122"/>
              </a:rPr>
              <a:t>1</a:t>
            </a:r>
            <a:endParaRPr lang="zh-CN" altLang="en-US" sz="1800"/>
          </a:p>
        </p:txBody>
      </p:sp>
      <p:sp>
        <p:nvSpPr>
          <p:cNvPr id="17" name="矩形 16"/>
          <p:cNvSpPr>
            <a:spLocks noChangeArrowheads="1"/>
          </p:cNvSpPr>
          <p:nvPr/>
        </p:nvSpPr>
        <p:spPr bwMode="auto">
          <a:xfrm>
            <a:off x="4979194" y="4043363"/>
            <a:ext cx="1216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1800">
                <a:solidFill>
                  <a:srgbClr val="FF0000"/>
                </a:solidFill>
                <a:ea typeface="楷体_GB2312" charset="-122"/>
              </a:rPr>
              <a:t>方法</a:t>
            </a:r>
            <a:r>
              <a:rPr lang="en-US" altLang="zh-CN" sz="1800">
                <a:solidFill>
                  <a:srgbClr val="FF0000"/>
                </a:solidFill>
                <a:ea typeface="楷体_GB2312" charset="-122"/>
              </a:rPr>
              <a:t>2</a:t>
            </a:r>
            <a:endParaRPr lang="zh-CN" altLang="en-US" sz="1800"/>
          </a:p>
        </p:txBody>
      </p:sp>
      <p:sp>
        <p:nvSpPr>
          <p:cNvPr id="18" name="矩形 17"/>
          <p:cNvSpPr>
            <a:spLocks noChangeArrowheads="1"/>
          </p:cNvSpPr>
          <p:nvPr/>
        </p:nvSpPr>
        <p:spPr bwMode="auto">
          <a:xfrm>
            <a:off x="4842669" y="6281738"/>
            <a:ext cx="1216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1800">
                <a:solidFill>
                  <a:srgbClr val="FF0000"/>
                </a:solidFill>
                <a:ea typeface="楷体_GB2312" charset="-122"/>
              </a:rPr>
              <a:t>方法</a:t>
            </a:r>
            <a:r>
              <a:rPr lang="en-US" altLang="zh-CN" sz="1800">
                <a:solidFill>
                  <a:srgbClr val="FF0000"/>
                </a:solidFill>
                <a:ea typeface="楷体_GB2312" charset="-122"/>
              </a:rPr>
              <a:t>3</a:t>
            </a:r>
            <a:endParaRPr lang="zh-CN" altLang="en-US" sz="1800"/>
          </a:p>
        </p:txBody>
      </p:sp>
      <p:sp>
        <p:nvSpPr>
          <p:cNvPr id="336" name="Line 394"/>
          <p:cNvSpPr>
            <a:spLocks noChangeShapeType="1"/>
          </p:cNvSpPr>
          <p:nvPr/>
        </p:nvSpPr>
        <p:spPr bwMode="auto">
          <a:xfrm>
            <a:off x="1127375" y="4267200"/>
            <a:ext cx="0" cy="971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37" name="Line 395"/>
          <p:cNvSpPr>
            <a:spLocks noChangeShapeType="1"/>
          </p:cNvSpPr>
          <p:nvPr/>
        </p:nvSpPr>
        <p:spPr bwMode="auto">
          <a:xfrm>
            <a:off x="1621727" y="4267200"/>
            <a:ext cx="0" cy="971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38" name="Line 396"/>
          <p:cNvSpPr>
            <a:spLocks noChangeShapeType="1"/>
          </p:cNvSpPr>
          <p:nvPr/>
        </p:nvSpPr>
        <p:spPr bwMode="auto">
          <a:xfrm>
            <a:off x="2529138" y="4267200"/>
            <a:ext cx="0" cy="971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39" name="Line 397"/>
          <p:cNvSpPr>
            <a:spLocks noChangeShapeType="1"/>
          </p:cNvSpPr>
          <p:nvPr/>
        </p:nvSpPr>
        <p:spPr bwMode="auto">
          <a:xfrm>
            <a:off x="2100699" y="4267200"/>
            <a:ext cx="0" cy="971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40" name="Line 276"/>
          <p:cNvSpPr>
            <a:spLocks noChangeShapeType="1"/>
          </p:cNvSpPr>
          <p:nvPr/>
        </p:nvSpPr>
        <p:spPr bwMode="auto">
          <a:xfrm>
            <a:off x="971738" y="1989138"/>
            <a:ext cx="0" cy="615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41" name="Line 277"/>
          <p:cNvSpPr>
            <a:spLocks noChangeShapeType="1"/>
          </p:cNvSpPr>
          <p:nvPr/>
        </p:nvSpPr>
        <p:spPr bwMode="auto">
          <a:xfrm>
            <a:off x="1482886" y="1989138"/>
            <a:ext cx="0" cy="615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42" name="Line 279"/>
          <p:cNvSpPr>
            <a:spLocks noChangeShapeType="1"/>
          </p:cNvSpPr>
          <p:nvPr/>
        </p:nvSpPr>
        <p:spPr bwMode="auto">
          <a:xfrm>
            <a:off x="1978131" y="1989138"/>
            <a:ext cx="0" cy="615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43" name="Line 276"/>
          <p:cNvSpPr>
            <a:spLocks noChangeShapeType="1"/>
          </p:cNvSpPr>
          <p:nvPr/>
        </p:nvSpPr>
        <p:spPr bwMode="auto">
          <a:xfrm>
            <a:off x="2382888" y="1963413"/>
            <a:ext cx="0" cy="615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44" name="Line 136"/>
          <p:cNvSpPr>
            <a:spLocks noChangeShapeType="1"/>
          </p:cNvSpPr>
          <p:nvPr/>
        </p:nvSpPr>
        <p:spPr bwMode="auto">
          <a:xfrm>
            <a:off x="1260475" y="58738"/>
            <a:ext cx="0" cy="204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45" name="Line 137"/>
          <p:cNvSpPr>
            <a:spLocks noChangeShapeType="1"/>
          </p:cNvSpPr>
          <p:nvPr/>
        </p:nvSpPr>
        <p:spPr bwMode="auto">
          <a:xfrm>
            <a:off x="1754827" y="58738"/>
            <a:ext cx="0" cy="204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46" name="Line 138"/>
          <p:cNvSpPr>
            <a:spLocks noChangeShapeType="1"/>
          </p:cNvSpPr>
          <p:nvPr/>
        </p:nvSpPr>
        <p:spPr bwMode="auto">
          <a:xfrm>
            <a:off x="2662238" y="58738"/>
            <a:ext cx="0" cy="204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47" name="Line 139"/>
          <p:cNvSpPr>
            <a:spLocks noChangeShapeType="1"/>
          </p:cNvSpPr>
          <p:nvPr/>
        </p:nvSpPr>
        <p:spPr bwMode="auto">
          <a:xfrm>
            <a:off x="2233799" y="58738"/>
            <a:ext cx="0" cy="204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zh-CN" altLang="en-US"/>
          </a:p>
        </p:txBody>
      </p:sp>
    </p:spTree>
    <p:extLst>
      <p:ext uri="{BB962C8B-B14F-4D97-AF65-F5344CB8AC3E}">
        <p14:creationId xmlns:p14="http://schemas.microsoft.com/office/powerpoint/2010/main" val="34042477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3"/>
          <p:cNvSpPr txBox="1">
            <a:spLocks noChangeArrowheads="1"/>
          </p:cNvSpPr>
          <p:nvPr/>
        </p:nvSpPr>
        <p:spPr bwMode="auto">
          <a:xfrm>
            <a:off x="-30287" y="6059817"/>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6030402"/>
          </a:xfrm>
        </p:spPr>
        <p:txBody>
          <a:bodyPr/>
          <a:lstStyle/>
          <a:p>
            <a:r>
              <a:rPr lang="zh-CN" altLang="en-US" sz="2400" dirty="0"/>
              <a:t>中规模集成计数器</a:t>
            </a:r>
          </a:p>
          <a:p>
            <a:endParaRPr lang="zh-CN" altLang="en-US" dirty="0"/>
          </a:p>
        </p:txBody>
      </p:sp>
      <p:sp>
        <p:nvSpPr>
          <p:cNvPr id="24" name="Text Box 8"/>
          <p:cNvSpPr txBox="1">
            <a:spLocks noChangeArrowheads="1"/>
          </p:cNvSpPr>
          <p:nvPr/>
        </p:nvSpPr>
        <p:spPr bwMode="auto">
          <a:xfrm>
            <a:off x="402978" y="1054449"/>
            <a:ext cx="990600" cy="41592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t>复位法</a:t>
            </a:r>
          </a:p>
        </p:txBody>
      </p:sp>
      <p:sp>
        <p:nvSpPr>
          <p:cNvPr id="25" name="Text Box 10"/>
          <p:cNvSpPr txBox="1">
            <a:spLocks noChangeArrowheads="1"/>
          </p:cNvSpPr>
          <p:nvPr/>
        </p:nvSpPr>
        <p:spPr bwMode="auto">
          <a:xfrm>
            <a:off x="1698378" y="978249"/>
            <a:ext cx="6400800" cy="102552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l" eaLnBrk="1" hangingPunct="1"/>
            <a:r>
              <a:rPr kumimoji="1" lang="en-US" altLang="zh-CN" sz="2000"/>
              <a:t>        </a:t>
            </a:r>
            <a:r>
              <a:rPr kumimoji="1" lang="zh-CN" altLang="en-US" sz="2000"/>
              <a:t>计数器从某个状态开始计数，到达满足</a:t>
            </a:r>
            <a:r>
              <a:rPr kumimoji="1" lang="en-US" altLang="zh-CN" sz="2000"/>
              <a:t>M</a:t>
            </a:r>
            <a:r>
              <a:rPr kumimoji="1" lang="zh-CN" altLang="en-US" sz="2000"/>
              <a:t>的终止状态时，产生一个复位信号，加载到计数器的复位输入端，使计数器恢复到初始状态。然后重复进行。 </a:t>
            </a:r>
          </a:p>
        </p:txBody>
      </p:sp>
      <p:grpSp>
        <p:nvGrpSpPr>
          <p:cNvPr id="26" name="Group 76"/>
          <p:cNvGrpSpPr>
            <a:grpSpLocks/>
          </p:cNvGrpSpPr>
          <p:nvPr/>
        </p:nvGrpSpPr>
        <p:grpSpPr bwMode="auto">
          <a:xfrm>
            <a:off x="841128" y="2297465"/>
            <a:ext cx="6534151" cy="974726"/>
            <a:chOff x="612" y="2540"/>
            <a:chExt cx="4116" cy="614"/>
          </a:xfrm>
        </p:grpSpPr>
        <p:sp>
          <p:nvSpPr>
            <p:cNvPr id="140" name="Oval 46"/>
            <p:cNvSpPr>
              <a:spLocks noChangeArrowheads="1"/>
            </p:cNvSpPr>
            <p:nvPr/>
          </p:nvSpPr>
          <p:spPr bwMode="auto">
            <a:xfrm>
              <a:off x="612" y="2568"/>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0</a:t>
              </a:r>
            </a:p>
          </p:txBody>
        </p:sp>
        <p:sp>
          <p:nvSpPr>
            <p:cNvPr id="141" name="Oval 47"/>
            <p:cNvSpPr>
              <a:spLocks noChangeArrowheads="1"/>
            </p:cNvSpPr>
            <p:nvPr/>
          </p:nvSpPr>
          <p:spPr bwMode="auto">
            <a:xfrm>
              <a:off x="1044" y="2568"/>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1</a:t>
              </a:r>
            </a:p>
          </p:txBody>
        </p:sp>
        <p:sp>
          <p:nvSpPr>
            <p:cNvPr id="142" name="Oval 48"/>
            <p:cNvSpPr>
              <a:spLocks noChangeArrowheads="1"/>
            </p:cNvSpPr>
            <p:nvPr/>
          </p:nvSpPr>
          <p:spPr bwMode="auto">
            <a:xfrm>
              <a:off x="1476" y="2568"/>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2</a:t>
              </a:r>
            </a:p>
          </p:txBody>
        </p:sp>
        <p:sp>
          <p:nvSpPr>
            <p:cNvPr id="143" name="Oval 49"/>
            <p:cNvSpPr>
              <a:spLocks noChangeArrowheads="1"/>
            </p:cNvSpPr>
            <p:nvPr/>
          </p:nvSpPr>
          <p:spPr bwMode="auto">
            <a:xfrm>
              <a:off x="1888" y="2568"/>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3</a:t>
              </a:r>
            </a:p>
          </p:txBody>
        </p:sp>
        <p:sp>
          <p:nvSpPr>
            <p:cNvPr id="144" name="Oval 50"/>
            <p:cNvSpPr>
              <a:spLocks noChangeArrowheads="1"/>
            </p:cNvSpPr>
            <p:nvPr/>
          </p:nvSpPr>
          <p:spPr bwMode="auto">
            <a:xfrm>
              <a:off x="2273" y="2568"/>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4</a:t>
              </a:r>
            </a:p>
          </p:txBody>
        </p:sp>
        <p:sp>
          <p:nvSpPr>
            <p:cNvPr id="145" name="Oval 51"/>
            <p:cNvSpPr>
              <a:spLocks noChangeArrowheads="1"/>
            </p:cNvSpPr>
            <p:nvPr/>
          </p:nvSpPr>
          <p:spPr bwMode="auto">
            <a:xfrm>
              <a:off x="2704" y="2568"/>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5</a:t>
              </a:r>
            </a:p>
          </p:txBody>
        </p:sp>
        <p:sp>
          <p:nvSpPr>
            <p:cNvPr id="146" name="Oval 52"/>
            <p:cNvSpPr>
              <a:spLocks noChangeArrowheads="1"/>
            </p:cNvSpPr>
            <p:nvPr/>
          </p:nvSpPr>
          <p:spPr bwMode="auto">
            <a:xfrm>
              <a:off x="3144" y="2568"/>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6</a:t>
              </a:r>
            </a:p>
          </p:txBody>
        </p:sp>
        <p:sp>
          <p:nvSpPr>
            <p:cNvPr id="147" name="Line 53"/>
            <p:cNvSpPr>
              <a:spLocks noChangeShapeType="1"/>
            </p:cNvSpPr>
            <p:nvPr/>
          </p:nvSpPr>
          <p:spPr bwMode="auto">
            <a:xfrm flipH="1">
              <a:off x="703" y="3113"/>
              <a:ext cx="3901" cy="22"/>
            </a:xfrm>
            <a:prstGeom prst="line">
              <a:avLst/>
            </a:prstGeom>
            <a:noFill/>
            <a:ln w="19050">
              <a:solidFill>
                <a:srgbClr val="008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8" name="Line 55"/>
            <p:cNvSpPr>
              <a:spLocks noChangeShapeType="1"/>
            </p:cNvSpPr>
            <p:nvPr/>
          </p:nvSpPr>
          <p:spPr bwMode="auto">
            <a:xfrm>
              <a:off x="852" y="2712"/>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9" name="Line 56"/>
            <p:cNvSpPr>
              <a:spLocks noChangeShapeType="1"/>
            </p:cNvSpPr>
            <p:nvPr/>
          </p:nvSpPr>
          <p:spPr bwMode="auto">
            <a:xfrm>
              <a:off x="1284" y="2712"/>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0" name="Line 57"/>
            <p:cNvSpPr>
              <a:spLocks noChangeShapeType="1"/>
            </p:cNvSpPr>
            <p:nvPr/>
          </p:nvSpPr>
          <p:spPr bwMode="auto">
            <a:xfrm>
              <a:off x="1716" y="2712"/>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1" name="Line 58"/>
            <p:cNvSpPr>
              <a:spLocks noChangeShapeType="1"/>
            </p:cNvSpPr>
            <p:nvPr/>
          </p:nvSpPr>
          <p:spPr bwMode="auto">
            <a:xfrm>
              <a:off x="2100" y="2712"/>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2" name="Line 59"/>
            <p:cNvSpPr>
              <a:spLocks noChangeShapeType="1"/>
            </p:cNvSpPr>
            <p:nvPr/>
          </p:nvSpPr>
          <p:spPr bwMode="auto">
            <a:xfrm>
              <a:off x="2531" y="2703"/>
              <a:ext cx="192" cy="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3" name="Line 60"/>
            <p:cNvSpPr>
              <a:spLocks noChangeShapeType="1"/>
            </p:cNvSpPr>
            <p:nvPr/>
          </p:nvSpPr>
          <p:spPr bwMode="auto">
            <a:xfrm>
              <a:off x="2944" y="2704"/>
              <a:ext cx="192" cy="0"/>
            </a:xfrm>
            <a:prstGeom prst="line">
              <a:avLst/>
            </a:prstGeom>
            <a:noFill/>
            <a:ln w="19050">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4" name="Oval 61"/>
            <p:cNvSpPr>
              <a:spLocks noChangeArrowheads="1"/>
            </p:cNvSpPr>
            <p:nvPr/>
          </p:nvSpPr>
          <p:spPr bwMode="auto">
            <a:xfrm>
              <a:off x="3593" y="2550"/>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7</a:t>
              </a:r>
            </a:p>
          </p:txBody>
        </p:sp>
        <p:sp>
          <p:nvSpPr>
            <p:cNvPr id="155" name="Oval 62"/>
            <p:cNvSpPr>
              <a:spLocks noChangeArrowheads="1"/>
            </p:cNvSpPr>
            <p:nvPr/>
          </p:nvSpPr>
          <p:spPr bwMode="auto">
            <a:xfrm>
              <a:off x="4040" y="2550"/>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8</a:t>
              </a:r>
            </a:p>
          </p:txBody>
        </p:sp>
        <p:sp>
          <p:nvSpPr>
            <p:cNvPr id="156" name="Oval 63"/>
            <p:cNvSpPr>
              <a:spLocks noChangeArrowheads="1"/>
            </p:cNvSpPr>
            <p:nvPr/>
          </p:nvSpPr>
          <p:spPr bwMode="auto">
            <a:xfrm>
              <a:off x="4488" y="2540"/>
              <a:ext cx="240" cy="240"/>
            </a:xfrm>
            <a:prstGeom prst="ellipse">
              <a:avLst/>
            </a:prstGeom>
            <a:solidFill>
              <a:schemeClr val="folHlink"/>
            </a:solidFill>
            <a:ln w="19050">
              <a:solidFill>
                <a:srgbClr val="008000"/>
              </a:solidFill>
              <a:round/>
              <a:headEnd/>
              <a:tailEnd/>
            </a:ln>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spcBef>
                  <a:spcPct val="0"/>
                </a:spcBef>
              </a:pPr>
              <a:r>
                <a:rPr kumimoji="1" lang="en-US" altLang="zh-CN" sz="2000"/>
                <a:t>9</a:t>
              </a:r>
            </a:p>
          </p:txBody>
        </p:sp>
        <p:sp>
          <p:nvSpPr>
            <p:cNvPr id="157" name="Line 65"/>
            <p:cNvSpPr>
              <a:spLocks noChangeShapeType="1"/>
            </p:cNvSpPr>
            <p:nvPr/>
          </p:nvSpPr>
          <p:spPr bwMode="auto">
            <a:xfrm>
              <a:off x="4604" y="2795"/>
              <a:ext cx="4" cy="328"/>
            </a:xfrm>
            <a:prstGeom prst="line">
              <a:avLst/>
            </a:prstGeom>
            <a:noFill/>
            <a:ln w="19050">
              <a:solidFill>
                <a:srgbClr val="008000"/>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8" name="Line 66"/>
            <p:cNvSpPr>
              <a:spLocks noChangeShapeType="1"/>
            </p:cNvSpPr>
            <p:nvPr/>
          </p:nvSpPr>
          <p:spPr bwMode="auto">
            <a:xfrm>
              <a:off x="3402" y="2694"/>
              <a:ext cx="192" cy="0"/>
            </a:xfrm>
            <a:prstGeom prst="line">
              <a:avLst/>
            </a:prstGeom>
            <a:noFill/>
            <a:ln w="19050">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9" name="Line 67"/>
            <p:cNvSpPr>
              <a:spLocks noChangeShapeType="1"/>
            </p:cNvSpPr>
            <p:nvPr/>
          </p:nvSpPr>
          <p:spPr bwMode="auto">
            <a:xfrm>
              <a:off x="3841" y="2685"/>
              <a:ext cx="192" cy="0"/>
            </a:xfrm>
            <a:prstGeom prst="line">
              <a:avLst/>
            </a:prstGeom>
            <a:noFill/>
            <a:ln w="19050">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0" name="Line 68"/>
            <p:cNvSpPr>
              <a:spLocks noChangeShapeType="1"/>
            </p:cNvSpPr>
            <p:nvPr/>
          </p:nvSpPr>
          <p:spPr bwMode="auto">
            <a:xfrm>
              <a:off x="4300" y="2685"/>
              <a:ext cx="192" cy="0"/>
            </a:xfrm>
            <a:prstGeom prst="line">
              <a:avLst/>
            </a:prstGeom>
            <a:noFill/>
            <a:ln w="19050">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1" name="Line 70"/>
            <p:cNvSpPr>
              <a:spLocks noChangeShapeType="1"/>
            </p:cNvSpPr>
            <p:nvPr/>
          </p:nvSpPr>
          <p:spPr bwMode="auto">
            <a:xfrm flipH="1" flipV="1">
              <a:off x="703" y="2795"/>
              <a:ext cx="1" cy="359"/>
            </a:xfrm>
            <a:prstGeom prst="line">
              <a:avLst/>
            </a:prstGeom>
            <a:noFill/>
            <a:ln w="19050">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27" name="Group 82"/>
          <p:cNvGrpSpPr>
            <a:grpSpLocks/>
          </p:cNvGrpSpPr>
          <p:nvPr/>
        </p:nvGrpSpPr>
        <p:grpSpPr bwMode="auto">
          <a:xfrm>
            <a:off x="985591" y="2535729"/>
            <a:ext cx="3384551" cy="598508"/>
            <a:chOff x="703" y="2690"/>
            <a:chExt cx="2132" cy="377"/>
          </a:xfrm>
        </p:grpSpPr>
        <p:grpSp>
          <p:nvGrpSpPr>
            <p:cNvPr id="131" name="Group 77"/>
            <p:cNvGrpSpPr>
              <a:grpSpLocks/>
            </p:cNvGrpSpPr>
            <p:nvPr/>
          </p:nvGrpSpPr>
          <p:grpSpPr bwMode="auto">
            <a:xfrm>
              <a:off x="837" y="2690"/>
              <a:ext cx="1871" cy="9"/>
              <a:chOff x="883" y="3385"/>
              <a:chExt cx="1871" cy="9"/>
            </a:xfrm>
          </p:grpSpPr>
          <p:sp>
            <p:nvSpPr>
              <p:cNvPr id="135" name="Line 71"/>
              <p:cNvSpPr>
                <a:spLocks noChangeShapeType="1"/>
              </p:cNvSpPr>
              <p:nvPr/>
            </p:nvSpPr>
            <p:spPr bwMode="auto">
              <a:xfrm>
                <a:off x="883" y="3394"/>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6" name="Line 72"/>
              <p:cNvSpPr>
                <a:spLocks noChangeShapeType="1"/>
              </p:cNvSpPr>
              <p:nvPr/>
            </p:nvSpPr>
            <p:spPr bwMode="auto">
              <a:xfrm>
                <a:off x="1315" y="3394"/>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7" name="Line 73"/>
              <p:cNvSpPr>
                <a:spLocks noChangeShapeType="1"/>
              </p:cNvSpPr>
              <p:nvPr/>
            </p:nvSpPr>
            <p:spPr bwMode="auto">
              <a:xfrm>
                <a:off x="1747" y="3394"/>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8" name="Line 74"/>
              <p:cNvSpPr>
                <a:spLocks noChangeShapeType="1"/>
              </p:cNvSpPr>
              <p:nvPr/>
            </p:nvSpPr>
            <p:spPr bwMode="auto">
              <a:xfrm>
                <a:off x="2131" y="3394"/>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9" name="Line 75"/>
              <p:cNvSpPr>
                <a:spLocks noChangeShapeType="1"/>
              </p:cNvSpPr>
              <p:nvPr/>
            </p:nvSpPr>
            <p:spPr bwMode="auto">
              <a:xfrm>
                <a:off x="2562" y="3385"/>
                <a:ext cx="19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32" name="Line 79"/>
            <p:cNvSpPr>
              <a:spLocks noChangeShapeType="1"/>
            </p:cNvSpPr>
            <p:nvPr/>
          </p:nvSpPr>
          <p:spPr bwMode="auto">
            <a:xfrm>
              <a:off x="2835" y="2795"/>
              <a:ext cx="0"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3" name="Line 80"/>
            <p:cNvSpPr>
              <a:spLocks noChangeShapeType="1"/>
            </p:cNvSpPr>
            <p:nvPr/>
          </p:nvSpPr>
          <p:spPr bwMode="auto">
            <a:xfrm flipH="1">
              <a:off x="703" y="3067"/>
              <a:ext cx="2132"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4" name="Line 81"/>
            <p:cNvSpPr>
              <a:spLocks noChangeShapeType="1"/>
            </p:cNvSpPr>
            <p:nvPr/>
          </p:nvSpPr>
          <p:spPr bwMode="auto">
            <a:xfrm flipV="1">
              <a:off x="712" y="2795"/>
              <a:ext cx="0" cy="27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28" name="Group 168"/>
          <p:cNvGrpSpPr>
            <a:grpSpLocks/>
          </p:cNvGrpSpPr>
          <p:nvPr/>
        </p:nvGrpSpPr>
        <p:grpSpPr bwMode="auto">
          <a:xfrm>
            <a:off x="977653" y="4146911"/>
            <a:ext cx="2862263" cy="2124083"/>
            <a:chOff x="3345" y="2024"/>
            <a:chExt cx="1803" cy="1338"/>
          </a:xfrm>
        </p:grpSpPr>
        <p:sp>
          <p:nvSpPr>
            <p:cNvPr id="86" name="Text Box 85"/>
            <p:cNvSpPr txBox="1">
              <a:spLocks noChangeArrowheads="1"/>
            </p:cNvSpPr>
            <p:nvPr/>
          </p:nvSpPr>
          <p:spPr bwMode="auto">
            <a:xfrm>
              <a:off x="3833" y="3275"/>
              <a:ext cx="92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zh-CN" altLang="en-US" sz="1800">
                  <a:solidFill>
                    <a:srgbClr val="000000"/>
                  </a:solidFill>
                  <a:ea typeface="楷体_GB2312" charset="-122"/>
                </a:rPr>
                <a:t>状态转移图</a:t>
              </a:r>
              <a:endParaRPr lang="zh-CN" altLang="en-US" sz="1800"/>
            </a:p>
          </p:txBody>
        </p:sp>
        <p:sp>
          <p:nvSpPr>
            <p:cNvPr id="87" name="Oval 86"/>
            <p:cNvSpPr>
              <a:spLocks noChangeArrowheads="1"/>
            </p:cNvSpPr>
            <p:nvPr/>
          </p:nvSpPr>
          <p:spPr bwMode="auto">
            <a:xfrm>
              <a:off x="3345" y="2295"/>
              <a:ext cx="302" cy="310"/>
            </a:xfrm>
            <a:prstGeom prst="ellipse">
              <a:avLst/>
            </a:prstGeom>
            <a:solidFill>
              <a:srgbClr val="CC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8" name="Text Box 87"/>
            <p:cNvSpPr txBox="1">
              <a:spLocks noChangeArrowheads="1"/>
            </p:cNvSpPr>
            <p:nvPr/>
          </p:nvSpPr>
          <p:spPr bwMode="auto">
            <a:xfrm>
              <a:off x="3379" y="2368"/>
              <a:ext cx="23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0000</a:t>
              </a:r>
            </a:p>
          </p:txBody>
        </p:sp>
        <p:sp>
          <p:nvSpPr>
            <p:cNvPr id="89" name="Oval 88"/>
            <p:cNvSpPr>
              <a:spLocks noChangeArrowheads="1"/>
            </p:cNvSpPr>
            <p:nvPr/>
          </p:nvSpPr>
          <p:spPr bwMode="auto">
            <a:xfrm>
              <a:off x="3838" y="2295"/>
              <a:ext cx="302" cy="310"/>
            </a:xfrm>
            <a:prstGeom prst="ellipse">
              <a:avLst/>
            </a:prstGeom>
            <a:solidFill>
              <a:srgbClr val="CC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0" name="Text Box 89"/>
            <p:cNvSpPr txBox="1">
              <a:spLocks noChangeArrowheads="1"/>
            </p:cNvSpPr>
            <p:nvPr/>
          </p:nvSpPr>
          <p:spPr bwMode="auto">
            <a:xfrm>
              <a:off x="3878" y="2368"/>
              <a:ext cx="23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0001</a:t>
              </a:r>
            </a:p>
          </p:txBody>
        </p:sp>
        <p:sp>
          <p:nvSpPr>
            <p:cNvPr id="91" name="Line 90"/>
            <p:cNvSpPr>
              <a:spLocks noChangeShapeType="1"/>
            </p:cNvSpPr>
            <p:nvPr/>
          </p:nvSpPr>
          <p:spPr bwMode="auto">
            <a:xfrm>
              <a:off x="3647" y="2439"/>
              <a:ext cx="181"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2" name="Line 91"/>
            <p:cNvSpPr>
              <a:spLocks noChangeShapeType="1"/>
            </p:cNvSpPr>
            <p:nvPr/>
          </p:nvSpPr>
          <p:spPr bwMode="auto">
            <a:xfrm>
              <a:off x="4141" y="2450"/>
              <a:ext cx="181"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3" name="Oval 92"/>
            <p:cNvSpPr>
              <a:spLocks noChangeArrowheads="1"/>
            </p:cNvSpPr>
            <p:nvPr/>
          </p:nvSpPr>
          <p:spPr bwMode="auto">
            <a:xfrm>
              <a:off x="4332" y="2295"/>
              <a:ext cx="302" cy="310"/>
            </a:xfrm>
            <a:prstGeom prst="ellipse">
              <a:avLst/>
            </a:prstGeom>
            <a:solidFill>
              <a:srgbClr val="CC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8" name="Text Box 93"/>
            <p:cNvSpPr txBox="1">
              <a:spLocks noChangeArrowheads="1"/>
            </p:cNvSpPr>
            <p:nvPr/>
          </p:nvSpPr>
          <p:spPr bwMode="auto">
            <a:xfrm>
              <a:off x="4377" y="2368"/>
              <a:ext cx="23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0010</a:t>
              </a:r>
            </a:p>
          </p:txBody>
        </p:sp>
        <p:sp>
          <p:nvSpPr>
            <p:cNvPr id="109" name="Oval 94"/>
            <p:cNvSpPr>
              <a:spLocks noChangeArrowheads="1"/>
            </p:cNvSpPr>
            <p:nvPr/>
          </p:nvSpPr>
          <p:spPr bwMode="auto">
            <a:xfrm>
              <a:off x="4814" y="2284"/>
              <a:ext cx="302" cy="311"/>
            </a:xfrm>
            <a:prstGeom prst="ellipse">
              <a:avLst/>
            </a:prstGeom>
            <a:solidFill>
              <a:srgbClr val="CC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0" name="Text Box 95"/>
            <p:cNvSpPr txBox="1">
              <a:spLocks noChangeArrowheads="1"/>
            </p:cNvSpPr>
            <p:nvPr/>
          </p:nvSpPr>
          <p:spPr bwMode="auto">
            <a:xfrm>
              <a:off x="4876" y="2368"/>
              <a:ext cx="23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0011</a:t>
              </a:r>
            </a:p>
          </p:txBody>
        </p:sp>
        <p:sp>
          <p:nvSpPr>
            <p:cNvPr id="112" name="Line 96"/>
            <p:cNvSpPr>
              <a:spLocks noChangeShapeType="1"/>
            </p:cNvSpPr>
            <p:nvPr/>
          </p:nvSpPr>
          <p:spPr bwMode="auto">
            <a:xfrm>
              <a:off x="4634" y="2439"/>
              <a:ext cx="181"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3" name="Line 97"/>
            <p:cNvSpPr>
              <a:spLocks noChangeShapeType="1"/>
            </p:cNvSpPr>
            <p:nvPr/>
          </p:nvSpPr>
          <p:spPr bwMode="auto">
            <a:xfrm>
              <a:off x="4996" y="2615"/>
              <a:ext cx="2" cy="166"/>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4" name="Oval 98"/>
            <p:cNvSpPr>
              <a:spLocks noChangeArrowheads="1"/>
            </p:cNvSpPr>
            <p:nvPr/>
          </p:nvSpPr>
          <p:spPr bwMode="auto">
            <a:xfrm>
              <a:off x="4846" y="2791"/>
              <a:ext cx="302" cy="311"/>
            </a:xfrm>
            <a:prstGeom prst="ellipse">
              <a:avLst/>
            </a:prstGeom>
            <a:solidFill>
              <a:srgbClr val="CC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5" name="Text Box 99"/>
            <p:cNvSpPr txBox="1">
              <a:spLocks noChangeArrowheads="1"/>
            </p:cNvSpPr>
            <p:nvPr/>
          </p:nvSpPr>
          <p:spPr bwMode="auto">
            <a:xfrm>
              <a:off x="4876" y="2867"/>
              <a:ext cx="23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0100</a:t>
              </a:r>
            </a:p>
          </p:txBody>
        </p:sp>
        <p:sp>
          <p:nvSpPr>
            <p:cNvPr id="116" name="Oval 100"/>
            <p:cNvSpPr>
              <a:spLocks noChangeArrowheads="1"/>
            </p:cNvSpPr>
            <p:nvPr/>
          </p:nvSpPr>
          <p:spPr bwMode="auto">
            <a:xfrm>
              <a:off x="4332" y="2804"/>
              <a:ext cx="302" cy="310"/>
            </a:xfrm>
            <a:prstGeom prst="ellipse">
              <a:avLst/>
            </a:prstGeom>
            <a:solidFill>
              <a:srgbClr val="CC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7" name="Text Box 101"/>
            <p:cNvSpPr txBox="1">
              <a:spLocks noChangeArrowheads="1"/>
            </p:cNvSpPr>
            <p:nvPr/>
          </p:nvSpPr>
          <p:spPr bwMode="auto">
            <a:xfrm>
              <a:off x="4377" y="2885"/>
              <a:ext cx="23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0101</a:t>
              </a:r>
            </a:p>
          </p:txBody>
        </p:sp>
        <p:sp>
          <p:nvSpPr>
            <p:cNvPr id="118" name="Oval 102"/>
            <p:cNvSpPr>
              <a:spLocks noChangeArrowheads="1"/>
            </p:cNvSpPr>
            <p:nvPr/>
          </p:nvSpPr>
          <p:spPr bwMode="auto">
            <a:xfrm>
              <a:off x="3834" y="2802"/>
              <a:ext cx="318" cy="310"/>
            </a:xfrm>
            <a:prstGeom prst="ellipse">
              <a:avLst/>
            </a:prstGeom>
            <a:solidFill>
              <a:srgbClr val="CC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19" name="Text Box 103"/>
            <p:cNvSpPr txBox="1">
              <a:spLocks noChangeArrowheads="1"/>
            </p:cNvSpPr>
            <p:nvPr/>
          </p:nvSpPr>
          <p:spPr bwMode="auto">
            <a:xfrm>
              <a:off x="3887" y="2867"/>
              <a:ext cx="23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0110</a:t>
              </a:r>
            </a:p>
          </p:txBody>
        </p:sp>
        <p:sp>
          <p:nvSpPr>
            <p:cNvPr id="120" name="Line 104"/>
            <p:cNvSpPr>
              <a:spLocks noChangeShapeType="1"/>
            </p:cNvSpPr>
            <p:nvPr/>
          </p:nvSpPr>
          <p:spPr bwMode="auto">
            <a:xfrm flipH="1">
              <a:off x="4643" y="2926"/>
              <a:ext cx="172"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1" name="Text Box 105"/>
            <p:cNvSpPr txBox="1">
              <a:spLocks noChangeArrowheads="1"/>
            </p:cNvSpPr>
            <p:nvPr/>
          </p:nvSpPr>
          <p:spPr bwMode="auto">
            <a:xfrm>
              <a:off x="3669" y="2181"/>
              <a:ext cx="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a:t>
              </a:r>
            </a:p>
          </p:txBody>
        </p:sp>
        <p:sp>
          <p:nvSpPr>
            <p:cNvPr id="122" name="Text Box 106"/>
            <p:cNvSpPr txBox="1">
              <a:spLocks noChangeArrowheads="1"/>
            </p:cNvSpPr>
            <p:nvPr/>
          </p:nvSpPr>
          <p:spPr bwMode="auto">
            <a:xfrm>
              <a:off x="4161" y="2212"/>
              <a:ext cx="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2</a:t>
              </a:r>
            </a:p>
          </p:txBody>
        </p:sp>
        <p:sp>
          <p:nvSpPr>
            <p:cNvPr id="123" name="Text Box 107"/>
            <p:cNvSpPr txBox="1">
              <a:spLocks noChangeArrowheads="1"/>
            </p:cNvSpPr>
            <p:nvPr/>
          </p:nvSpPr>
          <p:spPr bwMode="auto">
            <a:xfrm>
              <a:off x="4645" y="2222"/>
              <a:ext cx="7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3</a:t>
              </a:r>
            </a:p>
          </p:txBody>
        </p:sp>
        <p:sp>
          <p:nvSpPr>
            <p:cNvPr id="124" name="Text Box 108"/>
            <p:cNvSpPr txBox="1">
              <a:spLocks noChangeArrowheads="1"/>
            </p:cNvSpPr>
            <p:nvPr/>
          </p:nvSpPr>
          <p:spPr bwMode="auto">
            <a:xfrm>
              <a:off x="5077" y="2595"/>
              <a:ext cx="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4</a:t>
              </a:r>
            </a:p>
          </p:txBody>
        </p:sp>
        <p:sp>
          <p:nvSpPr>
            <p:cNvPr id="125" name="Text Box 109"/>
            <p:cNvSpPr txBox="1">
              <a:spLocks noChangeArrowheads="1"/>
            </p:cNvSpPr>
            <p:nvPr/>
          </p:nvSpPr>
          <p:spPr bwMode="auto">
            <a:xfrm>
              <a:off x="4714" y="2967"/>
              <a:ext cx="7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5</a:t>
              </a:r>
            </a:p>
          </p:txBody>
        </p:sp>
        <p:sp>
          <p:nvSpPr>
            <p:cNvPr id="126" name="Text Box 110"/>
            <p:cNvSpPr txBox="1">
              <a:spLocks noChangeArrowheads="1"/>
            </p:cNvSpPr>
            <p:nvPr/>
          </p:nvSpPr>
          <p:spPr bwMode="auto">
            <a:xfrm>
              <a:off x="4211" y="2998"/>
              <a:ext cx="7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6</a:t>
              </a:r>
            </a:p>
          </p:txBody>
        </p:sp>
        <p:sp>
          <p:nvSpPr>
            <p:cNvPr id="127" name="Text Box 111"/>
            <p:cNvSpPr txBox="1">
              <a:spLocks noChangeArrowheads="1"/>
            </p:cNvSpPr>
            <p:nvPr/>
          </p:nvSpPr>
          <p:spPr bwMode="auto">
            <a:xfrm>
              <a:off x="3608" y="2781"/>
              <a:ext cx="9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7</a:t>
              </a:r>
            </a:p>
          </p:txBody>
        </p:sp>
        <p:sp>
          <p:nvSpPr>
            <p:cNvPr id="128" name="Line 112"/>
            <p:cNvSpPr>
              <a:spLocks noChangeShapeType="1"/>
            </p:cNvSpPr>
            <p:nvPr/>
          </p:nvSpPr>
          <p:spPr bwMode="auto">
            <a:xfrm flipH="1" flipV="1">
              <a:off x="3549" y="2595"/>
              <a:ext cx="282" cy="289"/>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9" name="Text Box 113"/>
            <p:cNvSpPr txBox="1">
              <a:spLocks noChangeArrowheads="1"/>
            </p:cNvSpPr>
            <p:nvPr/>
          </p:nvSpPr>
          <p:spPr bwMode="auto">
            <a:xfrm>
              <a:off x="4059" y="2024"/>
              <a:ext cx="63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Q</a:t>
              </a:r>
              <a:r>
                <a:rPr lang="en-US" altLang="zh-CN" sz="1400" baseline="-25000"/>
                <a:t>D</a:t>
              </a:r>
              <a:r>
                <a:rPr lang="en-US" altLang="zh-CN" sz="1400"/>
                <a:t>Q</a:t>
              </a:r>
              <a:r>
                <a:rPr lang="en-US" altLang="zh-CN" sz="1400" baseline="-25000"/>
                <a:t>C</a:t>
              </a:r>
              <a:r>
                <a:rPr lang="en-US" altLang="zh-CN" sz="1400"/>
                <a:t>Q</a:t>
              </a:r>
              <a:r>
                <a:rPr lang="en-US" altLang="zh-CN" sz="1400" baseline="-25000"/>
                <a:t>B</a:t>
              </a:r>
              <a:r>
                <a:rPr lang="en-US" altLang="zh-CN" sz="1400"/>
                <a:t>Q</a:t>
              </a:r>
              <a:r>
                <a:rPr lang="en-US" altLang="zh-CN" sz="1400" baseline="-25000"/>
                <a:t>A</a:t>
              </a:r>
              <a:endParaRPr lang="en-US" altLang="zh-CN" sz="1400"/>
            </a:p>
          </p:txBody>
        </p:sp>
        <p:sp>
          <p:nvSpPr>
            <p:cNvPr id="130" name="Line 114"/>
            <p:cNvSpPr>
              <a:spLocks noChangeShapeType="1"/>
            </p:cNvSpPr>
            <p:nvPr/>
          </p:nvSpPr>
          <p:spPr bwMode="auto">
            <a:xfrm flipH="1">
              <a:off x="4130" y="2946"/>
              <a:ext cx="172"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29" name="Group 167"/>
          <p:cNvGrpSpPr>
            <a:grpSpLocks/>
          </p:cNvGrpSpPr>
          <p:nvPr/>
        </p:nvGrpSpPr>
        <p:grpSpPr bwMode="auto">
          <a:xfrm>
            <a:off x="4649540" y="3984973"/>
            <a:ext cx="3881437" cy="2476500"/>
            <a:chOff x="476" y="2033"/>
            <a:chExt cx="2445" cy="1560"/>
          </a:xfrm>
        </p:grpSpPr>
        <p:sp>
          <p:nvSpPr>
            <p:cNvPr id="31" name="Text Box 115"/>
            <p:cNvSpPr txBox="1">
              <a:spLocks noChangeArrowheads="1"/>
            </p:cNvSpPr>
            <p:nvPr/>
          </p:nvSpPr>
          <p:spPr bwMode="auto">
            <a:xfrm>
              <a:off x="1420" y="3433"/>
              <a:ext cx="68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zh-CN" altLang="en-US" sz="1800">
                  <a:solidFill>
                    <a:srgbClr val="000000"/>
                  </a:solidFill>
                  <a:ea typeface="楷体_GB2312" charset="-122"/>
                </a:rPr>
                <a:t>逻辑图</a:t>
              </a:r>
              <a:endParaRPr lang="zh-CN" altLang="en-US" sz="1800"/>
            </a:p>
          </p:txBody>
        </p:sp>
        <p:grpSp>
          <p:nvGrpSpPr>
            <p:cNvPr id="32" name="Group 116"/>
            <p:cNvGrpSpPr>
              <a:grpSpLocks/>
            </p:cNvGrpSpPr>
            <p:nvPr/>
          </p:nvGrpSpPr>
          <p:grpSpPr bwMode="auto">
            <a:xfrm>
              <a:off x="1024" y="2033"/>
              <a:ext cx="855" cy="363"/>
              <a:chOff x="5141" y="9132"/>
              <a:chExt cx="855" cy="214"/>
            </a:xfrm>
          </p:grpSpPr>
          <p:sp>
            <p:nvSpPr>
              <p:cNvPr id="82" name="Line 117"/>
              <p:cNvSpPr>
                <a:spLocks noChangeShapeType="1"/>
              </p:cNvSpPr>
              <p:nvPr/>
            </p:nvSpPr>
            <p:spPr bwMode="auto">
              <a:xfrm>
                <a:off x="5141" y="9139"/>
                <a:ext cx="0" cy="1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3" name="Line 118"/>
              <p:cNvSpPr>
                <a:spLocks noChangeShapeType="1"/>
              </p:cNvSpPr>
              <p:nvPr/>
            </p:nvSpPr>
            <p:spPr bwMode="auto">
              <a:xfrm>
                <a:off x="5434" y="9132"/>
                <a:ext cx="0" cy="1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4" name="Line 119"/>
              <p:cNvSpPr>
                <a:spLocks noChangeShapeType="1"/>
              </p:cNvSpPr>
              <p:nvPr/>
            </p:nvSpPr>
            <p:spPr bwMode="auto">
              <a:xfrm>
                <a:off x="5996" y="9151"/>
                <a:ext cx="0" cy="1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5" name="Line 120"/>
              <p:cNvSpPr>
                <a:spLocks noChangeShapeType="1"/>
              </p:cNvSpPr>
              <p:nvPr/>
            </p:nvSpPr>
            <p:spPr bwMode="auto">
              <a:xfrm>
                <a:off x="5715" y="9141"/>
                <a:ext cx="0" cy="1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33" name="Line 121"/>
            <p:cNvSpPr>
              <a:spLocks noChangeShapeType="1"/>
            </p:cNvSpPr>
            <p:nvPr/>
          </p:nvSpPr>
          <p:spPr bwMode="auto">
            <a:xfrm>
              <a:off x="1625" y="2160"/>
              <a:ext cx="120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4" name="Line 122"/>
            <p:cNvSpPr>
              <a:spLocks noChangeShapeType="1"/>
            </p:cNvSpPr>
            <p:nvPr/>
          </p:nvSpPr>
          <p:spPr bwMode="auto">
            <a:xfrm>
              <a:off x="2831" y="2160"/>
              <a:ext cx="1" cy="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5" name="Line 123"/>
            <p:cNvSpPr>
              <a:spLocks noChangeShapeType="1"/>
            </p:cNvSpPr>
            <p:nvPr/>
          </p:nvSpPr>
          <p:spPr bwMode="auto">
            <a:xfrm>
              <a:off x="2617" y="2265"/>
              <a:ext cx="7" cy="1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6" name="Oval 124"/>
            <p:cNvSpPr>
              <a:spLocks noChangeArrowheads="1"/>
            </p:cNvSpPr>
            <p:nvPr/>
          </p:nvSpPr>
          <p:spPr bwMode="auto">
            <a:xfrm>
              <a:off x="1303" y="2253"/>
              <a:ext cx="29" cy="31"/>
            </a:xfrm>
            <a:prstGeom prst="ellipse">
              <a:avLst/>
            </a:prstGeom>
            <a:solidFill>
              <a:schemeClr val="tx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7" name="Oval 125"/>
            <p:cNvSpPr>
              <a:spLocks noChangeArrowheads="1"/>
            </p:cNvSpPr>
            <p:nvPr/>
          </p:nvSpPr>
          <p:spPr bwMode="auto">
            <a:xfrm>
              <a:off x="1605" y="2139"/>
              <a:ext cx="19" cy="42"/>
            </a:xfrm>
            <a:prstGeom prst="ellipse">
              <a:avLst/>
            </a:prstGeom>
            <a:solidFill>
              <a:schemeClr val="tx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8" name="Rectangle 126"/>
            <p:cNvSpPr>
              <a:spLocks noChangeArrowheads="1"/>
            </p:cNvSpPr>
            <p:nvPr/>
          </p:nvSpPr>
          <p:spPr bwMode="auto">
            <a:xfrm>
              <a:off x="795" y="2387"/>
              <a:ext cx="1299" cy="714"/>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39" name="Line 127"/>
            <p:cNvSpPr>
              <a:spLocks noChangeShapeType="1"/>
            </p:cNvSpPr>
            <p:nvPr/>
          </p:nvSpPr>
          <p:spPr bwMode="auto">
            <a:xfrm>
              <a:off x="1279" y="3101"/>
              <a:ext cx="0" cy="1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0" name="Line 128"/>
            <p:cNvSpPr>
              <a:spLocks noChangeShapeType="1"/>
            </p:cNvSpPr>
            <p:nvPr/>
          </p:nvSpPr>
          <p:spPr bwMode="auto">
            <a:xfrm>
              <a:off x="1480" y="3101"/>
              <a:ext cx="0" cy="1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1" name="Line 129"/>
            <p:cNvSpPr>
              <a:spLocks noChangeShapeType="1"/>
            </p:cNvSpPr>
            <p:nvPr/>
          </p:nvSpPr>
          <p:spPr bwMode="auto">
            <a:xfrm>
              <a:off x="1894" y="3111"/>
              <a:ext cx="0" cy="1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2" name="Line 130"/>
            <p:cNvSpPr>
              <a:spLocks noChangeShapeType="1"/>
            </p:cNvSpPr>
            <p:nvPr/>
          </p:nvSpPr>
          <p:spPr bwMode="auto">
            <a:xfrm>
              <a:off x="1683" y="3111"/>
              <a:ext cx="0" cy="1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3" name="Text Box 131"/>
            <p:cNvSpPr txBox="1">
              <a:spLocks noChangeArrowheads="1"/>
            </p:cNvSpPr>
            <p:nvPr/>
          </p:nvSpPr>
          <p:spPr bwMode="auto">
            <a:xfrm>
              <a:off x="1736" y="2766"/>
              <a:ext cx="41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LOAD</a:t>
              </a:r>
            </a:p>
          </p:txBody>
        </p:sp>
        <p:sp>
          <p:nvSpPr>
            <p:cNvPr id="44" name="AutoShape 132"/>
            <p:cNvSpPr>
              <a:spLocks noChangeArrowheads="1"/>
            </p:cNvSpPr>
            <p:nvPr/>
          </p:nvSpPr>
          <p:spPr bwMode="auto">
            <a:xfrm rot="5400000">
              <a:off x="785" y="2865"/>
              <a:ext cx="103" cy="80"/>
            </a:xfrm>
            <a:prstGeom prst="triangle">
              <a:avLst>
                <a:gd name="adj" fmla="val 50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5" name="Line 133"/>
            <p:cNvSpPr>
              <a:spLocks noChangeShapeType="1"/>
            </p:cNvSpPr>
            <p:nvPr/>
          </p:nvSpPr>
          <p:spPr bwMode="auto">
            <a:xfrm rot="-5400000">
              <a:off x="705" y="2814"/>
              <a:ext cx="0" cy="1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6" name="Line 134"/>
            <p:cNvSpPr>
              <a:spLocks noChangeShapeType="1"/>
            </p:cNvSpPr>
            <p:nvPr/>
          </p:nvSpPr>
          <p:spPr bwMode="auto">
            <a:xfrm rot="-5400000">
              <a:off x="726" y="2638"/>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7" name="Line 135"/>
            <p:cNvSpPr>
              <a:spLocks noChangeShapeType="1"/>
            </p:cNvSpPr>
            <p:nvPr/>
          </p:nvSpPr>
          <p:spPr bwMode="auto">
            <a:xfrm rot="-5400000">
              <a:off x="726" y="2514"/>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8" name="Line 136"/>
            <p:cNvSpPr>
              <a:spLocks noChangeShapeType="1"/>
            </p:cNvSpPr>
            <p:nvPr/>
          </p:nvSpPr>
          <p:spPr bwMode="auto">
            <a:xfrm rot="-5400000">
              <a:off x="2166" y="2545"/>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9" name="Line 137"/>
            <p:cNvSpPr>
              <a:spLocks noChangeShapeType="1"/>
            </p:cNvSpPr>
            <p:nvPr/>
          </p:nvSpPr>
          <p:spPr bwMode="auto">
            <a:xfrm rot="-5400000">
              <a:off x="2166" y="2762"/>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0" name="Text Box 138"/>
            <p:cNvSpPr txBox="1">
              <a:spLocks noChangeArrowheads="1"/>
            </p:cNvSpPr>
            <p:nvPr/>
          </p:nvSpPr>
          <p:spPr bwMode="auto">
            <a:xfrm>
              <a:off x="1824" y="2550"/>
              <a:ext cx="299"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RCO</a:t>
              </a:r>
            </a:p>
          </p:txBody>
        </p:sp>
        <p:sp>
          <p:nvSpPr>
            <p:cNvPr id="51" name="Oval 139"/>
            <p:cNvSpPr>
              <a:spLocks noChangeArrowheads="1"/>
            </p:cNvSpPr>
            <p:nvPr/>
          </p:nvSpPr>
          <p:spPr bwMode="auto">
            <a:xfrm>
              <a:off x="2104" y="2801"/>
              <a:ext cx="51" cy="62"/>
            </a:xfrm>
            <a:prstGeom prst="ellipse">
              <a:avLst/>
            </a:prstGeom>
            <a:solidFill>
              <a:srgbClr val="EAEAEA"/>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2" name="Line 140"/>
            <p:cNvSpPr>
              <a:spLocks noChangeShapeType="1"/>
            </p:cNvSpPr>
            <p:nvPr/>
          </p:nvSpPr>
          <p:spPr bwMode="auto">
            <a:xfrm>
              <a:off x="1782" y="2743"/>
              <a:ext cx="2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3" name="Text Box 141"/>
            <p:cNvSpPr txBox="1">
              <a:spLocks noChangeArrowheads="1"/>
            </p:cNvSpPr>
            <p:nvPr/>
          </p:nvSpPr>
          <p:spPr bwMode="auto">
            <a:xfrm>
              <a:off x="979" y="2412"/>
              <a:ext cx="18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Q</a:t>
              </a:r>
              <a:r>
                <a:rPr lang="en-US" altLang="zh-CN" sz="1400" baseline="-25000"/>
                <a:t>A</a:t>
              </a:r>
              <a:endParaRPr lang="en-US" altLang="zh-CN" sz="1400"/>
            </a:p>
          </p:txBody>
        </p:sp>
        <p:sp>
          <p:nvSpPr>
            <p:cNvPr id="54" name="Text Box 142"/>
            <p:cNvSpPr txBox="1">
              <a:spLocks noChangeArrowheads="1"/>
            </p:cNvSpPr>
            <p:nvPr/>
          </p:nvSpPr>
          <p:spPr bwMode="auto">
            <a:xfrm>
              <a:off x="1280" y="2402"/>
              <a:ext cx="18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Q</a:t>
              </a:r>
              <a:r>
                <a:rPr lang="en-US" altLang="zh-CN" sz="1400" baseline="-25000"/>
                <a:t>B</a:t>
              </a:r>
              <a:endParaRPr lang="en-US" altLang="zh-CN" sz="1400"/>
            </a:p>
          </p:txBody>
        </p:sp>
        <p:sp>
          <p:nvSpPr>
            <p:cNvPr id="55" name="Text Box 143"/>
            <p:cNvSpPr txBox="1">
              <a:spLocks noChangeArrowheads="1"/>
            </p:cNvSpPr>
            <p:nvPr/>
          </p:nvSpPr>
          <p:spPr bwMode="auto">
            <a:xfrm>
              <a:off x="1573" y="2412"/>
              <a:ext cx="18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Q</a:t>
              </a:r>
              <a:r>
                <a:rPr lang="en-US" altLang="zh-CN" sz="1400" baseline="-25000"/>
                <a:t>C</a:t>
              </a:r>
              <a:endParaRPr lang="en-US" altLang="zh-CN" sz="1400"/>
            </a:p>
          </p:txBody>
        </p:sp>
        <p:sp>
          <p:nvSpPr>
            <p:cNvPr id="56" name="Text Box 144"/>
            <p:cNvSpPr txBox="1">
              <a:spLocks noChangeArrowheads="1"/>
            </p:cNvSpPr>
            <p:nvPr/>
          </p:nvSpPr>
          <p:spPr bwMode="auto">
            <a:xfrm>
              <a:off x="1853" y="2402"/>
              <a:ext cx="18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Q</a:t>
              </a:r>
              <a:r>
                <a:rPr lang="en-US" altLang="zh-CN" sz="1400" baseline="-25000"/>
                <a:t>D</a:t>
              </a:r>
              <a:endParaRPr lang="en-US" altLang="zh-CN" sz="1400"/>
            </a:p>
          </p:txBody>
        </p:sp>
        <p:sp>
          <p:nvSpPr>
            <p:cNvPr id="57" name="Text Box 145"/>
            <p:cNvSpPr txBox="1">
              <a:spLocks noChangeArrowheads="1"/>
            </p:cNvSpPr>
            <p:nvPr/>
          </p:nvSpPr>
          <p:spPr bwMode="auto">
            <a:xfrm>
              <a:off x="1229" y="2936"/>
              <a:ext cx="14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A</a:t>
              </a:r>
            </a:p>
          </p:txBody>
        </p:sp>
        <p:sp>
          <p:nvSpPr>
            <p:cNvPr id="58" name="Text Box 146"/>
            <p:cNvSpPr txBox="1">
              <a:spLocks noChangeArrowheads="1"/>
            </p:cNvSpPr>
            <p:nvPr/>
          </p:nvSpPr>
          <p:spPr bwMode="auto">
            <a:xfrm>
              <a:off x="1451" y="2925"/>
              <a:ext cx="1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B</a:t>
              </a:r>
            </a:p>
          </p:txBody>
        </p:sp>
        <p:sp>
          <p:nvSpPr>
            <p:cNvPr id="59" name="Text Box 147"/>
            <p:cNvSpPr txBox="1">
              <a:spLocks noChangeArrowheads="1"/>
            </p:cNvSpPr>
            <p:nvPr/>
          </p:nvSpPr>
          <p:spPr bwMode="auto">
            <a:xfrm>
              <a:off x="1643" y="2936"/>
              <a:ext cx="1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C</a:t>
              </a:r>
            </a:p>
          </p:txBody>
        </p:sp>
        <p:sp>
          <p:nvSpPr>
            <p:cNvPr id="60" name="Text Box 148"/>
            <p:cNvSpPr txBox="1">
              <a:spLocks noChangeArrowheads="1"/>
            </p:cNvSpPr>
            <p:nvPr/>
          </p:nvSpPr>
          <p:spPr bwMode="auto">
            <a:xfrm>
              <a:off x="1845" y="2925"/>
              <a:ext cx="14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D</a:t>
              </a:r>
            </a:p>
          </p:txBody>
        </p:sp>
        <p:sp>
          <p:nvSpPr>
            <p:cNvPr id="61" name="Text Box 149"/>
            <p:cNvSpPr txBox="1">
              <a:spLocks noChangeArrowheads="1"/>
            </p:cNvSpPr>
            <p:nvPr/>
          </p:nvSpPr>
          <p:spPr bwMode="auto">
            <a:xfrm>
              <a:off x="949" y="2952"/>
              <a:ext cx="299"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CLR</a:t>
              </a:r>
            </a:p>
          </p:txBody>
        </p:sp>
        <p:sp>
          <p:nvSpPr>
            <p:cNvPr id="62" name="Text Box 150"/>
            <p:cNvSpPr txBox="1">
              <a:spLocks noChangeArrowheads="1"/>
            </p:cNvSpPr>
            <p:nvPr/>
          </p:nvSpPr>
          <p:spPr bwMode="auto">
            <a:xfrm>
              <a:off x="846" y="2653"/>
              <a:ext cx="3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ENP</a:t>
              </a:r>
            </a:p>
          </p:txBody>
        </p:sp>
        <p:sp>
          <p:nvSpPr>
            <p:cNvPr id="63" name="Text Box 151"/>
            <p:cNvSpPr txBox="1">
              <a:spLocks noChangeArrowheads="1"/>
            </p:cNvSpPr>
            <p:nvPr/>
          </p:nvSpPr>
          <p:spPr bwMode="auto">
            <a:xfrm>
              <a:off x="840" y="2538"/>
              <a:ext cx="299"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ENT</a:t>
              </a:r>
            </a:p>
          </p:txBody>
        </p:sp>
        <p:sp>
          <p:nvSpPr>
            <p:cNvPr id="64" name="Line 152"/>
            <p:cNvSpPr>
              <a:spLocks noChangeShapeType="1"/>
            </p:cNvSpPr>
            <p:nvPr/>
          </p:nvSpPr>
          <p:spPr bwMode="auto">
            <a:xfrm>
              <a:off x="1057" y="3111"/>
              <a:ext cx="2" cy="1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5" name="Oval 153"/>
            <p:cNvSpPr>
              <a:spLocks noChangeArrowheads="1"/>
            </p:cNvSpPr>
            <p:nvPr/>
          </p:nvSpPr>
          <p:spPr bwMode="auto">
            <a:xfrm>
              <a:off x="1037" y="3101"/>
              <a:ext cx="51" cy="62"/>
            </a:xfrm>
            <a:prstGeom prst="ellipse">
              <a:avLst/>
            </a:prstGeom>
            <a:solidFill>
              <a:srgbClr val="EAEAEA"/>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6" name="Text Box 154"/>
            <p:cNvSpPr txBox="1">
              <a:spLocks noChangeArrowheads="1"/>
            </p:cNvSpPr>
            <p:nvPr/>
          </p:nvSpPr>
          <p:spPr bwMode="auto">
            <a:xfrm>
              <a:off x="891" y="2798"/>
              <a:ext cx="299"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CLK</a:t>
              </a:r>
            </a:p>
          </p:txBody>
        </p:sp>
        <p:sp>
          <p:nvSpPr>
            <p:cNvPr id="67" name="Line 155"/>
            <p:cNvSpPr>
              <a:spLocks noChangeShapeType="1"/>
            </p:cNvSpPr>
            <p:nvPr/>
          </p:nvSpPr>
          <p:spPr bwMode="auto">
            <a:xfrm flipV="1">
              <a:off x="966" y="2951"/>
              <a:ext cx="184"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8" name="Text Box 156"/>
            <p:cNvSpPr txBox="1">
              <a:spLocks noChangeArrowheads="1"/>
            </p:cNvSpPr>
            <p:nvPr/>
          </p:nvSpPr>
          <p:spPr bwMode="auto">
            <a:xfrm>
              <a:off x="1200" y="2615"/>
              <a:ext cx="55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solidFill>
                    <a:srgbClr val="000000"/>
                  </a:solidFill>
                </a:rPr>
                <a:t>74LS163</a:t>
              </a:r>
              <a:endParaRPr lang="en-US" altLang="zh-CN" sz="1400"/>
            </a:p>
          </p:txBody>
        </p:sp>
        <p:sp>
          <p:nvSpPr>
            <p:cNvPr id="69" name="Text Box 157"/>
            <p:cNvSpPr txBox="1">
              <a:spLocks noChangeArrowheads="1"/>
            </p:cNvSpPr>
            <p:nvPr/>
          </p:nvSpPr>
          <p:spPr bwMode="auto">
            <a:xfrm>
              <a:off x="546" y="2439"/>
              <a:ext cx="96"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a:t>
              </a:r>
            </a:p>
          </p:txBody>
        </p:sp>
        <p:sp>
          <p:nvSpPr>
            <p:cNvPr id="70" name="Text Box 158"/>
            <p:cNvSpPr txBox="1">
              <a:spLocks noChangeArrowheads="1"/>
            </p:cNvSpPr>
            <p:nvPr/>
          </p:nvSpPr>
          <p:spPr bwMode="auto">
            <a:xfrm>
              <a:off x="546" y="2605"/>
              <a:ext cx="9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a:t>
              </a:r>
            </a:p>
          </p:txBody>
        </p:sp>
        <p:sp>
          <p:nvSpPr>
            <p:cNvPr id="71" name="Line 159"/>
            <p:cNvSpPr>
              <a:spLocks noChangeShapeType="1"/>
            </p:cNvSpPr>
            <p:nvPr/>
          </p:nvSpPr>
          <p:spPr bwMode="auto">
            <a:xfrm>
              <a:off x="1059" y="3308"/>
              <a:ext cx="167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2" name="Text Box 160"/>
            <p:cNvSpPr txBox="1">
              <a:spLocks noChangeArrowheads="1"/>
            </p:cNvSpPr>
            <p:nvPr/>
          </p:nvSpPr>
          <p:spPr bwMode="auto">
            <a:xfrm>
              <a:off x="2267" y="2729"/>
              <a:ext cx="9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1</a:t>
              </a:r>
            </a:p>
          </p:txBody>
        </p:sp>
        <p:sp>
          <p:nvSpPr>
            <p:cNvPr id="73" name="Text Box 161"/>
            <p:cNvSpPr txBox="1">
              <a:spLocks noChangeArrowheads="1"/>
            </p:cNvSpPr>
            <p:nvPr/>
          </p:nvSpPr>
          <p:spPr bwMode="auto">
            <a:xfrm>
              <a:off x="476" y="2791"/>
              <a:ext cx="177"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400"/>
                <a:t>CP</a:t>
              </a:r>
            </a:p>
          </p:txBody>
        </p:sp>
        <p:sp>
          <p:nvSpPr>
            <p:cNvPr id="74" name="Oval 162"/>
            <p:cNvSpPr>
              <a:spLocks noChangeArrowheads="1"/>
            </p:cNvSpPr>
            <p:nvPr/>
          </p:nvSpPr>
          <p:spPr bwMode="auto">
            <a:xfrm>
              <a:off x="2687" y="2739"/>
              <a:ext cx="71" cy="83"/>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5" name="Line 163"/>
            <p:cNvSpPr>
              <a:spLocks noChangeShapeType="1"/>
            </p:cNvSpPr>
            <p:nvPr/>
          </p:nvSpPr>
          <p:spPr bwMode="auto">
            <a:xfrm>
              <a:off x="2734" y="2832"/>
              <a:ext cx="0" cy="4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0" name="Line 164"/>
            <p:cNvSpPr>
              <a:spLocks noChangeShapeType="1"/>
            </p:cNvSpPr>
            <p:nvPr/>
          </p:nvSpPr>
          <p:spPr bwMode="auto">
            <a:xfrm>
              <a:off x="1334" y="2263"/>
              <a:ext cx="1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1" name="AutoShape 165"/>
            <p:cNvSpPr>
              <a:spLocks noChangeArrowheads="1"/>
            </p:cNvSpPr>
            <p:nvPr/>
          </p:nvSpPr>
          <p:spPr bwMode="auto">
            <a:xfrm rot="5400000">
              <a:off x="2593" y="2403"/>
              <a:ext cx="272" cy="384"/>
            </a:xfrm>
            <a:prstGeom prst="flowChartDelay">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30" name="Text Box 166"/>
          <p:cNvSpPr txBox="1">
            <a:spLocks noChangeArrowheads="1"/>
          </p:cNvSpPr>
          <p:nvPr/>
        </p:nvSpPr>
        <p:spPr bwMode="auto">
          <a:xfrm>
            <a:off x="485528" y="3497611"/>
            <a:ext cx="5688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例</a:t>
            </a:r>
            <a:r>
              <a:rPr lang="en-US" altLang="zh-CN" sz="2000"/>
              <a:t>:   </a:t>
            </a:r>
            <a:r>
              <a:rPr lang="zh-CN" altLang="en-US" sz="2000"/>
              <a:t>采用复位法，由</a:t>
            </a:r>
            <a:r>
              <a:rPr lang="en-US" altLang="zh-CN" sz="2000"/>
              <a:t>74LS163</a:t>
            </a:r>
            <a:r>
              <a:rPr lang="zh-CN" altLang="en-US" sz="2000"/>
              <a:t>构成模</a:t>
            </a:r>
            <a:r>
              <a:rPr lang="en-US" altLang="zh-CN" sz="2000"/>
              <a:t>7</a:t>
            </a:r>
            <a:r>
              <a:rPr lang="zh-CN" altLang="en-US" sz="2000"/>
              <a:t>计数器。</a:t>
            </a:r>
          </a:p>
        </p:txBody>
      </p:sp>
    </p:spTree>
    <p:extLst>
      <p:ext uri="{BB962C8B-B14F-4D97-AF65-F5344CB8AC3E}">
        <p14:creationId xmlns:p14="http://schemas.microsoft.com/office/powerpoint/2010/main" val="1892868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3"/>
          <p:cNvSpPr txBox="1">
            <a:spLocks noChangeArrowheads="1"/>
          </p:cNvSpPr>
          <p:nvPr/>
        </p:nvSpPr>
        <p:spPr bwMode="auto">
          <a:xfrm>
            <a:off x="-77787" y="6309192"/>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6030402"/>
          </a:xfrm>
        </p:spPr>
        <p:txBody>
          <a:bodyPr/>
          <a:lstStyle/>
          <a:p>
            <a:r>
              <a:rPr lang="zh-CN" altLang="en-US" dirty="0"/>
              <a:t>中规模集成计数器</a:t>
            </a:r>
          </a:p>
          <a:p>
            <a:endParaRPr lang="zh-CN" altLang="en-US" dirty="0"/>
          </a:p>
        </p:txBody>
      </p:sp>
      <p:grpSp>
        <p:nvGrpSpPr>
          <p:cNvPr id="162" name="Group 114"/>
          <p:cNvGrpSpPr>
            <a:grpSpLocks/>
          </p:cNvGrpSpPr>
          <p:nvPr/>
        </p:nvGrpSpPr>
        <p:grpSpPr bwMode="auto">
          <a:xfrm>
            <a:off x="28574" y="1466033"/>
            <a:ext cx="8991602" cy="2911476"/>
            <a:chOff x="0" y="720"/>
            <a:chExt cx="5664" cy="1834"/>
          </a:xfrm>
        </p:grpSpPr>
        <p:grpSp>
          <p:nvGrpSpPr>
            <p:cNvPr id="173" name="Group 110"/>
            <p:cNvGrpSpPr>
              <a:grpSpLocks/>
            </p:cNvGrpSpPr>
            <p:nvPr/>
          </p:nvGrpSpPr>
          <p:grpSpPr bwMode="auto">
            <a:xfrm>
              <a:off x="165" y="720"/>
              <a:ext cx="5499" cy="1834"/>
              <a:chOff x="165" y="720"/>
              <a:chExt cx="5499" cy="1834"/>
            </a:xfrm>
          </p:grpSpPr>
          <p:sp>
            <p:nvSpPr>
              <p:cNvPr id="178" name="Rectangle 9"/>
              <p:cNvSpPr>
                <a:spLocks noChangeArrowheads="1"/>
              </p:cNvSpPr>
              <p:nvPr/>
            </p:nvSpPr>
            <p:spPr bwMode="auto">
              <a:xfrm>
                <a:off x="624" y="1968"/>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sz="1600" dirty="0"/>
              </a:p>
            </p:txBody>
          </p:sp>
          <p:sp>
            <p:nvSpPr>
              <p:cNvPr id="179" name="Rectangle 10"/>
              <p:cNvSpPr>
                <a:spLocks noChangeArrowheads="1"/>
              </p:cNvSpPr>
              <p:nvPr/>
            </p:nvSpPr>
            <p:spPr bwMode="auto">
              <a:xfrm>
                <a:off x="624" y="1824"/>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sz="1400" dirty="0">
                  <a:solidFill>
                    <a:srgbClr val="0070C0"/>
                  </a:solidFill>
                </a:endParaRPr>
              </a:p>
            </p:txBody>
          </p:sp>
          <p:sp>
            <p:nvSpPr>
              <p:cNvPr id="180" name="Rectangle 11"/>
              <p:cNvSpPr>
                <a:spLocks noChangeArrowheads="1"/>
              </p:cNvSpPr>
              <p:nvPr/>
            </p:nvSpPr>
            <p:spPr bwMode="auto">
              <a:xfrm>
                <a:off x="624" y="2112"/>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1" name="Rectangle 12"/>
              <p:cNvSpPr>
                <a:spLocks noChangeArrowheads="1"/>
              </p:cNvSpPr>
              <p:nvPr/>
            </p:nvSpPr>
            <p:spPr bwMode="auto">
              <a:xfrm>
                <a:off x="624" y="2256"/>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2" name="Rectangle 13"/>
              <p:cNvSpPr>
                <a:spLocks noChangeArrowheads="1"/>
              </p:cNvSpPr>
              <p:nvPr/>
            </p:nvSpPr>
            <p:spPr bwMode="auto">
              <a:xfrm>
                <a:off x="624" y="816"/>
                <a:ext cx="1056" cy="81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3" name="Rectangle 14"/>
              <p:cNvSpPr>
                <a:spLocks noChangeArrowheads="1"/>
              </p:cNvSpPr>
              <p:nvPr/>
            </p:nvSpPr>
            <p:spPr bwMode="auto">
              <a:xfrm>
                <a:off x="816" y="1632"/>
                <a:ext cx="672" cy="19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4" name="Line 15"/>
              <p:cNvSpPr>
                <a:spLocks noChangeShapeType="1"/>
              </p:cNvSpPr>
              <p:nvPr/>
            </p:nvSpPr>
            <p:spPr bwMode="auto">
              <a:xfrm>
                <a:off x="816" y="1632"/>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5" name="Line 16"/>
              <p:cNvSpPr>
                <a:spLocks noChangeShapeType="1"/>
              </p:cNvSpPr>
              <p:nvPr/>
            </p:nvSpPr>
            <p:spPr bwMode="auto">
              <a:xfrm>
                <a:off x="372" y="91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6" name="Line 17"/>
              <p:cNvSpPr>
                <a:spLocks noChangeShapeType="1"/>
              </p:cNvSpPr>
              <p:nvPr/>
            </p:nvSpPr>
            <p:spPr bwMode="auto">
              <a:xfrm>
                <a:off x="1689" y="219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7" name="Line 18"/>
              <p:cNvSpPr>
                <a:spLocks noChangeShapeType="1"/>
              </p:cNvSpPr>
              <p:nvPr/>
            </p:nvSpPr>
            <p:spPr bwMode="auto">
              <a:xfrm>
                <a:off x="1689" y="2325"/>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8" name="Line 19"/>
              <p:cNvSpPr>
                <a:spLocks noChangeShapeType="1"/>
              </p:cNvSpPr>
              <p:nvPr/>
            </p:nvSpPr>
            <p:spPr bwMode="auto">
              <a:xfrm>
                <a:off x="1680" y="960"/>
                <a:ext cx="5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9" name="Line 20"/>
              <p:cNvSpPr>
                <a:spLocks noChangeShapeType="1"/>
              </p:cNvSpPr>
              <p:nvPr/>
            </p:nvSpPr>
            <p:spPr bwMode="auto">
              <a:xfrm>
                <a:off x="1685" y="190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0" name="Line 21"/>
              <p:cNvSpPr>
                <a:spLocks noChangeShapeType="1"/>
              </p:cNvSpPr>
              <p:nvPr/>
            </p:nvSpPr>
            <p:spPr bwMode="auto">
              <a:xfrm>
                <a:off x="1680" y="2043"/>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1" name="Line 22"/>
              <p:cNvSpPr>
                <a:spLocks noChangeShapeType="1"/>
              </p:cNvSpPr>
              <p:nvPr/>
            </p:nvSpPr>
            <p:spPr bwMode="auto">
              <a:xfrm>
                <a:off x="384" y="129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2" name="AutoShape 23"/>
              <p:cNvSpPr>
                <a:spLocks noChangeArrowheads="1"/>
              </p:cNvSpPr>
              <p:nvPr/>
            </p:nvSpPr>
            <p:spPr bwMode="auto">
              <a:xfrm rot="5400000">
                <a:off x="624" y="1248"/>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3" name="Text Box 24"/>
              <p:cNvSpPr txBox="1">
                <a:spLocks noChangeArrowheads="1"/>
              </p:cNvSpPr>
              <p:nvPr/>
            </p:nvSpPr>
            <p:spPr bwMode="auto">
              <a:xfrm>
                <a:off x="624" y="1787"/>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A</a:t>
                </a:r>
              </a:p>
            </p:txBody>
          </p:sp>
          <p:sp>
            <p:nvSpPr>
              <p:cNvPr id="194" name="Text Box 25"/>
              <p:cNvSpPr txBox="1">
                <a:spLocks noChangeArrowheads="1"/>
              </p:cNvSpPr>
              <p:nvPr/>
            </p:nvSpPr>
            <p:spPr bwMode="auto">
              <a:xfrm>
                <a:off x="624" y="1931"/>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B</a:t>
                </a:r>
              </a:p>
            </p:txBody>
          </p:sp>
          <p:sp>
            <p:nvSpPr>
              <p:cNvPr id="195" name="Text Box 26"/>
              <p:cNvSpPr txBox="1">
                <a:spLocks noChangeArrowheads="1"/>
              </p:cNvSpPr>
              <p:nvPr/>
            </p:nvSpPr>
            <p:spPr bwMode="auto">
              <a:xfrm>
                <a:off x="606" y="2082"/>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a:t>
                </a:r>
              </a:p>
            </p:txBody>
          </p:sp>
          <p:sp>
            <p:nvSpPr>
              <p:cNvPr id="196" name="Text Box 27"/>
              <p:cNvSpPr txBox="1">
                <a:spLocks noChangeArrowheads="1"/>
              </p:cNvSpPr>
              <p:nvPr/>
            </p:nvSpPr>
            <p:spPr bwMode="auto">
              <a:xfrm>
                <a:off x="633" y="2212"/>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D</a:t>
                </a:r>
              </a:p>
            </p:txBody>
          </p:sp>
          <p:sp>
            <p:nvSpPr>
              <p:cNvPr id="197" name="Text Box 28"/>
              <p:cNvSpPr txBox="1">
                <a:spLocks noChangeArrowheads="1"/>
              </p:cNvSpPr>
              <p:nvPr/>
            </p:nvSpPr>
            <p:spPr bwMode="auto">
              <a:xfrm>
                <a:off x="1411" y="1776"/>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A</a:t>
                </a:r>
              </a:p>
            </p:txBody>
          </p:sp>
          <p:sp>
            <p:nvSpPr>
              <p:cNvPr id="198" name="Text Box 29"/>
              <p:cNvSpPr txBox="1">
                <a:spLocks noChangeArrowheads="1"/>
              </p:cNvSpPr>
              <p:nvPr/>
            </p:nvSpPr>
            <p:spPr bwMode="auto">
              <a:xfrm>
                <a:off x="1385" y="1923"/>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B</a:t>
                </a:r>
              </a:p>
            </p:txBody>
          </p:sp>
          <p:sp>
            <p:nvSpPr>
              <p:cNvPr id="199" name="Text Box 30"/>
              <p:cNvSpPr txBox="1">
                <a:spLocks noChangeArrowheads="1"/>
              </p:cNvSpPr>
              <p:nvPr/>
            </p:nvSpPr>
            <p:spPr bwMode="auto">
              <a:xfrm>
                <a:off x="1392" y="2073"/>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C</a:t>
                </a:r>
              </a:p>
            </p:txBody>
          </p:sp>
          <p:sp>
            <p:nvSpPr>
              <p:cNvPr id="200" name="Text Box 31"/>
              <p:cNvSpPr txBox="1">
                <a:spLocks noChangeArrowheads="1"/>
              </p:cNvSpPr>
              <p:nvPr/>
            </p:nvSpPr>
            <p:spPr bwMode="auto">
              <a:xfrm>
                <a:off x="1424" y="222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D</a:t>
                </a:r>
              </a:p>
            </p:txBody>
          </p:sp>
          <p:sp>
            <p:nvSpPr>
              <p:cNvPr id="201" name="Text Box 32"/>
              <p:cNvSpPr txBox="1">
                <a:spLocks noChangeArrowheads="1"/>
              </p:cNvSpPr>
              <p:nvPr/>
            </p:nvSpPr>
            <p:spPr bwMode="auto">
              <a:xfrm>
                <a:off x="1392" y="864"/>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CO</a:t>
                </a:r>
              </a:p>
            </p:txBody>
          </p:sp>
          <p:sp>
            <p:nvSpPr>
              <p:cNvPr id="202" name="Text Box 33"/>
              <p:cNvSpPr txBox="1">
                <a:spLocks noChangeArrowheads="1"/>
              </p:cNvSpPr>
              <p:nvPr/>
            </p:nvSpPr>
            <p:spPr bwMode="auto">
              <a:xfrm>
                <a:off x="652" y="811"/>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T</a:t>
                </a:r>
              </a:p>
            </p:txBody>
          </p:sp>
          <p:sp>
            <p:nvSpPr>
              <p:cNvPr id="203" name="Text Box 34"/>
              <p:cNvSpPr txBox="1">
                <a:spLocks noChangeArrowheads="1"/>
              </p:cNvSpPr>
              <p:nvPr/>
            </p:nvSpPr>
            <p:spPr bwMode="auto">
              <a:xfrm>
                <a:off x="653" y="946"/>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P</a:t>
                </a:r>
              </a:p>
            </p:txBody>
          </p:sp>
          <p:sp>
            <p:nvSpPr>
              <p:cNvPr id="204" name="Text Box 35"/>
              <p:cNvSpPr txBox="1">
                <a:spLocks noChangeArrowheads="1"/>
              </p:cNvSpPr>
              <p:nvPr/>
            </p:nvSpPr>
            <p:spPr bwMode="auto">
              <a:xfrm>
                <a:off x="672" y="1200"/>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CP</a:t>
                </a:r>
              </a:p>
            </p:txBody>
          </p:sp>
          <p:sp>
            <p:nvSpPr>
              <p:cNvPr id="205" name="Line 36"/>
              <p:cNvSpPr>
                <a:spLocks noChangeShapeType="1"/>
              </p:cNvSpPr>
              <p:nvPr/>
            </p:nvSpPr>
            <p:spPr bwMode="auto">
              <a:xfrm>
                <a:off x="384" y="105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6" name="Line 37"/>
              <p:cNvSpPr>
                <a:spLocks noChangeShapeType="1"/>
              </p:cNvSpPr>
              <p:nvPr/>
            </p:nvSpPr>
            <p:spPr bwMode="auto">
              <a:xfrm>
                <a:off x="384" y="1296"/>
                <a:ext cx="0" cy="12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7" name="Text Box 38"/>
              <p:cNvSpPr txBox="1">
                <a:spLocks noChangeArrowheads="1"/>
              </p:cNvSpPr>
              <p:nvPr/>
            </p:nvSpPr>
            <p:spPr bwMode="auto">
              <a:xfrm>
                <a:off x="192" y="96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208" name="Text Box 39"/>
              <p:cNvSpPr txBox="1">
                <a:spLocks noChangeArrowheads="1"/>
              </p:cNvSpPr>
              <p:nvPr/>
            </p:nvSpPr>
            <p:spPr bwMode="auto">
              <a:xfrm>
                <a:off x="192" y="76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209" name="Rectangle 40"/>
              <p:cNvSpPr>
                <a:spLocks noChangeArrowheads="1"/>
              </p:cNvSpPr>
              <p:nvPr/>
            </p:nvSpPr>
            <p:spPr bwMode="auto">
              <a:xfrm>
                <a:off x="2448" y="2016"/>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0" name="Rectangle 41"/>
              <p:cNvSpPr>
                <a:spLocks noChangeArrowheads="1"/>
              </p:cNvSpPr>
              <p:nvPr/>
            </p:nvSpPr>
            <p:spPr bwMode="auto">
              <a:xfrm>
                <a:off x="2448" y="1872"/>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1" name="Rectangle 42"/>
              <p:cNvSpPr>
                <a:spLocks noChangeArrowheads="1"/>
              </p:cNvSpPr>
              <p:nvPr/>
            </p:nvSpPr>
            <p:spPr bwMode="auto">
              <a:xfrm>
                <a:off x="2448" y="2160"/>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2" name="Rectangle 43"/>
              <p:cNvSpPr>
                <a:spLocks noChangeArrowheads="1"/>
              </p:cNvSpPr>
              <p:nvPr/>
            </p:nvSpPr>
            <p:spPr bwMode="auto">
              <a:xfrm>
                <a:off x="2448" y="2304"/>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3" name="Rectangle 44"/>
              <p:cNvSpPr>
                <a:spLocks noChangeArrowheads="1"/>
              </p:cNvSpPr>
              <p:nvPr/>
            </p:nvSpPr>
            <p:spPr bwMode="auto">
              <a:xfrm>
                <a:off x="2448" y="864"/>
                <a:ext cx="1056" cy="81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4" name="Rectangle 45"/>
              <p:cNvSpPr>
                <a:spLocks noChangeArrowheads="1"/>
              </p:cNvSpPr>
              <p:nvPr/>
            </p:nvSpPr>
            <p:spPr bwMode="auto">
              <a:xfrm>
                <a:off x="2640" y="1680"/>
                <a:ext cx="672" cy="19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5" name="Line 46"/>
              <p:cNvSpPr>
                <a:spLocks noChangeShapeType="1"/>
              </p:cNvSpPr>
              <p:nvPr/>
            </p:nvSpPr>
            <p:spPr bwMode="auto">
              <a:xfrm>
                <a:off x="2640" y="1680"/>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6" name="Line 47"/>
              <p:cNvSpPr>
                <a:spLocks noChangeShapeType="1"/>
              </p:cNvSpPr>
              <p:nvPr/>
            </p:nvSpPr>
            <p:spPr bwMode="auto">
              <a:xfrm>
                <a:off x="2196" y="960"/>
                <a:ext cx="25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7" name="Line 48"/>
              <p:cNvSpPr>
                <a:spLocks noChangeShapeType="1"/>
              </p:cNvSpPr>
              <p:nvPr/>
            </p:nvSpPr>
            <p:spPr bwMode="auto">
              <a:xfrm>
                <a:off x="3513" y="223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8" name="Line 49"/>
              <p:cNvSpPr>
                <a:spLocks noChangeShapeType="1"/>
              </p:cNvSpPr>
              <p:nvPr/>
            </p:nvSpPr>
            <p:spPr bwMode="auto">
              <a:xfrm>
                <a:off x="3513" y="2373"/>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19" name="Line 50"/>
              <p:cNvSpPr>
                <a:spLocks noChangeShapeType="1"/>
              </p:cNvSpPr>
              <p:nvPr/>
            </p:nvSpPr>
            <p:spPr bwMode="auto">
              <a:xfrm>
                <a:off x="3504" y="1017"/>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0" name="Line 51"/>
              <p:cNvSpPr>
                <a:spLocks noChangeShapeType="1"/>
              </p:cNvSpPr>
              <p:nvPr/>
            </p:nvSpPr>
            <p:spPr bwMode="auto">
              <a:xfrm>
                <a:off x="3509" y="195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1" name="Line 52"/>
              <p:cNvSpPr>
                <a:spLocks noChangeShapeType="1"/>
              </p:cNvSpPr>
              <p:nvPr/>
            </p:nvSpPr>
            <p:spPr bwMode="auto">
              <a:xfrm>
                <a:off x="3504" y="2091"/>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2" name="Line 53"/>
              <p:cNvSpPr>
                <a:spLocks noChangeShapeType="1"/>
              </p:cNvSpPr>
              <p:nvPr/>
            </p:nvSpPr>
            <p:spPr bwMode="auto">
              <a:xfrm>
                <a:off x="2208" y="134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3" name="AutoShape 54"/>
              <p:cNvSpPr>
                <a:spLocks noChangeArrowheads="1"/>
              </p:cNvSpPr>
              <p:nvPr/>
            </p:nvSpPr>
            <p:spPr bwMode="auto">
              <a:xfrm rot="5400000">
                <a:off x="2448" y="1296"/>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4" name="Text Box 55"/>
              <p:cNvSpPr txBox="1">
                <a:spLocks noChangeArrowheads="1"/>
              </p:cNvSpPr>
              <p:nvPr/>
            </p:nvSpPr>
            <p:spPr bwMode="auto">
              <a:xfrm>
                <a:off x="2448" y="1835"/>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A</a:t>
                </a:r>
              </a:p>
            </p:txBody>
          </p:sp>
          <p:sp>
            <p:nvSpPr>
              <p:cNvPr id="225" name="Text Box 56"/>
              <p:cNvSpPr txBox="1">
                <a:spLocks noChangeArrowheads="1"/>
              </p:cNvSpPr>
              <p:nvPr/>
            </p:nvSpPr>
            <p:spPr bwMode="auto">
              <a:xfrm>
                <a:off x="2448" y="1979"/>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B</a:t>
                </a:r>
              </a:p>
            </p:txBody>
          </p:sp>
          <p:sp>
            <p:nvSpPr>
              <p:cNvPr id="226" name="Text Box 57"/>
              <p:cNvSpPr txBox="1">
                <a:spLocks noChangeArrowheads="1"/>
              </p:cNvSpPr>
              <p:nvPr/>
            </p:nvSpPr>
            <p:spPr bwMode="auto">
              <a:xfrm>
                <a:off x="2430" y="213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a:t>
                </a:r>
              </a:p>
            </p:txBody>
          </p:sp>
          <p:sp>
            <p:nvSpPr>
              <p:cNvPr id="227" name="Text Box 58"/>
              <p:cNvSpPr txBox="1">
                <a:spLocks noChangeArrowheads="1"/>
              </p:cNvSpPr>
              <p:nvPr/>
            </p:nvSpPr>
            <p:spPr bwMode="auto">
              <a:xfrm>
                <a:off x="2457" y="226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D</a:t>
                </a:r>
              </a:p>
            </p:txBody>
          </p:sp>
          <p:sp>
            <p:nvSpPr>
              <p:cNvPr id="228" name="Text Box 59"/>
              <p:cNvSpPr txBox="1">
                <a:spLocks noChangeArrowheads="1"/>
              </p:cNvSpPr>
              <p:nvPr/>
            </p:nvSpPr>
            <p:spPr bwMode="auto">
              <a:xfrm>
                <a:off x="3235" y="182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A</a:t>
                </a:r>
              </a:p>
            </p:txBody>
          </p:sp>
          <p:sp>
            <p:nvSpPr>
              <p:cNvPr id="229" name="Text Box 60"/>
              <p:cNvSpPr txBox="1">
                <a:spLocks noChangeArrowheads="1"/>
              </p:cNvSpPr>
              <p:nvPr/>
            </p:nvSpPr>
            <p:spPr bwMode="auto">
              <a:xfrm>
                <a:off x="3209" y="1971"/>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B</a:t>
                </a:r>
              </a:p>
            </p:txBody>
          </p:sp>
          <p:sp>
            <p:nvSpPr>
              <p:cNvPr id="230" name="Text Box 61"/>
              <p:cNvSpPr txBox="1">
                <a:spLocks noChangeArrowheads="1"/>
              </p:cNvSpPr>
              <p:nvPr/>
            </p:nvSpPr>
            <p:spPr bwMode="auto">
              <a:xfrm>
                <a:off x="3216" y="2121"/>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C</a:t>
                </a:r>
              </a:p>
            </p:txBody>
          </p:sp>
          <p:sp>
            <p:nvSpPr>
              <p:cNvPr id="231" name="Text Box 62"/>
              <p:cNvSpPr txBox="1">
                <a:spLocks noChangeArrowheads="1"/>
              </p:cNvSpPr>
              <p:nvPr/>
            </p:nvSpPr>
            <p:spPr bwMode="auto">
              <a:xfrm>
                <a:off x="3248" y="227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D</a:t>
                </a:r>
              </a:p>
            </p:txBody>
          </p:sp>
          <p:sp>
            <p:nvSpPr>
              <p:cNvPr id="232" name="Text Box 63"/>
              <p:cNvSpPr txBox="1">
                <a:spLocks noChangeArrowheads="1"/>
              </p:cNvSpPr>
              <p:nvPr/>
            </p:nvSpPr>
            <p:spPr bwMode="auto">
              <a:xfrm>
                <a:off x="3216" y="912"/>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CO</a:t>
                </a:r>
              </a:p>
            </p:txBody>
          </p:sp>
          <p:sp>
            <p:nvSpPr>
              <p:cNvPr id="233" name="Text Box 64"/>
              <p:cNvSpPr txBox="1">
                <a:spLocks noChangeArrowheads="1"/>
              </p:cNvSpPr>
              <p:nvPr/>
            </p:nvSpPr>
            <p:spPr bwMode="auto">
              <a:xfrm>
                <a:off x="2496" y="100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T</a:t>
                </a:r>
              </a:p>
            </p:txBody>
          </p:sp>
          <p:sp>
            <p:nvSpPr>
              <p:cNvPr id="234" name="Text Box 65"/>
              <p:cNvSpPr txBox="1">
                <a:spLocks noChangeArrowheads="1"/>
              </p:cNvSpPr>
              <p:nvPr/>
            </p:nvSpPr>
            <p:spPr bwMode="auto">
              <a:xfrm>
                <a:off x="2496" y="86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P</a:t>
                </a:r>
              </a:p>
            </p:txBody>
          </p:sp>
          <p:sp>
            <p:nvSpPr>
              <p:cNvPr id="235" name="Text Box 66"/>
              <p:cNvSpPr txBox="1">
                <a:spLocks noChangeArrowheads="1"/>
              </p:cNvSpPr>
              <p:nvPr/>
            </p:nvSpPr>
            <p:spPr bwMode="auto">
              <a:xfrm>
                <a:off x="2496" y="1248"/>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CP</a:t>
                </a:r>
              </a:p>
            </p:txBody>
          </p:sp>
          <p:sp>
            <p:nvSpPr>
              <p:cNvPr id="236" name="Line 67"/>
              <p:cNvSpPr>
                <a:spLocks noChangeShapeType="1"/>
              </p:cNvSpPr>
              <p:nvPr/>
            </p:nvSpPr>
            <p:spPr bwMode="auto">
              <a:xfrm>
                <a:off x="2208" y="110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7" name="Line 68"/>
              <p:cNvSpPr>
                <a:spLocks noChangeShapeType="1"/>
              </p:cNvSpPr>
              <p:nvPr/>
            </p:nvSpPr>
            <p:spPr bwMode="auto">
              <a:xfrm>
                <a:off x="2208" y="1344"/>
                <a:ext cx="0" cy="1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8" name="Text Box 69"/>
              <p:cNvSpPr txBox="1">
                <a:spLocks noChangeArrowheads="1"/>
              </p:cNvSpPr>
              <p:nvPr/>
            </p:nvSpPr>
            <p:spPr bwMode="auto">
              <a:xfrm>
                <a:off x="2016" y="100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a:t>
                </a:r>
              </a:p>
            </p:txBody>
          </p:sp>
          <p:sp>
            <p:nvSpPr>
              <p:cNvPr id="239" name="Rectangle 71"/>
              <p:cNvSpPr>
                <a:spLocks noChangeArrowheads="1"/>
              </p:cNvSpPr>
              <p:nvPr/>
            </p:nvSpPr>
            <p:spPr bwMode="auto">
              <a:xfrm>
                <a:off x="4148" y="1925"/>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0" name="Rectangle 72"/>
              <p:cNvSpPr>
                <a:spLocks noChangeArrowheads="1"/>
              </p:cNvSpPr>
              <p:nvPr/>
            </p:nvSpPr>
            <p:spPr bwMode="auto">
              <a:xfrm>
                <a:off x="4148" y="1781"/>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1" name="Rectangle 73"/>
              <p:cNvSpPr>
                <a:spLocks noChangeArrowheads="1"/>
              </p:cNvSpPr>
              <p:nvPr/>
            </p:nvSpPr>
            <p:spPr bwMode="auto">
              <a:xfrm>
                <a:off x="4148" y="2069"/>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2" name="Rectangle 74"/>
              <p:cNvSpPr>
                <a:spLocks noChangeArrowheads="1"/>
              </p:cNvSpPr>
              <p:nvPr/>
            </p:nvSpPr>
            <p:spPr bwMode="auto">
              <a:xfrm>
                <a:off x="4148" y="2213"/>
                <a:ext cx="1056"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3" name="Rectangle 75"/>
              <p:cNvSpPr>
                <a:spLocks noChangeArrowheads="1"/>
              </p:cNvSpPr>
              <p:nvPr/>
            </p:nvSpPr>
            <p:spPr bwMode="auto">
              <a:xfrm>
                <a:off x="4148" y="773"/>
                <a:ext cx="1056" cy="81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4" name="Rectangle 76"/>
              <p:cNvSpPr>
                <a:spLocks noChangeArrowheads="1"/>
              </p:cNvSpPr>
              <p:nvPr/>
            </p:nvSpPr>
            <p:spPr bwMode="auto">
              <a:xfrm>
                <a:off x="4340" y="1589"/>
                <a:ext cx="672" cy="19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5" name="Line 77"/>
              <p:cNvSpPr>
                <a:spLocks noChangeShapeType="1"/>
              </p:cNvSpPr>
              <p:nvPr/>
            </p:nvSpPr>
            <p:spPr bwMode="auto">
              <a:xfrm>
                <a:off x="4340" y="1589"/>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6" name="Line 78"/>
              <p:cNvSpPr>
                <a:spLocks noChangeShapeType="1"/>
              </p:cNvSpPr>
              <p:nvPr/>
            </p:nvSpPr>
            <p:spPr bwMode="auto">
              <a:xfrm>
                <a:off x="3936" y="864"/>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7" name="Line 79"/>
              <p:cNvSpPr>
                <a:spLocks noChangeShapeType="1"/>
              </p:cNvSpPr>
              <p:nvPr/>
            </p:nvSpPr>
            <p:spPr bwMode="auto">
              <a:xfrm>
                <a:off x="5213" y="2147"/>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8" name="Line 80"/>
              <p:cNvSpPr>
                <a:spLocks noChangeShapeType="1"/>
              </p:cNvSpPr>
              <p:nvPr/>
            </p:nvSpPr>
            <p:spPr bwMode="auto">
              <a:xfrm>
                <a:off x="5213" y="228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9" name="Line 81"/>
              <p:cNvSpPr>
                <a:spLocks noChangeShapeType="1"/>
              </p:cNvSpPr>
              <p:nvPr/>
            </p:nvSpPr>
            <p:spPr bwMode="auto">
              <a:xfrm>
                <a:off x="5204" y="917"/>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0" name="Line 82"/>
              <p:cNvSpPr>
                <a:spLocks noChangeShapeType="1"/>
              </p:cNvSpPr>
              <p:nvPr/>
            </p:nvSpPr>
            <p:spPr bwMode="auto">
              <a:xfrm>
                <a:off x="5209" y="1859"/>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1" name="Line 83"/>
              <p:cNvSpPr>
                <a:spLocks noChangeShapeType="1"/>
              </p:cNvSpPr>
              <p:nvPr/>
            </p:nvSpPr>
            <p:spPr bwMode="auto">
              <a:xfrm>
                <a:off x="5204" y="200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2" name="Line 84"/>
              <p:cNvSpPr>
                <a:spLocks noChangeShapeType="1"/>
              </p:cNvSpPr>
              <p:nvPr/>
            </p:nvSpPr>
            <p:spPr bwMode="auto">
              <a:xfrm>
                <a:off x="3908" y="1253"/>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3" name="AutoShape 85"/>
              <p:cNvSpPr>
                <a:spLocks noChangeArrowheads="1"/>
              </p:cNvSpPr>
              <p:nvPr/>
            </p:nvSpPr>
            <p:spPr bwMode="auto">
              <a:xfrm rot="5400000">
                <a:off x="4148" y="1205"/>
                <a:ext cx="96" cy="9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4" name="Text Box 86"/>
              <p:cNvSpPr txBox="1">
                <a:spLocks noChangeArrowheads="1"/>
              </p:cNvSpPr>
              <p:nvPr/>
            </p:nvSpPr>
            <p:spPr bwMode="auto">
              <a:xfrm>
                <a:off x="4148" y="17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A</a:t>
                </a:r>
              </a:p>
            </p:txBody>
          </p:sp>
          <p:sp>
            <p:nvSpPr>
              <p:cNvPr id="255" name="Text Box 87"/>
              <p:cNvSpPr txBox="1">
                <a:spLocks noChangeArrowheads="1"/>
              </p:cNvSpPr>
              <p:nvPr/>
            </p:nvSpPr>
            <p:spPr bwMode="auto">
              <a:xfrm>
                <a:off x="4148" y="188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B</a:t>
                </a:r>
              </a:p>
            </p:txBody>
          </p:sp>
          <p:sp>
            <p:nvSpPr>
              <p:cNvPr id="256" name="Text Box 88"/>
              <p:cNvSpPr txBox="1">
                <a:spLocks noChangeArrowheads="1"/>
              </p:cNvSpPr>
              <p:nvPr/>
            </p:nvSpPr>
            <p:spPr bwMode="auto">
              <a:xfrm>
                <a:off x="4130" y="2039"/>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a:t>
                </a:r>
              </a:p>
            </p:txBody>
          </p:sp>
          <p:sp>
            <p:nvSpPr>
              <p:cNvPr id="257" name="Text Box 89"/>
              <p:cNvSpPr txBox="1">
                <a:spLocks noChangeArrowheads="1"/>
              </p:cNvSpPr>
              <p:nvPr/>
            </p:nvSpPr>
            <p:spPr bwMode="auto">
              <a:xfrm>
                <a:off x="4157" y="2169"/>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D</a:t>
                </a:r>
              </a:p>
            </p:txBody>
          </p:sp>
          <p:sp>
            <p:nvSpPr>
              <p:cNvPr id="258" name="Text Box 90"/>
              <p:cNvSpPr txBox="1">
                <a:spLocks noChangeArrowheads="1"/>
              </p:cNvSpPr>
              <p:nvPr/>
            </p:nvSpPr>
            <p:spPr bwMode="auto">
              <a:xfrm>
                <a:off x="4935" y="1733"/>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A</a:t>
                </a:r>
              </a:p>
            </p:txBody>
          </p:sp>
          <p:sp>
            <p:nvSpPr>
              <p:cNvPr id="259" name="Text Box 91"/>
              <p:cNvSpPr txBox="1">
                <a:spLocks noChangeArrowheads="1"/>
              </p:cNvSpPr>
              <p:nvPr/>
            </p:nvSpPr>
            <p:spPr bwMode="auto">
              <a:xfrm>
                <a:off x="4909" y="188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B</a:t>
                </a:r>
              </a:p>
            </p:txBody>
          </p:sp>
          <p:sp>
            <p:nvSpPr>
              <p:cNvPr id="260" name="Text Box 92"/>
              <p:cNvSpPr txBox="1">
                <a:spLocks noChangeArrowheads="1"/>
              </p:cNvSpPr>
              <p:nvPr/>
            </p:nvSpPr>
            <p:spPr bwMode="auto">
              <a:xfrm>
                <a:off x="4916" y="2030"/>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C</a:t>
                </a:r>
              </a:p>
            </p:txBody>
          </p:sp>
          <p:sp>
            <p:nvSpPr>
              <p:cNvPr id="261" name="Text Box 93"/>
              <p:cNvSpPr txBox="1">
                <a:spLocks noChangeArrowheads="1"/>
              </p:cNvSpPr>
              <p:nvPr/>
            </p:nvSpPr>
            <p:spPr bwMode="auto">
              <a:xfrm>
                <a:off x="4948" y="2181"/>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Q</a:t>
                </a:r>
                <a:r>
                  <a:rPr kumimoji="1" lang="en-US" altLang="zh-CN" sz="1600" baseline="-25000"/>
                  <a:t>D</a:t>
                </a:r>
              </a:p>
            </p:txBody>
          </p:sp>
          <p:sp>
            <p:nvSpPr>
              <p:cNvPr id="262" name="Text Box 94"/>
              <p:cNvSpPr txBox="1">
                <a:spLocks noChangeArrowheads="1"/>
              </p:cNvSpPr>
              <p:nvPr/>
            </p:nvSpPr>
            <p:spPr bwMode="auto">
              <a:xfrm>
                <a:off x="4916" y="821"/>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CO</a:t>
                </a:r>
              </a:p>
            </p:txBody>
          </p:sp>
          <p:sp>
            <p:nvSpPr>
              <p:cNvPr id="263" name="Text Box 95"/>
              <p:cNvSpPr txBox="1">
                <a:spLocks noChangeArrowheads="1"/>
              </p:cNvSpPr>
              <p:nvPr/>
            </p:nvSpPr>
            <p:spPr bwMode="auto">
              <a:xfrm>
                <a:off x="4176" y="76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T</a:t>
                </a:r>
              </a:p>
            </p:txBody>
          </p:sp>
          <p:sp>
            <p:nvSpPr>
              <p:cNvPr id="264" name="Text Box 96"/>
              <p:cNvSpPr txBox="1">
                <a:spLocks noChangeArrowheads="1"/>
              </p:cNvSpPr>
              <p:nvPr/>
            </p:nvSpPr>
            <p:spPr bwMode="auto">
              <a:xfrm>
                <a:off x="4177" y="903"/>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P</a:t>
                </a:r>
              </a:p>
            </p:txBody>
          </p:sp>
          <p:sp>
            <p:nvSpPr>
              <p:cNvPr id="265" name="Text Box 97"/>
              <p:cNvSpPr txBox="1">
                <a:spLocks noChangeArrowheads="1"/>
              </p:cNvSpPr>
              <p:nvPr/>
            </p:nvSpPr>
            <p:spPr bwMode="auto">
              <a:xfrm>
                <a:off x="4196" y="1157"/>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CP</a:t>
                </a:r>
              </a:p>
            </p:txBody>
          </p:sp>
          <p:sp>
            <p:nvSpPr>
              <p:cNvPr id="266" name="Line 98"/>
              <p:cNvSpPr>
                <a:spLocks noChangeShapeType="1"/>
              </p:cNvSpPr>
              <p:nvPr/>
            </p:nvSpPr>
            <p:spPr bwMode="auto">
              <a:xfrm>
                <a:off x="3908" y="1013"/>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67" name="Line 101"/>
              <p:cNvSpPr>
                <a:spLocks noChangeShapeType="1"/>
              </p:cNvSpPr>
              <p:nvPr/>
            </p:nvSpPr>
            <p:spPr bwMode="auto">
              <a:xfrm>
                <a:off x="3908" y="1258"/>
                <a:ext cx="0" cy="12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68" name="Line 102"/>
              <p:cNvSpPr>
                <a:spLocks noChangeShapeType="1"/>
              </p:cNvSpPr>
              <p:nvPr/>
            </p:nvSpPr>
            <p:spPr bwMode="auto">
              <a:xfrm flipH="1">
                <a:off x="2009" y="720"/>
                <a:ext cx="7" cy="2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69" name="Line 103"/>
              <p:cNvSpPr>
                <a:spLocks noChangeShapeType="1"/>
              </p:cNvSpPr>
              <p:nvPr/>
            </p:nvSpPr>
            <p:spPr bwMode="auto">
              <a:xfrm>
                <a:off x="2016" y="720"/>
                <a:ext cx="19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70" name="Line 104"/>
              <p:cNvSpPr>
                <a:spLocks noChangeShapeType="1"/>
              </p:cNvSpPr>
              <p:nvPr/>
            </p:nvSpPr>
            <p:spPr bwMode="auto">
              <a:xfrm>
                <a:off x="3927" y="720"/>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71" name="Line 105"/>
              <p:cNvSpPr>
                <a:spLocks noChangeShapeType="1"/>
              </p:cNvSpPr>
              <p:nvPr/>
            </p:nvSpPr>
            <p:spPr bwMode="auto">
              <a:xfrm flipH="1">
                <a:off x="165" y="2544"/>
                <a:ext cx="37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72" name="Text Box 106"/>
              <p:cNvSpPr txBox="1">
                <a:spLocks noChangeArrowheads="1"/>
              </p:cNvSpPr>
              <p:nvPr/>
            </p:nvSpPr>
            <p:spPr bwMode="auto">
              <a:xfrm>
                <a:off x="5184" y="2256"/>
                <a:ext cx="4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dirty="0">
                    <a:solidFill>
                      <a:srgbClr val="FF0000"/>
                    </a:solidFill>
                  </a:rPr>
                  <a:t>MSB</a:t>
                </a:r>
              </a:p>
            </p:txBody>
          </p:sp>
          <p:sp>
            <p:nvSpPr>
              <p:cNvPr id="273" name="Text Box 108"/>
              <p:cNvSpPr txBox="1">
                <a:spLocks noChangeArrowheads="1"/>
              </p:cNvSpPr>
              <p:nvPr/>
            </p:nvSpPr>
            <p:spPr bwMode="auto">
              <a:xfrm>
                <a:off x="1728" y="1728"/>
                <a:ext cx="43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dirty="0">
                    <a:solidFill>
                      <a:srgbClr val="FF0000"/>
                    </a:solidFill>
                  </a:rPr>
                  <a:t>LSB</a:t>
                </a:r>
              </a:p>
            </p:txBody>
          </p:sp>
        </p:grpSp>
        <p:sp>
          <p:nvSpPr>
            <p:cNvPr id="174" name="Text Box 109"/>
            <p:cNvSpPr txBox="1">
              <a:spLocks noChangeArrowheads="1"/>
            </p:cNvSpPr>
            <p:nvPr/>
          </p:nvSpPr>
          <p:spPr bwMode="auto">
            <a:xfrm>
              <a:off x="0" y="225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a:t>CP</a:t>
              </a:r>
            </a:p>
          </p:txBody>
        </p:sp>
        <p:sp>
          <p:nvSpPr>
            <p:cNvPr id="175" name="Text Box 111"/>
            <p:cNvSpPr txBox="1">
              <a:spLocks noChangeArrowheads="1"/>
            </p:cNvSpPr>
            <p:nvPr/>
          </p:nvSpPr>
          <p:spPr bwMode="auto">
            <a:xfrm>
              <a:off x="2592" y="1440"/>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74LS163</a:t>
              </a:r>
            </a:p>
          </p:txBody>
        </p:sp>
        <p:sp>
          <p:nvSpPr>
            <p:cNvPr id="176" name="Text Box 112"/>
            <p:cNvSpPr txBox="1">
              <a:spLocks noChangeArrowheads="1"/>
            </p:cNvSpPr>
            <p:nvPr/>
          </p:nvSpPr>
          <p:spPr bwMode="auto">
            <a:xfrm>
              <a:off x="816" y="1392"/>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74LS163</a:t>
              </a:r>
            </a:p>
          </p:txBody>
        </p:sp>
        <p:sp>
          <p:nvSpPr>
            <p:cNvPr id="177" name="Text Box 113"/>
            <p:cNvSpPr txBox="1">
              <a:spLocks noChangeArrowheads="1"/>
            </p:cNvSpPr>
            <p:nvPr/>
          </p:nvSpPr>
          <p:spPr bwMode="auto">
            <a:xfrm>
              <a:off x="4272" y="1344"/>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74LS163</a:t>
              </a:r>
            </a:p>
          </p:txBody>
        </p:sp>
      </p:grpSp>
      <p:sp>
        <p:nvSpPr>
          <p:cNvPr id="163" name="Text Box 115"/>
          <p:cNvSpPr txBox="1">
            <a:spLocks noChangeArrowheads="1"/>
          </p:cNvSpPr>
          <p:nvPr/>
        </p:nvSpPr>
        <p:spPr bwMode="auto">
          <a:xfrm>
            <a:off x="549274" y="4460057"/>
            <a:ext cx="1828800" cy="415925"/>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同步级联</a:t>
            </a:r>
          </a:p>
        </p:txBody>
      </p:sp>
      <p:pic>
        <p:nvPicPr>
          <p:cNvPr id="164" name="table"/>
          <p:cNvPicPr>
            <a:picLocks noChangeAspect="1"/>
          </p:cNvPicPr>
          <p:nvPr/>
        </p:nvPicPr>
        <p:blipFill>
          <a:blip r:embed="rId2"/>
          <a:stretch>
            <a:fillRect/>
          </a:stretch>
        </p:blipFill>
        <p:spPr>
          <a:xfrm>
            <a:off x="2667000" y="5263331"/>
            <a:ext cx="3048000" cy="1471664"/>
          </a:xfrm>
          <a:prstGeom prst="rect">
            <a:avLst/>
          </a:prstGeom>
        </p:spPr>
      </p:pic>
      <p:sp>
        <p:nvSpPr>
          <p:cNvPr id="165" name="Text Box 155"/>
          <p:cNvSpPr txBox="1">
            <a:spLocks noChangeArrowheads="1"/>
          </p:cNvSpPr>
          <p:nvPr/>
        </p:nvSpPr>
        <p:spPr bwMode="auto">
          <a:xfrm>
            <a:off x="5693916" y="5263330"/>
            <a:ext cx="342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dirty="0"/>
              <a:t>Q</a:t>
            </a:r>
            <a:r>
              <a:rPr kumimoji="1" lang="en-US" altLang="zh-CN" sz="2000" baseline="-25000" dirty="0"/>
              <a:t>A</a:t>
            </a:r>
            <a:r>
              <a:rPr kumimoji="1" lang="en-US" altLang="zh-CN" sz="2000" dirty="0"/>
              <a:t>=Q</a:t>
            </a:r>
            <a:r>
              <a:rPr kumimoji="1" lang="en-US" altLang="zh-CN" sz="2000" baseline="-25000" dirty="0"/>
              <a:t>B</a:t>
            </a:r>
            <a:r>
              <a:rPr kumimoji="1" lang="en-US" altLang="zh-CN" sz="2000" dirty="0"/>
              <a:t>= Q</a:t>
            </a:r>
            <a:r>
              <a:rPr kumimoji="1" lang="en-US" altLang="zh-CN" sz="2000" baseline="-25000" dirty="0"/>
              <a:t>C</a:t>
            </a:r>
            <a:r>
              <a:rPr kumimoji="1" lang="en-US" altLang="zh-CN" sz="2000" dirty="0"/>
              <a:t>= Q</a:t>
            </a:r>
            <a:r>
              <a:rPr kumimoji="1" lang="en-US" altLang="zh-CN" sz="2000" baseline="-25000" dirty="0"/>
              <a:t>D</a:t>
            </a:r>
            <a:r>
              <a:rPr kumimoji="1" lang="en-US" altLang="zh-CN" sz="2000" dirty="0"/>
              <a:t>=1</a:t>
            </a:r>
            <a:r>
              <a:rPr kumimoji="1" lang="zh-CN" altLang="en-US" sz="2000" dirty="0"/>
              <a:t>时</a:t>
            </a:r>
            <a:r>
              <a:rPr kumimoji="1" lang="en-US" altLang="zh-CN" sz="2000" dirty="0"/>
              <a:t>,CO=1</a:t>
            </a:r>
          </a:p>
        </p:txBody>
      </p:sp>
      <p:sp>
        <p:nvSpPr>
          <p:cNvPr id="166" name="Oval 161"/>
          <p:cNvSpPr>
            <a:spLocks noChangeArrowheads="1"/>
          </p:cNvSpPr>
          <p:nvPr/>
        </p:nvSpPr>
        <p:spPr bwMode="auto">
          <a:xfrm>
            <a:off x="714374" y="2077219"/>
            <a:ext cx="914400" cy="5334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7" name="Oval 162"/>
          <p:cNvSpPr>
            <a:spLocks noChangeArrowheads="1"/>
          </p:cNvSpPr>
          <p:nvPr/>
        </p:nvSpPr>
        <p:spPr bwMode="auto">
          <a:xfrm>
            <a:off x="3686174" y="2229619"/>
            <a:ext cx="914400" cy="5334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8" name="Oval 163"/>
          <p:cNvSpPr>
            <a:spLocks noChangeArrowheads="1"/>
          </p:cNvSpPr>
          <p:nvPr/>
        </p:nvSpPr>
        <p:spPr bwMode="auto">
          <a:xfrm>
            <a:off x="6048374" y="2077219"/>
            <a:ext cx="914400" cy="5334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9" name="Oval 164"/>
          <p:cNvSpPr>
            <a:spLocks noChangeArrowheads="1"/>
          </p:cNvSpPr>
          <p:nvPr/>
        </p:nvSpPr>
        <p:spPr bwMode="auto">
          <a:xfrm>
            <a:off x="28574" y="3906019"/>
            <a:ext cx="914400" cy="533400"/>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0" name="Text Box 165"/>
          <p:cNvSpPr txBox="1">
            <a:spLocks noChangeArrowheads="1"/>
          </p:cNvSpPr>
          <p:nvPr/>
        </p:nvSpPr>
        <p:spPr bwMode="auto">
          <a:xfrm>
            <a:off x="2655887" y="818332"/>
            <a:ext cx="6264275" cy="436562"/>
          </a:xfrm>
          <a:prstGeom prst="rect">
            <a:avLst/>
          </a:prstGeom>
          <a:noFill/>
          <a:ln w="19050"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72000" tIns="72000" rIns="72000" bIns="720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1800"/>
              <a:t>当实际要求的计数模值超过单片计数值时，采用多片级联。</a:t>
            </a:r>
          </a:p>
        </p:txBody>
      </p:sp>
      <p:sp>
        <p:nvSpPr>
          <p:cNvPr id="171" name="Text Box 166"/>
          <p:cNvSpPr txBox="1">
            <a:spLocks noChangeArrowheads="1"/>
          </p:cNvSpPr>
          <p:nvPr/>
        </p:nvSpPr>
        <p:spPr bwMode="auto">
          <a:xfrm>
            <a:off x="496887" y="818332"/>
            <a:ext cx="2014537" cy="385762"/>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1800" dirty="0"/>
              <a:t>级联扩大模数</a:t>
            </a:r>
          </a:p>
        </p:txBody>
      </p:sp>
      <p:sp>
        <p:nvSpPr>
          <p:cNvPr id="172" name="Text Box 168"/>
          <p:cNvSpPr txBox="1">
            <a:spLocks noChangeArrowheads="1"/>
          </p:cNvSpPr>
          <p:nvPr/>
        </p:nvSpPr>
        <p:spPr bwMode="auto">
          <a:xfrm>
            <a:off x="2654361" y="4460057"/>
            <a:ext cx="6042024" cy="72072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dirty="0">
                <a:solidFill>
                  <a:srgbClr val="FF3300"/>
                </a:solidFill>
              </a:rPr>
              <a:t>同步级联特点：</a:t>
            </a:r>
            <a:r>
              <a:rPr kumimoji="1" lang="zh-CN" altLang="en-US" sz="2000" dirty="0"/>
              <a:t>外加时钟</a:t>
            </a:r>
            <a:r>
              <a:rPr kumimoji="1" lang="en-US" altLang="zh-CN" sz="2000" dirty="0">
                <a:cs typeface="Times New Roman" pitchFamily="18" charset="0"/>
              </a:rPr>
              <a:t>CP</a:t>
            </a:r>
            <a:r>
              <a:rPr kumimoji="1" lang="zh-CN" altLang="en-US" sz="2000" dirty="0"/>
              <a:t>同时联接各片计数器的时钟输入端。</a:t>
            </a:r>
          </a:p>
        </p:txBody>
      </p:sp>
      <p:sp>
        <p:nvSpPr>
          <p:cNvPr id="275" name="Text Box 109"/>
          <p:cNvSpPr txBox="1">
            <a:spLocks noChangeArrowheads="1"/>
          </p:cNvSpPr>
          <p:nvPr/>
        </p:nvSpPr>
        <p:spPr bwMode="auto">
          <a:xfrm>
            <a:off x="811315" y="5623693"/>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模</a:t>
            </a:r>
            <a:r>
              <a:rPr kumimoji="1" lang="en-US" altLang="zh-CN" sz="2000"/>
              <a:t>2</a:t>
            </a:r>
            <a:r>
              <a:rPr kumimoji="1" lang="en-US" altLang="zh-CN" sz="2000" baseline="30000"/>
              <a:t>12</a:t>
            </a:r>
            <a:r>
              <a:rPr kumimoji="1" lang="zh-CN" altLang="en-US" sz="2000"/>
              <a:t>计数器</a:t>
            </a:r>
          </a:p>
        </p:txBody>
      </p:sp>
      <p:sp>
        <p:nvSpPr>
          <p:cNvPr id="276" name="Text Box 133"/>
          <p:cNvSpPr txBox="1">
            <a:spLocks noChangeArrowheads="1"/>
          </p:cNvSpPr>
          <p:nvPr/>
        </p:nvSpPr>
        <p:spPr bwMode="auto">
          <a:xfrm>
            <a:off x="235053" y="5263331"/>
            <a:ext cx="259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2000"/>
              <a:t>16×16×16</a:t>
            </a:r>
            <a:r>
              <a:rPr kumimoji="1" lang="zh-CN" altLang="en-US" sz="2000"/>
              <a:t>计数器</a:t>
            </a:r>
          </a:p>
        </p:txBody>
      </p:sp>
      <p:sp>
        <p:nvSpPr>
          <p:cNvPr id="277" name="Text Box 242"/>
          <p:cNvSpPr txBox="1">
            <a:spLocks noChangeArrowheads="1"/>
          </p:cNvSpPr>
          <p:nvPr/>
        </p:nvSpPr>
        <p:spPr bwMode="auto">
          <a:xfrm>
            <a:off x="595415" y="6055493"/>
            <a:ext cx="2016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模</a:t>
            </a:r>
            <a:r>
              <a:rPr kumimoji="1" lang="en-US" altLang="zh-CN" sz="2000"/>
              <a:t>4096</a:t>
            </a:r>
            <a:r>
              <a:rPr kumimoji="1" lang="zh-CN" altLang="en-US" sz="2000"/>
              <a:t>计数器</a:t>
            </a:r>
          </a:p>
        </p:txBody>
      </p:sp>
      <p:sp>
        <p:nvSpPr>
          <p:cNvPr id="120" name="Text Box 108"/>
          <p:cNvSpPr txBox="1">
            <a:spLocks noChangeArrowheads="1"/>
          </p:cNvSpPr>
          <p:nvPr/>
        </p:nvSpPr>
        <p:spPr bwMode="auto">
          <a:xfrm>
            <a:off x="5762832" y="5849911"/>
            <a:ext cx="3157330"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en-US" altLang="zh-CN" sz="1600" dirty="0">
                <a:solidFill>
                  <a:srgbClr val="FF0000"/>
                </a:solidFill>
              </a:rPr>
              <a:t>LSB=least significant bit</a:t>
            </a:r>
          </a:p>
          <a:p>
            <a:pPr eaLnBrk="1" hangingPunct="1"/>
            <a:r>
              <a:rPr kumimoji="1" lang="en-US" altLang="zh-CN" sz="1600" dirty="0">
                <a:solidFill>
                  <a:srgbClr val="FF0000"/>
                </a:solidFill>
              </a:rPr>
              <a:t>MSB=most significant bit</a:t>
            </a:r>
          </a:p>
        </p:txBody>
      </p:sp>
      <p:cxnSp>
        <p:nvCxnSpPr>
          <p:cNvPr id="6" name="直接箭头连接符 5"/>
          <p:cNvCxnSpPr/>
          <p:nvPr/>
        </p:nvCxnSpPr>
        <p:spPr bwMode="auto">
          <a:xfrm flipV="1">
            <a:off x="1323974" y="2913833"/>
            <a:ext cx="0" cy="322263"/>
          </a:xfrm>
          <a:prstGeom prst="straightConnector1">
            <a:avLst/>
          </a:prstGeom>
          <a:solidFill>
            <a:srgbClr val="000000"/>
          </a:solidFill>
          <a:ln w="25400" cap="flat" cmpd="sng" algn="ctr">
            <a:solidFill>
              <a:srgbClr val="FF0000"/>
            </a:solidFill>
            <a:prstDash val="solid"/>
            <a:round/>
            <a:headEnd type="none" w="med" len="med"/>
            <a:tailEnd type="arrow"/>
          </a:ln>
          <a:effectLst/>
        </p:spPr>
      </p:cxnSp>
      <p:cxnSp>
        <p:nvCxnSpPr>
          <p:cNvPr id="8" name="直接箭头连接符 7"/>
          <p:cNvCxnSpPr/>
          <p:nvPr/>
        </p:nvCxnSpPr>
        <p:spPr bwMode="auto">
          <a:xfrm flipH="1">
            <a:off x="2378074" y="2913833"/>
            <a:ext cx="12701" cy="304800"/>
          </a:xfrm>
          <a:prstGeom prst="straightConnector1">
            <a:avLst/>
          </a:prstGeom>
          <a:solidFill>
            <a:srgbClr val="000000"/>
          </a:solidFill>
          <a:ln w="25400" cap="flat" cmpd="sng" algn="ctr">
            <a:solidFill>
              <a:srgbClr val="FF0000"/>
            </a:solidFill>
            <a:prstDash val="solid"/>
            <a:round/>
            <a:headEnd type="none" w="med" len="med"/>
            <a:tailEnd type="arrow"/>
          </a:ln>
          <a:effectLst/>
        </p:spPr>
      </p:cxnSp>
      <p:cxnSp>
        <p:nvCxnSpPr>
          <p:cNvPr id="126" name="直接箭头连接符 125"/>
          <p:cNvCxnSpPr/>
          <p:nvPr/>
        </p:nvCxnSpPr>
        <p:spPr bwMode="auto">
          <a:xfrm flipH="1">
            <a:off x="7986156" y="2838054"/>
            <a:ext cx="12701" cy="304800"/>
          </a:xfrm>
          <a:prstGeom prst="straightConnector1">
            <a:avLst/>
          </a:prstGeom>
          <a:solidFill>
            <a:srgbClr val="000000"/>
          </a:solidFill>
          <a:ln w="25400" cap="flat" cmpd="sng" algn="ctr">
            <a:solidFill>
              <a:srgbClr val="FF0000"/>
            </a:solidFill>
            <a:prstDash val="solid"/>
            <a:round/>
            <a:headEnd type="none" w="med" len="med"/>
            <a:tailEnd type="arrow"/>
          </a:ln>
          <a:effectLst/>
        </p:spPr>
      </p:cxnSp>
      <p:cxnSp>
        <p:nvCxnSpPr>
          <p:cNvPr id="127" name="直接箭头连接符 126"/>
          <p:cNvCxnSpPr/>
          <p:nvPr/>
        </p:nvCxnSpPr>
        <p:spPr bwMode="auto">
          <a:xfrm flipV="1">
            <a:off x="6920738" y="2826179"/>
            <a:ext cx="0" cy="322263"/>
          </a:xfrm>
          <a:prstGeom prst="straightConnector1">
            <a:avLst/>
          </a:prstGeom>
          <a:solidFill>
            <a:srgbClr val="000000"/>
          </a:solidFill>
          <a:ln w="25400" cap="flat" cmpd="sng" algn="ctr">
            <a:solidFill>
              <a:srgbClr val="FF0000"/>
            </a:solidFill>
            <a:prstDash val="solid"/>
            <a:round/>
            <a:headEnd type="none" w="med" len="med"/>
            <a:tailEnd type="arrow"/>
          </a:ln>
          <a:effectLst/>
        </p:spPr>
      </p:cxnSp>
      <p:sp>
        <p:nvSpPr>
          <p:cNvPr id="9" name="TextBox 8"/>
          <p:cNvSpPr txBox="1"/>
          <p:nvPr/>
        </p:nvSpPr>
        <p:spPr>
          <a:xfrm>
            <a:off x="1899231" y="3142842"/>
            <a:ext cx="393056" cy="338554"/>
          </a:xfrm>
          <a:prstGeom prst="rect">
            <a:avLst/>
          </a:prstGeom>
          <a:noFill/>
        </p:spPr>
        <p:txBody>
          <a:bodyPr wrap="none" rtlCol="0">
            <a:spAutoFit/>
          </a:bodyPr>
          <a:lstStyle/>
          <a:p>
            <a:r>
              <a:rPr lang="en-US" altLang="zh-CN" sz="1600" dirty="0">
                <a:solidFill>
                  <a:srgbClr val="0070C0"/>
                </a:solidFill>
              </a:rPr>
              <a:t>Q0</a:t>
            </a:r>
            <a:endParaRPr lang="zh-CN" altLang="en-US" sz="1600" dirty="0">
              <a:solidFill>
                <a:srgbClr val="0070C0"/>
              </a:solidFill>
            </a:endParaRPr>
          </a:p>
        </p:txBody>
      </p:sp>
      <p:sp>
        <p:nvSpPr>
          <p:cNvPr id="129" name="TextBox 128"/>
          <p:cNvSpPr txBox="1"/>
          <p:nvPr/>
        </p:nvSpPr>
        <p:spPr>
          <a:xfrm>
            <a:off x="7463601" y="3751982"/>
            <a:ext cx="497252" cy="338554"/>
          </a:xfrm>
          <a:prstGeom prst="rect">
            <a:avLst/>
          </a:prstGeom>
          <a:noFill/>
        </p:spPr>
        <p:txBody>
          <a:bodyPr wrap="none" rtlCol="0">
            <a:spAutoFit/>
          </a:bodyPr>
          <a:lstStyle/>
          <a:p>
            <a:r>
              <a:rPr lang="en-US" altLang="zh-CN" sz="1600" dirty="0">
                <a:solidFill>
                  <a:srgbClr val="0070C0"/>
                </a:solidFill>
              </a:rPr>
              <a:t>Q15</a:t>
            </a:r>
            <a:endParaRPr lang="zh-CN" altLang="en-US" sz="1600" dirty="0">
              <a:solidFill>
                <a:srgbClr val="0070C0"/>
              </a:solidFill>
            </a:endParaRPr>
          </a:p>
        </p:txBody>
      </p:sp>
      <p:sp>
        <p:nvSpPr>
          <p:cNvPr id="130" name="Oval 161"/>
          <p:cNvSpPr>
            <a:spLocks noChangeArrowheads="1"/>
          </p:cNvSpPr>
          <p:nvPr/>
        </p:nvSpPr>
        <p:spPr bwMode="auto">
          <a:xfrm>
            <a:off x="2197161" y="1551763"/>
            <a:ext cx="914400" cy="533400"/>
          </a:xfrm>
          <a:prstGeom prst="ellipse">
            <a:avLst/>
          </a:prstGeom>
          <a:noFill/>
          <a:ln w="1905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1" name="Oval 161"/>
          <p:cNvSpPr>
            <a:spLocks noChangeArrowheads="1"/>
          </p:cNvSpPr>
          <p:nvPr/>
        </p:nvSpPr>
        <p:spPr bwMode="auto">
          <a:xfrm>
            <a:off x="6170613" y="1549580"/>
            <a:ext cx="914400" cy="533400"/>
          </a:xfrm>
          <a:prstGeom prst="ellipse">
            <a:avLst/>
          </a:prstGeom>
          <a:noFill/>
          <a:ln w="1905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Tree>
    <p:extLst>
      <p:ext uri="{BB962C8B-B14F-4D97-AF65-F5344CB8AC3E}">
        <p14:creationId xmlns:p14="http://schemas.microsoft.com/office/powerpoint/2010/main" val="8817036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 Box 43"/>
          <p:cNvSpPr txBox="1">
            <a:spLocks noChangeArrowheads="1"/>
          </p:cNvSpPr>
          <p:nvPr/>
        </p:nvSpPr>
        <p:spPr bwMode="auto">
          <a:xfrm>
            <a:off x="0" y="0"/>
            <a:ext cx="9221788" cy="6865598"/>
          </a:xfrm>
          <a:prstGeom prst="rect">
            <a:avLst/>
          </a:prstGeom>
          <a:ln/>
        </p:spPr>
        <p:style>
          <a:lnRef idx="2">
            <a:schemeClr val="accent3"/>
          </a:lnRef>
          <a:fillRef idx="1">
            <a:schemeClr val="lt1"/>
          </a:fillRef>
          <a:effectRef idx="0">
            <a:schemeClr val="accent3"/>
          </a:effectRef>
          <a:fontRef idx="minor">
            <a:schemeClr val="dk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a:p>
            <a:pPr eaLnBrk="1" hangingPunct="1"/>
            <a:endParaRPr kumimoji="1" lang="en-US" altLang="zh-CN" sz="2000" dirty="0"/>
          </a:p>
        </p:txBody>
      </p:sp>
      <p:pic>
        <p:nvPicPr>
          <p:cNvPr id="118" name="table"/>
          <p:cNvPicPr>
            <a:picLocks noChangeAspect="1"/>
          </p:cNvPicPr>
          <p:nvPr/>
        </p:nvPicPr>
        <p:blipFill>
          <a:blip r:embed="rId2"/>
          <a:stretch>
            <a:fillRect/>
          </a:stretch>
        </p:blipFill>
        <p:spPr>
          <a:xfrm>
            <a:off x="1828800" y="95832"/>
            <a:ext cx="5486400" cy="6708773"/>
          </a:xfrm>
          <a:prstGeom prst="rect">
            <a:avLst/>
          </a:prstGeom>
        </p:spPr>
      </p:pic>
    </p:spTree>
    <p:extLst>
      <p:ext uri="{BB962C8B-B14F-4D97-AF65-F5344CB8AC3E}">
        <p14:creationId xmlns:p14="http://schemas.microsoft.com/office/powerpoint/2010/main" val="2270021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6030402"/>
          </a:xfrm>
        </p:spPr>
        <p:txBody>
          <a:bodyPr/>
          <a:lstStyle/>
          <a:p>
            <a:r>
              <a:rPr lang="zh-CN" altLang="en-US" sz="2400" dirty="0"/>
              <a:t>中规模集成计数器</a:t>
            </a:r>
          </a:p>
          <a:p>
            <a:endParaRPr lang="zh-CN" altLang="en-US" dirty="0"/>
          </a:p>
        </p:txBody>
      </p:sp>
      <p:sp>
        <p:nvSpPr>
          <p:cNvPr id="120" name="Text Box 3"/>
          <p:cNvSpPr txBox="1">
            <a:spLocks noChangeArrowheads="1"/>
          </p:cNvSpPr>
          <p:nvPr/>
        </p:nvSpPr>
        <p:spPr bwMode="auto">
          <a:xfrm>
            <a:off x="1366344" y="936274"/>
            <a:ext cx="662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dirty="0"/>
              <a:t>利用三片十进制计数器</a:t>
            </a:r>
            <a:r>
              <a:rPr lang="en-US" altLang="zh-CN" sz="2000" dirty="0"/>
              <a:t>74LS160</a:t>
            </a:r>
            <a:r>
              <a:rPr lang="zh-CN" altLang="en-US" sz="2000" dirty="0"/>
              <a:t>级联构成模</a:t>
            </a:r>
            <a:r>
              <a:rPr lang="en-US" altLang="zh-CN" sz="2000" dirty="0"/>
              <a:t>1000</a:t>
            </a:r>
            <a:r>
              <a:rPr lang="zh-CN" altLang="en-US" sz="2000" dirty="0"/>
              <a:t>计数器。</a:t>
            </a:r>
          </a:p>
        </p:txBody>
      </p:sp>
      <p:grpSp>
        <p:nvGrpSpPr>
          <p:cNvPr id="121" name="Group 4"/>
          <p:cNvGrpSpPr>
            <a:grpSpLocks/>
          </p:cNvGrpSpPr>
          <p:nvPr/>
        </p:nvGrpSpPr>
        <p:grpSpPr bwMode="auto">
          <a:xfrm>
            <a:off x="286844" y="863249"/>
            <a:ext cx="1066800" cy="406400"/>
            <a:chOff x="240" y="480"/>
            <a:chExt cx="1488" cy="256"/>
          </a:xfrm>
        </p:grpSpPr>
        <p:sp>
          <p:nvSpPr>
            <p:cNvPr id="145" name="Text Box 5"/>
            <p:cNvSpPr txBox="1">
              <a:spLocks noChangeArrowheads="1"/>
            </p:cNvSpPr>
            <p:nvPr/>
          </p:nvSpPr>
          <p:spPr bwMode="auto">
            <a:xfrm>
              <a:off x="240" y="480"/>
              <a:ext cx="1104" cy="256"/>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例</a:t>
              </a:r>
              <a:r>
                <a:rPr kumimoji="1" lang="en-US" altLang="zh-CN" sz="2000"/>
                <a:t>1</a:t>
              </a:r>
            </a:p>
          </p:txBody>
        </p:sp>
        <p:sp>
          <p:nvSpPr>
            <p:cNvPr id="146" name="Line 6"/>
            <p:cNvSpPr>
              <a:spLocks noChangeShapeType="1"/>
            </p:cNvSpPr>
            <p:nvPr/>
          </p:nvSpPr>
          <p:spPr bwMode="auto">
            <a:xfrm>
              <a:off x="1344" y="605"/>
              <a:ext cx="384" cy="0"/>
            </a:xfrm>
            <a:prstGeom prst="line">
              <a:avLst/>
            </a:prstGeom>
            <a:ln>
              <a:headEnd/>
              <a:tailEnd/>
            </a:ln>
            <a:extLst/>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22" name="Text Box 7"/>
          <p:cNvSpPr txBox="1">
            <a:spLocks noChangeArrowheads="1"/>
          </p:cNvSpPr>
          <p:nvPr/>
        </p:nvSpPr>
        <p:spPr bwMode="auto">
          <a:xfrm>
            <a:off x="6263782" y="1295049"/>
            <a:ext cx="2519362" cy="304800"/>
          </a:xfrm>
          <a:prstGeom prst="rect">
            <a:avLst/>
          </a:prstGeom>
          <a:gradFill rotWithShape="1">
            <a:gsLst>
              <a:gs pos="0">
                <a:srgbClr val="5E1847"/>
              </a:gs>
              <a:gs pos="50000">
                <a:srgbClr val="CC3399"/>
              </a:gs>
              <a:gs pos="100000">
                <a:srgbClr val="5E1847"/>
              </a:gs>
            </a:gsLst>
            <a:lin ang="5400000" scaled="1"/>
          </a:gra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solidFill>
                  <a:schemeClr val="bg1"/>
                </a:solidFill>
              </a:rPr>
              <a:t>查阅</a:t>
            </a:r>
            <a:r>
              <a:rPr lang="en-US" altLang="zh-CN" sz="1800">
                <a:solidFill>
                  <a:schemeClr val="bg1"/>
                </a:solidFill>
              </a:rPr>
              <a:t>74LS160</a:t>
            </a:r>
            <a:r>
              <a:rPr lang="zh-CN" altLang="en-US" sz="1800">
                <a:solidFill>
                  <a:schemeClr val="bg1"/>
                </a:solidFill>
              </a:rPr>
              <a:t>计数器</a:t>
            </a:r>
          </a:p>
        </p:txBody>
      </p:sp>
      <p:sp>
        <p:nvSpPr>
          <p:cNvPr id="123" name="Text Box 8"/>
          <p:cNvSpPr txBox="1">
            <a:spLocks noChangeArrowheads="1"/>
          </p:cNvSpPr>
          <p:nvPr/>
        </p:nvSpPr>
        <p:spPr bwMode="auto">
          <a:xfrm>
            <a:off x="2592387" y="4580140"/>
            <a:ext cx="395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dirty="0"/>
              <a:t>计数模值  </a:t>
            </a:r>
            <a:r>
              <a:rPr lang="en-US" altLang="zh-CN" sz="2000" dirty="0"/>
              <a:t>M=10×10×10=1000</a:t>
            </a:r>
          </a:p>
        </p:txBody>
      </p:sp>
      <p:grpSp>
        <p:nvGrpSpPr>
          <p:cNvPr id="124" name="Group 9"/>
          <p:cNvGrpSpPr>
            <a:grpSpLocks/>
          </p:cNvGrpSpPr>
          <p:nvPr/>
        </p:nvGrpSpPr>
        <p:grpSpPr bwMode="auto">
          <a:xfrm>
            <a:off x="53180" y="1608611"/>
            <a:ext cx="9037638" cy="2914650"/>
            <a:chOff x="36" y="665"/>
            <a:chExt cx="5693" cy="1836"/>
          </a:xfrm>
        </p:grpSpPr>
        <p:grpSp>
          <p:nvGrpSpPr>
            <p:cNvPr id="133" name="Group 10"/>
            <p:cNvGrpSpPr>
              <a:grpSpLocks/>
            </p:cNvGrpSpPr>
            <p:nvPr/>
          </p:nvGrpSpPr>
          <p:grpSpPr bwMode="auto">
            <a:xfrm>
              <a:off x="36" y="665"/>
              <a:ext cx="5693" cy="1836"/>
              <a:chOff x="9" y="665"/>
              <a:chExt cx="5693" cy="1836"/>
            </a:xfrm>
          </p:grpSpPr>
          <p:pic>
            <p:nvPicPr>
              <p:cNvPr id="138"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 y="665"/>
                <a:ext cx="5693" cy="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Text Box 12"/>
              <p:cNvSpPr txBox="1">
                <a:spLocks noChangeArrowheads="1"/>
              </p:cNvSpPr>
              <p:nvPr/>
            </p:nvSpPr>
            <p:spPr bwMode="auto">
              <a:xfrm>
                <a:off x="4495" y="1452"/>
                <a:ext cx="590" cy="154"/>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600"/>
                  <a:t>74LS160</a:t>
                </a:r>
              </a:p>
            </p:txBody>
          </p:sp>
          <p:sp>
            <p:nvSpPr>
              <p:cNvPr id="140" name="Rectangle 13"/>
              <p:cNvSpPr>
                <a:spLocks noChangeArrowheads="1"/>
              </p:cNvSpPr>
              <p:nvPr/>
            </p:nvSpPr>
            <p:spPr bwMode="auto">
              <a:xfrm>
                <a:off x="4402" y="1398"/>
                <a:ext cx="681" cy="91"/>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1" name="Rectangle 14"/>
              <p:cNvSpPr>
                <a:spLocks noChangeArrowheads="1"/>
              </p:cNvSpPr>
              <p:nvPr/>
            </p:nvSpPr>
            <p:spPr bwMode="auto">
              <a:xfrm>
                <a:off x="2707" y="1407"/>
                <a:ext cx="681" cy="91"/>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2" name="Rectangle 15"/>
              <p:cNvSpPr>
                <a:spLocks noChangeArrowheads="1"/>
              </p:cNvSpPr>
              <p:nvPr/>
            </p:nvSpPr>
            <p:spPr bwMode="auto">
              <a:xfrm>
                <a:off x="1029" y="1398"/>
                <a:ext cx="681" cy="91"/>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3" name="Text Box 16"/>
              <p:cNvSpPr txBox="1">
                <a:spLocks noChangeArrowheads="1"/>
              </p:cNvSpPr>
              <p:nvPr/>
            </p:nvSpPr>
            <p:spPr bwMode="auto">
              <a:xfrm>
                <a:off x="2836" y="1426"/>
                <a:ext cx="499" cy="154"/>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600"/>
                  <a:t>74LS160</a:t>
                </a:r>
              </a:p>
            </p:txBody>
          </p:sp>
          <p:sp>
            <p:nvSpPr>
              <p:cNvPr id="144" name="Text Box 17"/>
              <p:cNvSpPr txBox="1">
                <a:spLocks noChangeArrowheads="1"/>
              </p:cNvSpPr>
              <p:nvPr/>
            </p:nvSpPr>
            <p:spPr bwMode="auto">
              <a:xfrm>
                <a:off x="1101" y="1435"/>
                <a:ext cx="590" cy="154"/>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600"/>
                  <a:t>74LS160</a:t>
                </a:r>
              </a:p>
            </p:txBody>
          </p:sp>
        </p:grpSp>
        <p:sp>
          <p:nvSpPr>
            <p:cNvPr id="134" name="Rectangle 18"/>
            <p:cNvSpPr>
              <a:spLocks noChangeArrowheads="1"/>
            </p:cNvSpPr>
            <p:nvPr/>
          </p:nvSpPr>
          <p:spPr bwMode="auto">
            <a:xfrm>
              <a:off x="2018" y="1661"/>
              <a:ext cx="227" cy="272"/>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5" name="Rectangle 19"/>
            <p:cNvSpPr>
              <a:spLocks noChangeArrowheads="1"/>
            </p:cNvSpPr>
            <p:nvPr/>
          </p:nvSpPr>
          <p:spPr bwMode="auto">
            <a:xfrm>
              <a:off x="504" y="2102"/>
              <a:ext cx="309" cy="147"/>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6" name="Rectangle 20"/>
            <p:cNvSpPr>
              <a:spLocks noChangeArrowheads="1"/>
            </p:cNvSpPr>
            <p:nvPr/>
          </p:nvSpPr>
          <p:spPr bwMode="auto">
            <a:xfrm>
              <a:off x="3742" y="1661"/>
              <a:ext cx="227" cy="272"/>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7" name="Rectangle 21"/>
            <p:cNvSpPr>
              <a:spLocks noChangeArrowheads="1"/>
            </p:cNvSpPr>
            <p:nvPr/>
          </p:nvSpPr>
          <p:spPr bwMode="auto">
            <a:xfrm>
              <a:off x="5429" y="1678"/>
              <a:ext cx="266" cy="272"/>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125" name="Group 22"/>
          <p:cNvGrpSpPr>
            <a:grpSpLocks/>
          </p:cNvGrpSpPr>
          <p:nvPr/>
        </p:nvGrpSpPr>
        <p:grpSpPr bwMode="auto">
          <a:xfrm>
            <a:off x="3412633" y="3184174"/>
            <a:ext cx="3282951" cy="847725"/>
            <a:chOff x="2173" y="1626"/>
            <a:chExt cx="2068" cy="534"/>
          </a:xfrm>
        </p:grpSpPr>
        <p:grpSp>
          <p:nvGrpSpPr>
            <p:cNvPr id="126" name="Group 23"/>
            <p:cNvGrpSpPr>
              <a:grpSpLocks/>
            </p:cNvGrpSpPr>
            <p:nvPr/>
          </p:nvGrpSpPr>
          <p:grpSpPr bwMode="auto">
            <a:xfrm>
              <a:off x="2200" y="1661"/>
              <a:ext cx="2041" cy="499"/>
              <a:chOff x="2200" y="1661"/>
              <a:chExt cx="2041" cy="499"/>
            </a:xfrm>
          </p:grpSpPr>
          <p:sp>
            <p:nvSpPr>
              <p:cNvPr id="128" name="Rectangle 24"/>
              <p:cNvSpPr>
                <a:spLocks noChangeArrowheads="1"/>
              </p:cNvSpPr>
              <p:nvPr/>
            </p:nvSpPr>
            <p:spPr bwMode="auto">
              <a:xfrm>
                <a:off x="4014" y="1673"/>
                <a:ext cx="227" cy="79"/>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29" name="Line 25"/>
              <p:cNvSpPr>
                <a:spLocks noChangeShapeType="1"/>
              </p:cNvSpPr>
              <p:nvPr/>
            </p:nvSpPr>
            <p:spPr bwMode="auto">
              <a:xfrm flipH="1">
                <a:off x="3878" y="1752"/>
                <a:ext cx="3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0" name="Line 26"/>
              <p:cNvSpPr>
                <a:spLocks noChangeShapeType="1"/>
              </p:cNvSpPr>
              <p:nvPr/>
            </p:nvSpPr>
            <p:spPr bwMode="auto">
              <a:xfrm>
                <a:off x="3878" y="1752"/>
                <a:ext cx="0" cy="4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1" name="Line 27"/>
              <p:cNvSpPr>
                <a:spLocks noChangeShapeType="1"/>
              </p:cNvSpPr>
              <p:nvPr/>
            </p:nvSpPr>
            <p:spPr bwMode="auto">
              <a:xfrm flipH="1">
                <a:off x="2200" y="2160"/>
                <a:ext cx="167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32" name="Line 28"/>
              <p:cNvSpPr>
                <a:spLocks noChangeShapeType="1"/>
              </p:cNvSpPr>
              <p:nvPr/>
            </p:nvSpPr>
            <p:spPr bwMode="auto">
              <a:xfrm flipV="1">
                <a:off x="2200" y="1661"/>
                <a:ext cx="0" cy="4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127" name="Oval 29"/>
            <p:cNvSpPr>
              <a:spLocks noChangeArrowheads="1"/>
            </p:cNvSpPr>
            <p:nvPr/>
          </p:nvSpPr>
          <p:spPr bwMode="auto">
            <a:xfrm>
              <a:off x="2173" y="1626"/>
              <a:ext cx="59" cy="48"/>
            </a:xfrm>
            <a:prstGeom prst="ellipse">
              <a:avLst/>
            </a:prstGeom>
            <a:solidFill>
              <a:schemeClr val="tx1"/>
            </a:solidFill>
            <a:ln w="19050" algn="ctr">
              <a:solidFill>
                <a:schemeClr val="tx1"/>
              </a:solidFill>
              <a:round/>
              <a:headEnd/>
              <a:tailEnd/>
            </a:ln>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3" name="TextBox 2"/>
          <p:cNvSpPr txBox="1"/>
          <p:nvPr/>
        </p:nvSpPr>
        <p:spPr>
          <a:xfrm>
            <a:off x="8032219" y="4284057"/>
            <a:ext cx="535724" cy="369332"/>
          </a:xfrm>
          <a:prstGeom prst="rect">
            <a:avLst/>
          </a:prstGeom>
          <a:noFill/>
        </p:spPr>
        <p:txBody>
          <a:bodyPr wrap="none" rtlCol="0">
            <a:spAutoFit/>
          </a:bodyPr>
          <a:lstStyle/>
          <a:p>
            <a:r>
              <a:rPr lang="en-US" altLang="zh-CN" dirty="0">
                <a:solidFill>
                  <a:srgbClr val="0070C0"/>
                </a:solidFill>
              </a:rPr>
              <a:t>Q15</a:t>
            </a:r>
            <a:endParaRPr lang="zh-CN" altLang="en-US" dirty="0">
              <a:solidFill>
                <a:srgbClr val="0070C0"/>
              </a:solidFill>
            </a:endParaRPr>
          </a:p>
        </p:txBody>
      </p:sp>
      <p:sp>
        <p:nvSpPr>
          <p:cNvPr id="32" name="TextBox 31"/>
          <p:cNvSpPr txBox="1"/>
          <p:nvPr/>
        </p:nvSpPr>
        <p:spPr>
          <a:xfrm>
            <a:off x="1639394" y="4432740"/>
            <a:ext cx="418704" cy="369332"/>
          </a:xfrm>
          <a:prstGeom prst="rect">
            <a:avLst/>
          </a:prstGeom>
          <a:noFill/>
        </p:spPr>
        <p:txBody>
          <a:bodyPr wrap="none" rtlCol="0">
            <a:spAutoFit/>
          </a:bodyPr>
          <a:lstStyle/>
          <a:p>
            <a:r>
              <a:rPr lang="en-US" altLang="zh-CN" dirty="0">
                <a:solidFill>
                  <a:srgbClr val="0070C0"/>
                </a:solidFill>
              </a:rPr>
              <a:t>Q0</a:t>
            </a:r>
            <a:endParaRPr lang="zh-CN" altLang="en-US" dirty="0">
              <a:solidFill>
                <a:srgbClr val="0070C0"/>
              </a:solidFill>
            </a:endParaRPr>
          </a:p>
        </p:txBody>
      </p:sp>
      <p:pic>
        <p:nvPicPr>
          <p:cNvPr id="5" name="图片 4"/>
          <p:cNvPicPr>
            <a:picLocks noChangeAspect="1"/>
          </p:cNvPicPr>
          <p:nvPr/>
        </p:nvPicPr>
        <p:blipFill>
          <a:blip r:embed="rId3"/>
          <a:stretch>
            <a:fillRect/>
          </a:stretch>
        </p:blipFill>
        <p:spPr>
          <a:xfrm>
            <a:off x="1819408" y="5148704"/>
            <a:ext cx="4732204" cy="1121738"/>
          </a:xfrm>
          <a:prstGeom prst="rect">
            <a:avLst/>
          </a:prstGeom>
        </p:spPr>
      </p:pic>
      <p:pic>
        <p:nvPicPr>
          <p:cNvPr id="6" name="图片 5"/>
          <p:cNvPicPr>
            <a:picLocks noChangeAspect="1"/>
          </p:cNvPicPr>
          <p:nvPr/>
        </p:nvPicPr>
        <p:blipFill>
          <a:blip r:embed="rId4"/>
          <a:stretch>
            <a:fillRect/>
          </a:stretch>
        </p:blipFill>
        <p:spPr>
          <a:xfrm>
            <a:off x="20144" y="4686987"/>
            <a:ext cx="1653082" cy="1774475"/>
          </a:xfrm>
          <a:prstGeom prst="rect">
            <a:avLst/>
          </a:prstGeom>
        </p:spPr>
      </p:pic>
      <p:pic>
        <p:nvPicPr>
          <p:cNvPr id="7" name="图片 6"/>
          <p:cNvPicPr>
            <a:picLocks noChangeAspect="1"/>
          </p:cNvPicPr>
          <p:nvPr/>
        </p:nvPicPr>
        <p:blipFill>
          <a:blip r:embed="rId5"/>
          <a:stretch>
            <a:fillRect/>
          </a:stretch>
        </p:blipFill>
        <p:spPr>
          <a:xfrm>
            <a:off x="6615134" y="4617406"/>
            <a:ext cx="2459971" cy="1844056"/>
          </a:xfrm>
          <a:prstGeom prst="rect">
            <a:avLst/>
          </a:prstGeom>
        </p:spPr>
      </p:pic>
    </p:spTree>
    <p:extLst>
      <p:ext uri="{BB962C8B-B14F-4D97-AF65-F5344CB8AC3E}">
        <p14:creationId xmlns:p14="http://schemas.microsoft.com/office/powerpoint/2010/main" val="35507792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3"/>
          <p:cNvSpPr txBox="1">
            <a:spLocks noChangeArrowheads="1"/>
          </p:cNvSpPr>
          <p:nvPr/>
        </p:nvSpPr>
        <p:spPr bwMode="auto">
          <a:xfrm>
            <a:off x="-77787" y="6309192"/>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sp>
        <p:nvSpPr>
          <p:cNvPr id="2" name="内容占位符 1"/>
          <p:cNvSpPr>
            <a:spLocks noGrp="1"/>
          </p:cNvSpPr>
          <p:nvPr>
            <p:ph idx="1"/>
          </p:nvPr>
        </p:nvSpPr>
        <p:spPr>
          <a:xfrm>
            <a:off x="116703" y="503805"/>
            <a:ext cx="8910594" cy="6030402"/>
          </a:xfrm>
        </p:spPr>
        <p:txBody>
          <a:bodyPr/>
          <a:lstStyle/>
          <a:p>
            <a:r>
              <a:rPr lang="zh-CN" altLang="en-US" dirty="0"/>
              <a:t>中规模集成计数器</a:t>
            </a:r>
          </a:p>
          <a:p>
            <a:endParaRPr lang="zh-CN" altLang="en-US" dirty="0"/>
          </a:p>
        </p:txBody>
      </p:sp>
      <p:sp>
        <p:nvSpPr>
          <p:cNvPr id="32" name="Text Box 62"/>
          <p:cNvSpPr txBox="1">
            <a:spLocks noChangeArrowheads="1"/>
          </p:cNvSpPr>
          <p:nvPr/>
        </p:nvSpPr>
        <p:spPr bwMode="auto">
          <a:xfrm>
            <a:off x="1050132" y="2259806"/>
            <a:ext cx="16097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zh-CN" altLang="en-US" sz="2000">
                <a:solidFill>
                  <a:srgbClr val="000000"/>
                </a:solidFill>
              </a:rPr>
              <a:t>状态转移图：</a:t>
            </a:r>
            <a:endParaRPr lang="zh-CN" altLang="en-US" sz="2000"/>
          </a:p>
        </p:txBody>
      </p:sp>
      <p:grpSp>
        <p:nvGrpSpPr>
          <p:cNvPr id="33" name="Group 142"/>
          <p:cNvGrpSpPr>
            <a:grpSpLocks/>
          </p:cNvGrpSpPr>
          <p:nvPr/>
        </p:nvGrpSpPr>
        <p:grpSpPr bwMode="auto">
          <a:xfrm>
            <a:off x="2777332" y="2188368"/>
            <a:ext cx="3159125" cy="633411"/>
            <a:chOff x="1610" y="527"/>
            <a:chExt cx="1990" cy="399"/>
          </a:xfrm>
        </p:grpSpPr>
        <p:sp>
          <p:nvSpPr>
            <p:cNvPr id="190" name="Oval 63"/>
            <p:cNvSpPr>
              <a:spLocks noChangeArrowheads="1"/>
            </p:cNvSpPr>
            <p:nvPr/>
          </p:nvSpPr>
          <p:spPr bwMode="auto">
            <a:xfrm>
              <a:off x="1610" y="544"/>
              <a:ext cx="268" cy="251"/>
            </a:xfrm>
            <a:prstGeom prst="ellipse">
              <a:avLst/>
            </a:prstGeom>
            <a:solidFill>
              <a:srgbClr val="FF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1" name="Text Box 64"/>
            <p:cNvSpPr txBox="1">
              <a:spLocks noChangeArrowheads="1"/>
            </p:cNvSpPr>
            <p:nvPr/>
          </p:nvSpPr>
          <p:spPr bwMode="auto">
            <a:xfrm>
              <a:off x="1718" y="586"/>
              <a:ext cx="63"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0</a:t>
              </a:r>
            </a:p>
          </p:txBody>
        </p:sp>
        <p:sp>
          <p:nvSpPr>
            <p:cNvPr id="192" name="Oval 65"/>
            <p:cNvSpPr>
              <a:spLocks noChangeArrowheads="1"/>
            </p:cNvSpPr>
            <p:nvPr/>
          </p:nvSpPr>
          <p:spPr bwMode="auto">
            <a:xfrm>
              <a:off x="2047" y="544"/>
              <a:ext cx="267" cy="251"/>
            </a:xfrm>
            <a:prstGeom prst="ellipse">
              <a:avLst/>
            </a:prstGeom>
            <a:solidFill>
              <a:srgbClr val="FF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3" name="Text Box 66"/>
            <p:cNvSpPr txBox="1">
              <a:spLocks noChangeArrowheads="1"/>
            </p:cNvSpPr>
            <p:nvPr/>
          </p:nvSpPr>
          <p:spPr bwMode="auto">
            <a:xfrm>
              <a:off x="2126" y="577"/>
              <a:ext cx="8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a:t>
              </a:r>
            </a:p>
          </p:txBody>
        </p:sp>
        <p:sp>
          <p:nvSpPr>
            <p:cNvPr id="194" name="Line 67"/>
            <p:cNvSpPr>
              <a:spLocks noChangeShapeType="1"/>
            </p:cNvSpPr>
            <p:nvPr/>
          </p:nvSpPr>
          <p:spPr bwMode="auto">
            <a:xfrm>
              <a:off x="1878" y="661"/>
              <a:ext cx="160"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5" name="Line 68"/>
            <p:cNvSpPr>
              <a:spLocks noChangeShapeType="1"/>
            </p:cNvSpPr>
            <p:nvPr/>
          </p:nvSpPr>
          <p:spPr bwMode="auto">
            <a:xfrm>
              <a:off x="2315" y="669"/>
              <a:ext cx="161"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6" name="Oval 69"/>
            <p:cNvSpPr>
              <a:spLocks noChangeArrowheads="1"/>
            </p:cNvSpPr>
            <p:nvPr/>
          </p:nvSpPr>
          <p:spPr bwMode="auto">
            <a:xfrm>
              <a:off x="2484" y="544"/>
              <a:ext cx="268" cy="251"/>
            </a:xfrm>
            <a:prstGeom prst="ellipse">
              <a:avLst/>
            </a:prstGeom>
            <a:solidFill>
              <a:srgbClr val="FF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7" name="Text Box 70"/>
            <p:cNvSpPr txBox="1">
              <a:spLocks noChangeArrowheads="1"/>
            </p:cNvSpPr>
            <p:nvPr/>
          </p:nvSpPr>
          <p:spPr bwMode="auto">
            <a:xfrm>
              <a:off x="2591" y="586"/>
              <a:ext cx="91"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2</a:t>
              </a:r>
            </a:p>
          </p:txBody>
        </p:sp>
        <p:sp>
          <p:nvSpPr>
            <p:cNvPr id="198" name="Line 71"/>
            <p:cNvSpPr>
              <a:spLocks noChangeShapeType="1"/>
            </p:cNvSpPr>
            <p:nvPr/>
          </p:nvSpPr>
          <p:spPr bwMode="auto">
            <a:xfrm>
              <a:off x="2752" y="661"/>
              <a:ext cx="160"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99" name="Oval 72"/>
            <p:cNvSpPr>
              <a:spLocks noChangeArrowheads="1"/>
            </p:cNvSpPr>
            <p:nvPr/>
          </p:nvSpPr>
          <p:spPr bwMode="auto">
            <a:xfrm>
              <a:off x="3332" y="527"/>
              <a:ext cx="268" cy="251"/>
            </a:xfrm>
            <a:prstGeom prst="ellipse">
              <a:avLst/>
            </a:prstGeom>
            <a:solidFill>
              <a:srgbClr val="FF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0" name="Text Box 73"/>
            <p:cNvSpPr txBox="1">
              <a:spLocks noChangeArrowheads="1"/>
            </p:cNvSpPr>
            <p:nvPr/>
          </p:nvSpPr>
          <p:spPr bwMode="auto">
            <a:xfrm>
              <a:off x="2949" y="535"/>
              <a:ext cx="197"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a:t>
              </a:r>
              <a:endParaRPr lang="en-US" altLang="zh-CN" sz="1600"/>
            </a:p>
          </p:txBody>
        </p:sp>
        <p:sp>
          <p:nvSpPr>
            <p:cNvPr id="201" name="Freeform 74"/>
            <p:cNvSpPr>
              <a:spLocks/>
            </p:cNvSpPr>
            <p:nvPr/>
          </p:nvSpPr>
          <p:spPr bwMode="auto">
            <a:xfrm>
              <a:off x="1755" y="795"/>
              <a:ext cx="1694" cy="131"/>
            </a:xfrm>
            <a:custGeom>
              <a:avLst/>
              <a:gdLst>
                <a:gd name="T0" fmla="*/ 1 w 3058"/>
                <a:gd name="T1" fmla="*/ 0 h 249"/>
                <a:gd name="T2" fmla="*/ 1 w 3058"/>
                <a:gd name="T3" fmla="*/ 1 h 249"/>
                <a:gd name="T4" fmla="*/ 1 w 3058"/>
                <a:gd name="T5" fmla="*/ 1 h 249"/>
                <a:gd name="T6" fmla="*/ 1 w 3058"/>
                <a:gd name="T7" fmla="*/ 1 h 249"/>
                <a:gd name="T8" fmla="*/ 0 w 3058"/>
                <a:gd name="T9" fmla="*/ 1 h 249"/>
                <a:gd name="T10" fmla="*/ 0 60000 65536"/>
                <a:gd name="T11" fmla="*/ 0 60000 65536"/>
                <a:gd name="T12" fmla="*/ 0 60000 65536"/>
                <a:gd name="T13" fmla="*/ 0 60000 65536"/>
                <a:gd name="T14" fmla="*/ 0 60000 65536"/>
                <a:gd name="T15" fmla="*/ 0 w 3058"/>
                <a:gd name="T16" fmla="*/ 0 h 249"/>
                <a:gd name="T17" fmla="*/ 3058 w 3058"/>
                <a:gd name="T18" fmla="*/ 249 h 249"/>
              </a:gdLst>
              <a:ahLst/>
              <a:cxnLst>
                <a:cxn ang="T10">
                  <a:pos x="T0" y="T1"/>
                </a:cxn>
                <a:cxn ang="T11">
                  <a:pos x="T2" y="T3"/>
                </a:cxn>
                <a:cxn ang="T12">
                  <a:pos x="T4" y="T5"/>
                </a:cxn>
                <a:cxn ang="T13">
                  <a:pos x="T6" y="T7"/>
                </a:cxn>
                <a:cxn ang="T14">
                  <a:pos x="T8" y="T9"/>
                </a:cxn>
              </a:cxnLst>
              <a:rect l="T15" t="T16" r="T17" b="T18"/>
              <a:pathLst>
                <a:path w="3058" h="249">
                  <a:moveTo>
                    <a:pt x="3058" y="0"/>
                  </a:moveTo>
                  <a:cubicBezTo>
                    <a:pt x="3058" y="0"/>
                    <a:pt x="2697" y="133"/>
                    <a:pt x="2454" y="174"/>
                  </a:cubicBezTo>
                  <a:cubicBezTo>
                    <a:pt x="2211" y="215"/>
                    <a:pt x="1881" y="249"/>
                    <a:pt x="1599" y="249"/>
                  </a:cubicBezTo>
                  <a:cubicBezTo>
                    <a:pt x="1317" y="249"/>
                    <a:pt x="1025" y="215"/>
                    <a:pt x="759" y="174"/>
                  </a:cubicBezTo>
                  <a:cubicBezTo>
                    <a:pt x="493" y="133"/>
                    <a:pt x="158" y="37"/>
                    <a:pt x="0" y="1"/>
                  </a:cubicBezTo>
                </a:path>
              </a:pathLst>
            </a:custGeom>
            <a:noFill/>
            <a:ln w="9525">
              <a:solidFill>
                <a:srgbClr val="000000"/>
              </a:solidFill>
              <a:round/>
              <a:headEn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2" name="Line 75"/>
            <p:cNvSpPr>
              <a:spLocks noChangeShapeType="1"/>
            </p:cNvSpPr>
            <p:nvPr/>
          </p:nvSpPr>
          <p:spPr bwMode="auto">
            <a:xfrm>
              <a:off x="3163" y="661"/>
              <a:ext cx="161"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03" name="Text Box 76"/>
            <p:cNvSpPr txBox="1">
              <a:spLocks noChangeArrowheads="1"/>
            </p:cNvSpPr>
            <p:nvPr/>
          </p:nvSpPr>
          <p:spPr bwMode="auto">
            <a:xfrm>
              <a:off x="3403" y="577"/>
              <a:ext cx="13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99</a:t>
              </a:r>
            </a:p>
          </p:txBody>
        </p:sp>
      </p:grpSp>
      <p:sp>
        <p:nvSpPr>
          <p:cNvPr id="34" name="Text Box 133"/>
          <p:cNvSpPr txBox="1">
            <a:spLocks noChangeArrowheads="1"/>
          </p:cNvSpPr>
          <p:nvPr/>
        </p:nvSpPr>
        <p:spPr bwMode="auto">
          <a:xfrm>
            <a:off x="1091407" y="804069"/>
            <a:ext cx="6624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利用十六进制计数器</a:t>
            </a:r>
            <a:r>
              <a:rPr lang="en-US" altLang="zh-CN" sz="2000"/>
              <a:t>74LS163</a:t>
            </a:r>
            <a:r>
              <a:rPr lang="zh-CN" altLang="en-US" sz="2000"/>
              <a:t>级联构成模</a:t>
            </a:r>
            <a:r>
              <a:rPr lang="en-US" altLang="zh-CN" sz="2000"/>
              <a:t>100</a:t>
            </a:r>
            <a:r>
              <a:rPr lang="zh-CN" altLang="en-US" sz="2000"/>
              <a:t>计数器。</a:t>
            </a:r>
          </a:p>
        </p:txBody>
      </p:sp>
      <p:grpSp>
        <p:nvGrpSpPr>
          <p:cNvPr id="35" name="Group 134"/>
          <p:cNvGrpSpPr>
            <a:grpSpLocks/>
          </p:cNvGrpSpPr>
          <p:nvPr/>
        </p:nvGrpSpPr>
        <p:grpSpPr bwMode="auto">
          <a:xfrm>
            <a:off x="257969" y="804069"/>
            <a:ext cx="1066800" cy="406400"/>
            <a:chOff x="240" y="480"/>
            <a:chExt cx="1488" cy="256"/>
          </a:xfrm>
        </p:grpSpPr>
        <p:sp>
          <p:nvSpPr>
            <p:cNvPr id="188" name="Text Box 135"/>
            <p:cNvSpPr txBox="1">
              <a:spLocks noChangeArrowheads="1"/>
            </p:cNvSpPr>
            <p:nvPr/>
          </p:nvSpPr>
          <p:spPr bwMode="auto">
            <a:xfrm>
              <a:off x="240" y="480"/>
              <a:ext cx="1104" cy="256"/>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例</a:t>
              </a:r>
              <a:r>
                <a:rPr kumimoji="1" lang="en-US" altLang="zh-CN" sz="2000"/>
                <a:t>2</a:t>
              </a:r>
            </a:p>
          </p:txBody>
        </p:sp>
        <p:sp>
          <p:nvSpPr>
            <p:cNvPr id="189" name="Line 136"/>
            <p:cNvSpPr>
              <a:spLocks noChangeShapeType="1"/>
            </p:cNvSpPr>
            <p:nvPr/>
          </p:nvSpPr>
          <p:spPr bwMode="auto">
            <a:xfrm>
              <a:off x="1344" y="605"/>
              <a:ext cx="384" cy="0"/>
            </a:xfrm>
            <a:prstGeom prst="line">
              <a:avLst/>
            </a:prstGeom>
            <a:ln>
              <a:headEnd/>
              <a:tailEnd/>
            </a:ln>
            <a:extLst/>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36" name="Text Box 138"/>
          <p:cNvSpPr txBox="1">
            <a:spLocks noChangeArrowheads="1"/>
          </p:cNvSpPr>
          <p:nvPr/>
        </p:nvSpPr>
        <p:spPr bwMode="auto">
          <a:xfrm>
            <a:off x="545307" y="1251744"/>
            <a:ext cx="24495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置数方式实现级联</a:t>
            </a:r>
          </a:p>
        </p:txBody>
      </p:sp>
      <p:grpSp>
        <p:nvGrpSpPr>
          <p:cNvPr id="37" name="Group 141"/>
          <p:cNvGrpSpPr>
            <a:grpSpLocks/>
          </p:cNvGrpSpPr>
          <p:nvPr/>
        </p:nvGrpSpPr>
        <p:grpSpPr bwMode="auto">
          <a:xfrm>
            <a:off x="834232" y="3923508"/>
            <a:ext cx="6881812" cy="2435227"/>
            <a:chOff x="158" y="1298"/>
            <a:chExt cx="4037" cy="1534"/>
          </a:xfrm>
        </p:grpSpPr>
        <p:grpSp>
          <p:nvGrpSpPr>
            <p:cNvPr id="50" name="Group 5"/>
            <p:cNvGrpSpPr>
              <a:grpSpLocks/>
            </p:cNvGrpSpPr>
            <p:nvPr/>
          </p:nvGrpSpPr>
          <p:grpSpPr bwMode="auto">
            <a:xfrm>
              <a:off x="822" y="1308"/>
              <a:ext cx="2705" cy="555"/>
              <a:chOff x="4935" y="9132"/>
              <a:chExt cx="2705" cy="208"/>
            </a:xfrm>
          </p:grpSpPr>
          <p:sp>
            <p:nvSpPr>
              <p:cNvPr id="184" name="Line 6"/>
              <p:cNvSpPr>
                <a:spLocks noChangeShapeType="1"/>
              </p:cNvSpPr>
              <p:nvPr/>
            </p:nvSpPr>
            <p:spPr bwMode="auto">
              <a:xfrm>
                <a:off x="7640" y="9132"/>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6" name="Line 8"/>
              <p:cNvSpPr>
                <a:spLocks noChangeShapeType="1"/>
              </p:cNvSpPr>
              <p:nvPr/>
            </p:nvSpPr>
            <p:spPr bwMode="auto">
              <a:xfrm>
                <a:off x="5226" y="9141"/>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7" name="Line 9"/>
              <p:cNvSpPr>
                <a:spLocks noChangeShapeType="1"/>
              </p:cNvSpPr>
              <p:nvPr/>
            </p:nvSpPr>
            <p:spPr bwMode="auto">
              <a:xfrm>
                <a:off x="4935" y="9145"/>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51" name="Group 12"/>
            <p:cNvGrpSpPr>
              <a:grpSpLocks/>
            </p:cNvGrpSpPr>
            <p:nvPr/>
          </p:nvGrpSpPr>
          <p:grpSpPr bwMode="auto">
            <a:xfrm>
              <a:off x="1390" y="1305"/>
              <a:ext cx="1785" cy="544"/>
              <a:chOff x="3705" y="9130"/>
              <a:chExt cx="1785" cy="204"/>
            </a:xfrm>
          </p:grpSpPr>
          <p:sp>
            <p:nvSpPr>
              <p:cNvPr id="180" name="Line 13"/>
              <p:cNvSpPr>
                <a:spLocks noChangeShapeType="1"/>
              </p:cNvSpPr>
              <p:nvPr/>
            </p:nvSpPr>
            <p:spPr bwMode="auto">
              <a:xfrm>
                <a:off x="3705" y="9139"/>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1" name="Line 14"/>
              <p:cNvSpPr>
                <a:spLocks noChangeShapeType="1"/>
              </p:cNvSpPr>
              <p:nvPr/>
            </p:nvSpPr>
            <p:spPr bwMode="auto">
              <a:xfrm>
                <a:off x="3971" y="9138"/>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2" name="Line 15"/>
              <p:cNvSpPr>
                <a:spLocks noChangeShapeType="1"/>
              </p:cNvSpPr>
              <p:nvPr/>
            </p:nvSpPr>
            <p:spPr bwMode="auto">
              <a:xfrm>
                <a:off x="5490" y="9130"/>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83" name="Line 16"/>
              <p:cNvSpPr>
                <a:spLocks noChangeShapeType="1"/>
              </p:cNvSpPr>
              <p:nvPr/>
            </p:nvSpPr>
            <p:spPr bwMode="auto">
              <a:xfrm>
                <a:off x="5228" y="9132"/>
                <a:ext cx="0" cy="1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52" name="Rectangle 18"/>
            <p:cNvSpPr>
              <a:spLocks noChangeArrowheads="1"/>
            </p:cNvSpPr>
            <p:nvPr/>
          </p:nvSpPr>
          <p:spPr bwMode="auto">
            <a:xfrm>
              <a:off x="2392" y="1831"/>
              <a:ext cx="1248" cy="579"/>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3" name="Line 19"/>
            <p:cNvSpPr>
              <a:spLocks noChangeShapeType="1"/>
            </p:cNvSpPr>
            <p:nvPr/>
          </p:nvSpPr>
          <p:spPr bwMode="auto">
            <a:xfrm>
              <a:off x="2857" y="2410"/>
              <a:ext cx="0" cy="1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4" name="Line 20"/>
            <p:cNvSpPr>
              <a:spLocks noChangeShapeType="1"/>
            </p:cNvSpPr>
            <p:nvPr/>
          </p:nvSpPr>
          <p:spPr bwMode="auto">
            <a:xfrm>
              <a:off x="3050" y="2410"/>
              <a:ext cx="0" cy="1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5" name="Line 21"/>
            <p:cNvSpPr>
              <a:spLocks noChangeShapeType="1"/>
            </p:cNvSpPr>
            <p:nvPr/>
          </p:nvSpPr>
          <p:spPr bwMode="auto">
            <a:xfrm flipH="1">
              <a:off x="3448" y="2418"/>
              <a:ext cx="0" cy="1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6" name="Line 22"/>
            <p:cNvSpPr>
              <a:spLocks noChangeShapeType="1"/>
            </p:cNvSpPr>
            <p:nvPr/>
          </p:nvSpPr>
          <p:spPr bwMode="auto">
            <a:xfrm>
              <a:off x="3245" y="2418"/>
              <a:ext cx="0" cy="10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7" name="Text Box 23"/>
            <p:cNvSpPr txBox="1">
              <a:spLocks noChangeArrowheads="1"/>
            </p:cNvSpPr>
            <p:nvPr/>
          </p:nvSpPr>
          <p:spPr bwMode="auto">
            <a:xfrm>
              <a:off x="3243" y="2134"/>
              <a:ext cx="38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LOAD</a:t>
              </a:r>
              <a:endParaRPr lang="en-US" altLang="zh-CN" sz="1600"/>
            </a:p>
          </p:txBody>
        </p:sp>
        <p:sp>
          <p:nvSpPr>
            <p:cNvPr id="58" name="AutoShape 24"/>
            <p:cNvSpPr>
              <a:spLocks noChangeArrowheads="1"/>
            </p:cNvSpPr>
            <p:nvPr/>
          </p:nvSpPr>
          <p:spPr bwMode="auto">
            <a:xfrm rot="5400000">
              <a:off x="2390" y="2211"/>
              <a:ext cx="84" cy="78"/>
            </a:xfrm>
            <a:prstGeom prst="triangle">
              <a:avLst>
                <a:gd name="adj" fmla="val 50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59" name="Line 25"/>
            <p:cNvSpPr>
              <a:spLocks noChangeShapeType="1"/>
            </p:cNvSpPr>
            <p:nvPr/>
          </p:nvSpPr>
          <p:spPr bwMode="auto">
            <a:xfrm rot="-5400000">
              <a:off x="2305" y="2166"/>
              <a:ext cx="0" cy="14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0" name="Line 26"/>
            <p:cNvSpPr>
              <a:spLocks noChangeShapeType="1"/>
            </p:cNvSpPr>
            <p:nvPr/>
          </p:nvSpPr>
          <p:spPr bwMode="auto">
            <a:xfrm rot="-5400000">
              <a:off x="2238" y="1937"/>
              <a:ext cx="0" cy="30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1" name="Line 27"/>
            <p:cNvSpPr>
              <a:spLocks noChangeShapeType="1"/>
            </p:cNvSpPr>
            <p:nvPr/>
          </p:nvSpPr>
          <p:spPr bwMode="auto">
            <a:xfrm rot="-5400000">
              <a:off x="2325" y="1924"/>
              <a:ext cx="0" cy="1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2" name="Line 28"/>
            <p:cNvSpPr>
              <a:spLocks noChangeShapeType="1"/>
            </p:cNvSpPr>
            <p:nvPr/>
          </p:nvSpPr>
          <p:spPr bwMode="auto">
            <a:xfrm rot="-5400000">
              <a:off x="3710" y="1931"/>
              <a:ext cx="0" cy="14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3" name="Line 29"/>
            <p:cNvSpPr>
              <a:spLocks noChangeShapeType="1"/>
            </p:cNvSpPr>
            <p:nvPr/>
          </p:nvSpPr>
          <p:spPr bwMode="auto">
            <a:xfrm rot="-5400000">
              <a:off x="3918" y="1916"/>
              <a:ext cx="0" cy="54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4" name="Text Box 30"/>
            <p:cNvSpPr txBox="1">
              <a:spLocks noChangeArrowheads="1"/>
            </p:cNvSpPr>
            <p:nvPr/>
          </p:nvSpPr>
          <p:spPr bwMode="auto">
            <a:xfrm>
              <a:off x="3381" y="1940"/>
              <a:ext cx="287"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RCO</a:t>
              </a:r>
              <a:endParaRPr lang="en-US" altLang="zh-CN" sz="1600"/>
            </a:p>
          </p:txBody>
        </p:sp>
        <p:sp>
          <p:nvSpPr>
            <p:cNvPr id="65" name="Oval 31"/>
            <p:cNvSpPr>
              <a:spLocks noChangeArrowheads="1"/>
            </p:cNvSpPr>
            <p:nvPr/>
          </p:nvSpPr>
          <p:spPr bwMode="auto">
            <a:xfrm>
              <a:off x="3650" y="2158"/>
              <a:ext cx="78" cy="59"/>
            </a:xfrm>
            <a:prstGeom prst="ellipse">
              <a:avLst/>
            </a:prstGeom>
            <a:solidFill>
              <a:schemeClr val="bg1"/>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6" name="Line 32"/>
            <p:cNvSpPr>
              <a:spLocks noChangeShapeType="1"/>
            </p:cNvSpPr>
            <p:nvPr/>
          </p:nvSpPr>
          <p:spPr bwMode="auto">
            <a:xfrm>
              <a:off x="3314" y="2141"/>
              <a:ext cx="25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67" name="Text Box 33"/>
            <p:cNvSpPr txBox="1">
              <a:spLocks noChangeArrowheads="1"/>
            </p:cNvSpPr>
            <p:nvPr/>
          </p:nvSpPr>
          <p:spPr bwMode="auto">
            <a:xfrm>
              <a:off x="2569" y="1806"/>
              <a:ext cx="1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Q</a:t>
              </a:r>
              <a:r>
                <a:rPr lang="en-US" altLang="zh-CN" sz="1600" b="0" baseline="-25000"/>
                <a:t>A</a:t>
              </a:r>
              <a:endParaRPr lang="en-US" altLang="zh-CN" sz="1600"/>
            </a:p>
          </p:txBody>
        </p:sp>
        <p:sp>
          <p:nvSpPr>
            <p:cNvPr id="68" name="Text Box 34"/>
            <p:cNvSpPr txBox="1">
              <a:spLocks noChangeArrowheads="1"/>
            </p:cNvSpPr>
            <p:nvPr/>
          </p:nvSpPr>
          <p:spPr bwMode="auto">
            <a:xfrm>
              <a:off x="2858" y="1798"/>
              <a:ext cx="1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Q</a:t>
              </a:r>
              <a:r>
                <a:rPr lang="en-US" altLang="zh-CN" sz="1600" b="0" baseline="-25000"/>
                <a:t>B</a:t>
              </a:r>
              <a:endParaRPr lang="en-US" altLang="zh-CN" sz="1600"/>
            </a:p>
          </p:txBody>
        </p:sp>
        <p:sp>
          <p:nvSpPr>
            <p:cNvPr id="69" name="Text Box 35"/>
            <p:cNvSpPr txBox="1">
              <a:spLocks noChangeArrowheads="1"/>
            </p:cNvSpPr>
            <p:nvPr/>
          </p:nvSpPr>
          <p:spPr bwMode="auto">
            <a:xfrm>
              <a:off x="3139" y="1806"/>
              <a:ext cx="1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Q</a:t>
              </a:r>
              <a:r>
                <a:rPr lang="en-US" altLang="zh-CN" sz="1600" b="0" baseline="-25000"/>
                <a:t>C</a:t>
              </a:r>
              <a:endParaRPr lang="en-US" altLang="zh-CN" sz="1600"/>
            </a:p>
          </p:txBody>
        </p:sp>
        <p:sp>
          <p:nvSpPr>
            <p:cNvPr id="70" name="Text Box 36"/>
            <p:cNvSpPr txBox="1">
              <a:spLocks noChangeArrowheads="1"/>
            </p:cNvSpPr>
            <p:nvPr/>
          </p:nvSpPr>
          <p:spPr bwMode="auto">
            <a:xfrm>
              <a:off x="3409" y="1798"/>
              <a:ext cx="1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Q</a:t>
              </a:r>
              <a:r>
                <a:rPr lang="en-US" altLang="zh-CN" sz="1600" b="0" baseline="-25000"/>
                <a:t>D</a:t>
              </a:r>
              <a:endParaRPr lang="en-US" altLang="zh-CN" sz="1600"/>
            </a:p>
          </p:txBody>
        </p:sp>
        <p:sp>
          <p:nvSpPr>
            <p:cNvPr id="71" name="Text Box 37"/>
            <p:cNvSpPr txBox="1">
              <a:spLocks noChangeArrowheads="1"/>
            </p:cNvSpPr>
            <p:nvPr/>
          </p:nvSpPr>
          <p:spPr bwMode="auto">
            <a:xfrm>
              <a:off x="2809" y="2275"/>
              <a:ext cx="14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A</a:t>
              </a:r>
              <a:endParaRPr lang="en-US" altLang="zh-CN" sz="1600"/>
            </a:p>
          </p:txBody>
        </p:sp>
        <p:sp>
          <p:nvSpPr>
            <p:cNvPr id="72" name="Text Box 38"/>
            <p:cNvSpPr txBox="1">
              <a:spLocks noChangeArrowheads="1"/>
            </p:cNvSpPr>
            <p:nvPr/>
          </p:nvSpPr>
          <p:spPr bwMode="auto">
            <a:xfrm>
              <a:off x="3022" y="2267"/>
              <a:ext cx="14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B</a:t>
              </a:r>
              <a:endParaRPr lang="en-US" altLang="zh-CN" sz="1600"/>
            </a:p>
          </p:txBody>
        </p:sp>
        <p:sp>
          <p:nvSpPr>
            <p:cNvPr id="73" name="Text Box 39"/>
            <p:cNvSpPr txBox="1">
              <a:spLocks noChangeArrowheads="1"/>
            </p:cNvSpPr>
            <p:nvPr/>
          </p:nvSpPr>
          <p:spPr bwMode="auto">
            <a:xfrm>
              <a:off x="3206" y="2275"/>
              <a:ext cx="14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C</a:t>
              </a:r>
              <a:endParaRPr lang="en-US" altLang="zh-CN" sz="1600"/>
            </a:p>
          </p:txBody>
        </p:sp>
        <p:sp>
          <p:nvSpPr>
            <p:cNvPr id="74" name="Text Box 40"/>
            <p:cNvSpPr txBox="1">
              <a:spLocks noChangeArrowheads="1"/>
            </p:cNvSpPr>
            <p:nvPr/>
          </p:nvSpPr>
          <p:spPr bwMode="auto">
            <a:xfrm>
              <a:off x="3401" y="2267"/>
              <a:ext cx="14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D</a:t>
              </a:r>
              <a:endParaRPr lang="en-US" altLang="zh-CN" sz="1600"/>
            </a:p>
          </p:txBody>
        </p:sp>
        <p:sp>
          <p:nvSpPr>
            <p:cNvPr id="75" name="Text Box 41"/>
            <p:cNvSpPr txBox="1">
              <a:spLocks noChangeArrowheads="1"/>
            </p:cNvSpPr>
            <p:nvPr/>
          </p:nvSpPr>
          <p:spPr bwMode="auto">
            <a:xfrm>
              <a:off x="2539" y="2267"/>
              <a:ext cx="28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CLR</a:t>
              </a:r>
              <a:endParaRPr lang="en-US" altLang="zh-CN" sz="1600"/>
            </a:p>
          </p:txBody>
        </p:sp>
        <p:sp>
          <p:nvSpPr>
            <p:cNvPr id="76" name="Text Box 42"/>
            <p:cNvSpPr txBox="1">
              <a:spLocks noChangeArrowheads="1"/>
            </p:cNvSpPr>
            <p:nvPr/>
          </p:nvSpPr>
          <p:spPr bwMode="auto">
            <a:xfrm>
              <a:off x="2441" y="2024"/>
              <a:ext cx="288"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ENP</a:t>
              </a:r>
              <a:endParaRPr lang="en-US" altLang="zh-CN" sz="1600"/>
            </a:p>
          </p:txBody>
        </p:sp>
        <p:sp>
          <p:nvSpPr>
            <p:cNvPr id="77" name="Text Box 43"/>
            <p:cNvSpPr txBox="1">
              <a:spLocks noChangeArrowheads="1"/>
            </p:cNvSpPr>
            <p:nvPr/>
          </p:nvSpPr>
          <p:spPr bwMode="auto">
            <a:xfrm>
              <a:off x="2442" y="1923"/>
              <a:ext cx="28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ENT</a:t>
              </a:r>
              <a:endParaRPr lang="en-US" altLang="zh-CN" sz="1600"/>
            </a:p>
          </p:txBody>
        </p:sp>
        <p:sp>
          <p:nvSpPr>
            <p:cNvPr id="78" name="Line 44"/>
            <p:cNvSpPr>
              <a:spLocks noChangeShapeType="1"/>
            </p:cNvSpPr>
            <p:nvPr/>
          </p:nvSpPr>
          <p:spPr bwMode="auto">
            <a:xfrm>
              <a:off x="2644" y="2418"/>
              <a:ext cx="1" cy="1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79" name="Oval 45"/>
            <p:cNvSpPr>
              <a:spLocks noChangeArrowheads="1"/>
            </p:cNvSpPr>
            <p:nvPr/>
          </p:nvSpPr>
          <p:spPr bwMode="auto">
            <a:xfrm>
              <a:off x="2624" y="2410"/>
              <a:ext cx="49" cy="50"/>
            </a:xfrm>
            <a:prstGeom prst="ellipse">
              <a:avLst/>
            </a:prstGeom>
            <a:solidFill>
              <a:srgbClr val="FFFFFF"/>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0" name="Text Box 46"/>
            <p:cNvSpPr txBox="1">
              <a:spLocks noChangeArrowheads="1"/>
            </p:cNvSpPr>
            <p:nvPr/>
          </p:nvSpPr>
          <p:spPr bwMode="auto">
            <a:xfrm>
              <a:off x="2484" y="2150"/>
              <a:ext cx="288"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CLK</a:t>
              </a:r>
              <a:endParaRPr lang="en-US" altLang="zh-CN" sz="1600"/>
            </a:p>
          </p:txBody>
        </p:sp>
        <p:sp>
          <p:nvSpPr>
            <p:cNvPr id="81" name="Line 47"/>
            <p:cNvSpPr>
              <a:spLocks noChangeShapeType="1"/>
            </p:cNvSpPr>
            <p:nvPr/>
          </p:nvSpPr>
          <p:spPr bwMode="auto">
            <a:xfrm flipV="1">
              <a:off x="2557" y="2291"/>
              <a:ext cx="1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2" name="Text Box 48"/>
            <p:cNvSpPr txBox="1">
              <a:spLocks noChangeArrowheads="1"/>
            </p:cNvSpPr>
            <p:nvPr/>
          </p:nvSpPr>
          <p:spPr bwMode="auto">
            <a:xfrm>
              <a:off x="2781" y="1965"/>
              <a:ext cx="53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solidFill>
                    <a:srgbClr val="000000"/>
                  </a:solidFill>
                </a:rPr>
                <a:t>74LS163</a:t>
              </a:r>
              <a:endParaRPr lang="en-US" altLang="zh-CN" sz="1600"/>
            </a:p>
          </p:txBody>
        </p:sp>
        <p:sp>
          <p:nvSpPr>
            <p:cNvPr id="83" name="Text Box 49"/>
            <p:cNvSpPr txBox="1">
              <a:spLocks noChangeArrowheads="1"/>
            </p:cNvSpPr>
            <p:nvPr/>
          </p:nvSpPr>
          <p:spPr bwMode="auto">
            <a:xfrm>
              <a:off x="2152" y="1865"/>
              <a:ext cx="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1</a:t>
              </a:r>
              <a:endParaRPr lang="en-US" altLang="zh-CN" sz="1600"/>
            </a:p>
          </p:txBody>
        </p:sp>
        <p:sp>
          <p:nvSpPr>
            <p:cNvPr id="84" name="Text Box 50"/>
            <p:cNvSpPr txBox="1">
              <a:spLocks noChangeArrowheads="1"/>
            </p:cNvSpPr>
            <p:nvPr/>
          </p:nvSpPr>
          <p:spPr bwMode="auto">
            <a:xfrm>
              <a:off x="2615" y="2560"/>
              <a:ext cx="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1</a:t>
              </a:r>
              <a:endParaRPr lang="en-US" altLang="zh-CN" sz="1600"/>
            </a:p>
          </p:txBody>
        </p:sp>
        <p:sp>
          <p:nvSpPr>
            <p:cNvPr id="85" name="Oval 51"/>
            <p:cNvSpPr>
              <a:spLocks noChangeArrowheads="1"/>
            </p:cNvSpPr>
            <p:nvPr/>
          </p:nvSpPr>
          <p:spPr bwMode="auto">
            <a:xfrm>
              <a:off x="4025" y="1530"/>
              <a:ext cx="59" cy="5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6" name="Line 52"/>
            <p:cNvSpPr>
              <a:spLocks noChangeShapeType="1"/>
            </p:cNvSpPr>
            <p:nvPr/>
          </p:nvSpPr>
          <p:spPr bwMode="auto">
            <a:xfrm flipH="1">
              <a:off x="4186" y="1546"/>
              <a:ext cx="1" cy="128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7" name="Line 53"/>
            <p:cNvSpPr>
              <a:spLocks noChangeShapeType="1"/>
            </p:cNvSpPr>
            <p:nvPr/>
          </p:nvSpPr>
          <p:spPr bwMode="auto">
            <a:xfrm rot="-5400000">
              <a:off x="4144" y="1503"/>
              <a:ext cx="0" cy="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8" name="Line 54"/>
            <p:cNvSpPr>
              <a:spLocks noChangeShapeType="1"/>
            </p:cNvSpPr>
            <p:nvPr/>
          </p:nvSpPr>
          <p:spPr bwMode="auto">
            <a:xfrm flipV="1">
              <a:off x="3188" y="1374"/>
              <a:ext cx="64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89" name="Line 55"/>
            <p:cNvSpPr>
              <a:spLocks noChangeShapeType="1"/>
            </p:cNvSpPr>
            <p:nvPr/>
          </p:nvSpPr>
          <p:spPr bwMode="auto">
            <a:xfrm>
              <a:off x="805" y="1734"/>
              <a:ext cx="304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0" name="Oval 56"/>
            <p:cNvSpPr>
              <a:spLocks noChangeArrowheads="1"/>
            </p:cNvSpPr>
            <p:nvPr/>
          </p:nvSpPr>
          <p:spPr bwMode="auto">
            <a:xfrm>
              <a:off x="3181" y="1365"/>
              <a:ext cx="28" cy="17"/>
            </a:xfrm>
            <a:prstGeom prst="ellipse">
              <a:avLst/>
            </a:prstGeom>
            <a:solidFill>
              <a:srgbClr val="000000"/>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1" name="Oval 57"/>
            <p:cNvSpPr>
              <a:spLocks noChangeArrowheads="1"/>
            </p:cNvSpPr>
            <p:nvPr/>
          </p:nvSpPr>
          <p:spPr bwMode="auto">
            <a:xfrm>
              <a:off x="1099" y="1600"/>
              <a:ext cx="28" cy="25"/>
            </a:xfrm>
            <a:prstGeom prst="ellipse">
              <a:avLst/>
            </a:prstGeom>
            <a:solidFill>
              <a:srgbClr val="000000"/>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2" name="Line 58"/>
            <p:cNvSpPr>
              <a:spLocks noChangeShapeType="1"/>
            </p:cNvSpPr>
            <p:nvPr/>
          </p:nvSpPr>
          <p:spPr bwMode="auto">
            <a:xfrm>
              <a:off x="2885" y="1491"/>
              <a:ext cx="9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3" name="Oval 59"/>
            <p:cNvSpPr>
              <a:spLocks noChangeArrowheads="1"/>
            </p:cNvSpPr>
            <p:nvPr/>
          </p:nvSpPr>
          <p:spPr bwMode="auto">
            <a:xfrm>
              <a:off x="2890" y="1474"/>
              <a:ext cx="29" cy="17"/>
            </a:xfrm>
            <a:prstGeom prst="ellipse">
              <a:avLst/>
            </a:prstGeom>
            <a:solidFill>
              <a:srgbClr val="000000"/>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4" name="Line 60"/>
            <p:cNvSpPr>
              <a:spLocks noChangeShapeType="1"/>
            </p:cNvSpPr>
            <p:nvPr/>
          </p:nvSpPr>
          <p:spPr bwMode="auto">
            <a:xfrm>
              <a:off x="1105" y="1617"/>
              <a:ext cx="272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5" name="Rectangle 77"/>
            <p:cNvSpPr>
              <a:spLocks noChangeArrowheads="1"/>
            </p:cNvSpPr>
            <p:nvPr/>
          </p:nvSpPr>
          <p:spPr bwMode="auto">
            <a:xfrm>
              <a:off x="601" y="1823"/>
              <a:ext cx="1248" cy="578"/>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6" name="Line 78"/>
            <p:cNvSpPr>
              <a:spLocks noChangeShapeType="1"/>
            </p:cNvSpPr>
            <p:nvPr/>
          </p:nvSpPr>
          <p:spPr bwMode="auto">
            <a:xfrm>
              <a:off x="1065" y="240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7" name="Line 79"/>
            <p:cNvSpPr>
              <a:spLocks noChangeShapeType="1"/>
            </p:cNvSpPr>
            <p:nvPr/>
          </p:nvSpPr>
          <p:spPr bwMode="auto">
            <a:xfrm flipH="1">
              <a:off x="2072" y="1999"/>
              <a:ext cx="0" cy="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8" name="Line 80"/>
            <p:cNvSpPr>
              <a:spLocks noChangeShapeType="1"/>
            </p:cNvSpPr>
            <p:nvPr/>
          </p:nvSpPr>
          <p:spPr bwMode="auto">
            <a:xfrm>
              <a:off x="1656" y="2401"/>
              <a:ext cx="2" cy="1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99" name="Line 81"/>
            <p:cNvSpPr>
              <a:spLocks noChangeShapeType="1"/>
            </p:cNvSpPr>
            <p:nvPr/>
          </p:nvSpPr>
          <p:spPr bwMode="auto">
            <a:xfrm>
              <a:off x="1454" y="2410"/>
              <a:ext cx="0" cy="1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0" name="Text Box 82"/>
            <p:cNvSpPr txBox="1">
              <a:spLocks noChangeArrowheads="1"/>
            </p:cNvSpPr>
            <p:nvPr/>
          </p:nvSpPr>
          <p:spPr bwMode="auto">
            <a:xfrm>
              <a:off x="1494" y="2127"/>
              <a:ext cx="37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LOAD</a:t>
              </a:r>
              <a:endParaRPr lang="en-US" altLang="zh-CN" sz="1600"/>
            </a:p>
          </p:txBody>
        </p:sp>
        <p:sp>
          <p:nvSpPr>
            <p:cNvPr id="101" name="AutoShape 83"/>
            <p:cNvSpPr>
              <a:spLocks noChangeArrowheads="1"/>
            </p:cNvSpPr>
            <p:nvPr/>
          </p:nvSpPr>
          <p:spPr bwMode="auto">
            <a:xfrm rot="5400000">
              <a:off x="599" y="2203"/>
              <a:ext cx="84" cy="77"/>
            </a:xfrm>
            <a:prstGeom prst="triangle">
              <a:avLst>
                <a:gd name="adj" fmla="val 50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2" name="Line 84"/>
            <p:cNvSpPr>
              <a:spLocks noChangeShapeType="1"/>
            </p:cNvSpPr>
            <p:nvPr/>
          </p:nvSpPr>
          <p:spPr bwMode="auto">
            <a:xfrm rot="-5400000">
              <a:off x="514" y="2157"/>
              <a:ext cx="0" cy="14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3" name="Line 85"/>
            <p:cNvSpPr>
              <a:spLocks noChangeShapeType="1"/>
            </p:cNvSpPr>
            <p:nvPr/>
          </p:nvSpPr>
          <p:spPr bwMode="auto">
            <a:xfrm rot="-5400000">
              <a:off x="533" y="2016"/>
              <a:ext cx="0" cy="1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4" name="Line 86"/>
            <p:cNvSpPr>
              <a:spLocks noChangeShapeType="1"/>
            </p:cNvSpPr>
            <p:nvPr/>
          </p:nvSpPr>
          <p:spPr bwMode="auto">
            <a:xfrm rot="-5400000">
              <a:off x="533" y="1916"/>
              <a:ext cx="0" cy="1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5" name="Line 87"/>
            <p:cNvSpPr>
              <a:spLocks noChangeShapeType="1"/>
            </p:cNvSpPr>
            <p:nvPr/>
          </p:nvSpPr>
          <p:spPr bwMode="auto">
            <a:xfrm rot="-5400000">
              <a:off x="1962" y="1880"/>
              <a:ext cx="0" cy="23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6" name="Text Box 88"/>
            <p:cNvSpPr txBox="1">
              <a:spLocks noChangeArrowheads="1"/>
            </p:cNvSpPr>
            <p:nvPr/>
          </p:nvSpPr>
          <p:spPr bwMode="auto">
            <a:xfrm>
              <a:off x="1589" y="1932"/>
              <a:ext cx="288"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RCO</a:t>
              </a:r>
              <a:endParaRPr lang="en-US" altLang="zh-CN" sz="1600"/>
            </a:p>
          </p:txBody>
        </p:sp>
        <p:sp>
          <p:nvSpPr>
            <p:cNvPr id="107" name="Oval 89"/>
            <p:cNvSpPr>
              <a:spLocks noChangeArrowheads="1"/>
            </p:cNvSpPr>
            <p:nvPr/>
          </p:nvSpPr>
          <p:spPr bwMode="auto">
            <a:xfrm>
              <a:off x="1849" y="2150"/>
              <a:ext cx="77" cy="5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8" name="Line 90"/>
            <p:cNvSpPr>
              <a:spLocks noChangeShapeType="1"/>
            </p:cNvSpPr>
            <p:nvPr/>
          </p:nvSpPr>
          <p:spPr bwMode="auto">
            <a:xfrm>
              <a:off x="1549" y="2141"/>
              <a:ext cx="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09" name="Text Box 91"/>
            <p:cNvSpPr txBox="1">
              <a:spLocks noChangeArrowheads="1"/>
            </p:cNvSpPr>
            <p:nvPr/>
          </p:nvSpPr>
          <p:spPr bwMode="auto">
            <a:xfrm>
              <a:off x="777" y="1798"/>
              <a:ext cx="1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Q</a:t>
              </a:r>
              <a:r>
                <a:rPr lang="en-US" altLang="zh-CN" sz="1600" b="0" baseline="-25000"/>
                <a:t>A</a:t>
              </a:r>
              <a:endParaRPr lang="en-US" altLang="zh-CN" sz="1600"/>
            </a:p>
          </p:txBody>
        </p:sp>
        <p:sp>
          <p:nvSpPr>
            <p:cNvPr id="110" name="Text Box 92"/>
            <p:cNvSpPr txBox="1">
              <a:spLocks noChangeArrowheads="1"/>
            </p:cNvSpPr>
            <p:nvPr/>
          </p:nvSpPr>
          <p:spPr bwMode="auto">
            <a:xfrm>
              <a:off x="1067" y="1789"/>
              <a:ext cx="18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Q</a:t>
              </a:r>
              <a:r>
                <a:rPr lang="en-US" altLang="zh-CN" sz="1600" b="0" baseline="-25000"/>
                <a:t>B</a:t>
              </a:r>
              <a:endParaRPr lang="en-US" altLang="zh-CN" sz="1600"/>
            </a:p>
          </p:txBody>
        </p:sp>
        <p:sp>
          <p:nvSpPr>
            <p:cNvPr id="112" name="Text Box 93"/>
            <p:cNvSpPr txBox="1">
              <a:spLocks noChangeArrowheads="1"/>
            </p:cNvSpPr>
            <p:nvPr/>
          </p:nvSpPr>
          <p:spPr bwMode="auto">
            <a:xfrm>
              <a:off x="1348" y="1798"/>
              <a:ext cx="1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Q</a:t>
              </a:r>
              <a:r>
                <a:rPr lang="en-US" altLang="zh-CN" sz="1600" b="0" baseline="-25000"/>
                <a:t>C</a:t>
              </a:r>
              <a:endParaRPr lang="en-US" altLang="zh-CN" sz="1600"/>
            </a:p>
          </p:txBody>
        </p:sp>
        <p:sp>
          <p:nvSpPr>
            <p:cNvPr id="113" name="Text Box 94"/>
            <p:cNvSpPr txBox="1">
              <a:spLocks noChangeArrowheads="1"/>
            </p:cNvSpPr>
            <p:nvPr/>
          </p:nvSpPr>
          <p:spPr bwMode="auto">
            <a:xfrm>
              <a:off x="1618" y="1789"/>
              <a:ext cx="18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Q</a:t>
              </a:r>
              <a:r>
                <a:rPr lang="en-US" altLang="zh-CN" sz="1600" b="0" baseline="-25000"/>
                <a:t>D</a:t>
              </a:r>
              <a:endParaRPr lang="en-US" altLang="zh-CN" sz="1600"/>
            </a:p>
          </p:txBody>
        </p:sp>
        <p:sp>
          <p:nvSpPr>
            <p:cNvPr id="114" name="Text Box 95"/>
            <p:cNvSpPr txBox="1">
              <a:spLocks noChangeArrowheads="1"/>
            </p:cNvSpPr>
            <p:nvPr/>
          </p:nvSpPr>
          <p:spPr bwMode="auto">
            <a:xfrm>
              <a:off x="1018" y="2267"/>
              <a:ext cx="14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A</a:t>
              </a:r>
              <a:endParaRPr lang="en-US" altLang="zh-CN" sz="1600"/>
            </a:p>
          </p:txBody>
        </p:sp>
        <p:sp>
          <p:nvSpPr>
            <p:cNvPr id="115" name="Text Box 96"/>
            <p:cNvSpPr txBox="1">
              <a:spLocks noChangeArrowheads="1"/>
            </p:cNvSpPr>
            <p:nvPr/>
          </p:nvSpPr>
          <p:spPr bwMode="auto">
            <a:xfrm>
              <a:off x="1230" y="2259"/>
              <a:ext cx="14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B</a:t>
              </a:r>
              <a:endParaRPr lang="en-US" altLang="zh-CN" sz="1600"/>
            </a:p>
          </p:txBody>
        </p:sp>
        <p:sp>
          <p:nvSpPr>
            <p:cNvPr id="116" name="Text Box 97"/>
            <p:cNvSpPr txBox="1">
              <a:spLocks noChangeArrowheads="1"/>
            </p:cNvSpPr>
            <p:nvPr/>
          </p:nvSpPr>
          <p:spPr bwMode="auto">
            <a:xfrm>
              <a:off x="1415" y="2267"/>
              <a:ext cx="14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C</a:t>
              </a:r>
              <a:endParaRPr lang="en-US" altLang="zh-CN" sz="1600"/>
            </a:p>
          </p:txBody>
        </p:sp>
        <p:sp>
          <p:nvSpPr>
            <p:cNvPr id="117" name="Text Box 98"/>
            <p:cNvSpPr txBox="1">
              <a:spLocks noChangeArrowheads="1"/>
            </p:cNvSpPr>
            <p:nvPr/>
          </p:nvSpPr>
          <p:spPr bwMode="auto">
            <a:xfrm>
              <a:off x="1610" y="2259"/>
              <a:ext cx="14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D</a:t>
              </a:r>
              <a:endParaRPr lang="en-US" altLang="zh-CN" sz="1600"/>
            </a:p>
          </p:txBody>
        </p:sp>
        <p:sp>
          <p:nvSpPr>
            <p:cNvPr id="118" name="Text Box 99"/>
            <p:cNvSpPr txBox="1">
              <a:spLocks noChangeArrowheads="1"/>
            </p:cNvSpPr>
            <p:nvPr/>
          </p:nvSpPr>
          <p:spPr bwMode="auto">
            <a:xfrm>
              <a:off x="748" y="2259"/>
              <a:ext cx="288"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CLR</a:t>
              </a:r>
              <a:endParaRPr lang="en-US" altLang="zh-CN" sz="1600"/>
            </a:p>
          </p:txBody>
        </p:sp>
        <p:sp>
          <p:nvSpPr>
            <p:cNvPr id="119" name="Text Box 100"/>
            <p:cNvSpPr txBox="1">
              <a:spLocks noChangeArrowheads="1"/>
            </p:cNvSpPr>
            <p:nvPr/>
          </p:nvSpPr>
          <p:spPr bwMode="auto">
            <a:xfrm>
              <a:off x="650" y="2016"/>
              <a:ext cx="288"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ENP</a:t>
              </a:r>
              <a:endParaRPr lang="en-US" altLang="zh-CN" sz="1600"/>
            </a:p>
          </p:txBody>
        </p:sp>
        <p:sp>
          <p:nvSpPr>
            <p:cNvPr id="147" name="Text Box 101"/>
            <p:cNvSpPr txBox="1">
              <a:spLocks noChangeArrowheads="1"/>
            </p:cNvSpPr>
            <p:nvPr/>
          </p:nvSpPr>
          <p:spPr bwMode="auto">
            <a:xfrm>
              <a:off x="651" y="1915"/>
              <a:ext cx="28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ENT</a:t>
              </a:r>
              <a:endParaRPr lang="en-US" altLang="zh-CN" sz="1600"/>
            </a:p>
          </p:txBody>
        </p:sp>
        <p:sp>
          <p:nvSpPr>
            <p:cNvPr id="148" name="Line 102"/>
            <p:cNvSpPr>
              <a:spLocks noChangeShapeType="1"/>
            </p:cNvSpPr>
            <p:nvPr/>
          </p:nvSpPr>
          <p:spPr bwMode="auto">
            <a:xfrm>
              <a:off x="852" y="2410"/>
              <a:ext cx="2" cy="1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49" name="Oval 103"/>
            <p:cNvSpPr>
              <a:spLocks noChangeArrowheads="1"/>
            </p:cNvSpPr>
            <p:nvPr/>
          </p:nvSpPr>
          <p:spPr bwMode="auto">
            <a:xfrm>
              <a:off x="833" y="2401"/>
              <a:ext cx="49" cy="50"/>
            </a:xfrm>
            <a:prstGeom prst="ellipse">
              <a:avLst/>
            </a:prstGeom>
            <a:solidFill>
              <a:srgbClr val="FFFFFF"/>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0" name="Text Box 104"/>
            <p:cNvSpPr txBox="1">
              <a:spLocks noChangeArrowheads="1"/>
            </p:cNvSpPr>
            <p:nvPr/>
          </p:nvSpPr>
          <p:spPr bwMode="auto">
            <a:xfrm>
              <a:off x="683" y="2141"/>
              <a:ext cx="28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CLK</a:t>
              </a:r>
              <a:endParaRPr lang="en-US" altLang="zh-CN" sz="1600"/>
            </a:p>
          </p:txBody>
        </p:sp>
        <p:sp>
          <p:nvSpPr>
            <p:cNvPr id="151" name="Line 105"/>
            <p:cNvSpPr>
              <a:spLocks noChangeShapeType="1"/>
            </p:cNvSpPr>
            <p:nvPr/>
          </p:nvSpPr>
          <p:spPr bwMode="auto">
            <a:xfrm flipV="1">
              <a:off x="765" y="2284"/>
              <a:ext cx="1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2" name="Text Box 106"/>
            <p:cNvSpPr txBox="1">
              <a:spLocks noChangeArrowheads="1"/>
            </p:cNvSpPr>
            <p:nvPr/>
          </p:nvSpPr>
          <p:spPr bwMode="auto">
            <a:xfrm>
              <a:off x="998" y="1965"/>
              <a:ext cx="533"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solidFill>
                    <a:srgbClr val="000000"/>
                  </a:solidFill>
                </a:rPr>
                <a:t>74LS163</a:t>
              </a:r>
              <a:endParaRPr lang="en-US" altLang="zh-CN" sz="1600"/>
            </a:p>
          </p:txBody>
        </p:sp>
        <p:sp>
          <p:nvSpPr>
            <p:cNvPr id="153" name="Text Box 107"/>
            <p:cNvSpPr txBox="1">
              <a:spLocks noChangeArrowheads="1"/>
            </p:cNvSpPr>
            <p:nvPr/>
          </p:nvSpPr>
          <p:spPr bwMode="auto">
            <a:xfrm>
              <a:off x="361" y="1865"/>
              <a:ext cx="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1</a:t>
              </a:r>
              <a:endParaRPr lang="en-US" altLang="zh-CN" sz="1600"/>
            </a:p>
          </p:txBody>
        </p:sp>
        <p:sp>
          <p:nvSpPr>
            <p:cNvPr id="154" name="Text Box 108"/>
            <p:cNvSpPr txBox="1">
              <a:spLocks noChangeArrowheads="1"/>
            </p:cNvSpPr>
            <p:nvPr/>
          </p:nvSpPr>
          <p:spPr bwMode="auto">
            <a:xfrm>
              <a:off x="361" y="1999"/>
              <a:ext cx="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1</a:t>
              </a:r>
              <a:endParaRPr lang="en-US" altLang="zh-CN" sz="1600"/>
            </a:p>
          </p:txBody>
        </p:sp>
        <p:sp>
          <p:nvSpPr>
            <p:cNvPr id="155" name="Text Box 109"/>
            <p:cNvSpPr txBox="1">
              <a:spLocks noChangeArrowheads="1"/>
            </p:cNvSpPr>
            <p:nvPr/>
          </p:nvSpPr>
          <p:spPr bwMode="auto">
            <a:xfrm>
              <a:off x="824" y="2552"/>
              <a:ext cx="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1</a:t>
              </a:r>
              <a:endParaRPr lang="en-US" altLang="zh-CN" sz="1600"/>
            </a:p>
          </p:txBody>
        </p:sp>
        <p:sp>
          <p:nvSpPr>
            <p:cNvPr id="156" name="Text Box 110"/>
            <p:cNvSpPr txBox="1">
              <a:spLocks noChangeArrowheads="1"/>
            </p:cNvSpPr>
            <p:nvPr/>
          </p:nvSpPr>
          <p:spPr bwMode="auto">
            <a:xfrm>
              <a:off x="158" y="2653"/>
              <a:ext cx="17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CP</a:t>
              </a:r>
              <a:endParaRPr lang="en-US" altLang="zh-CN" sz="1600"/>
            </a:p>
          </p:txBody>
        </p:sp>
        <p:sp>
          <p:nvSpPr>
            <p:cNvPr id="157" name="Oval 111"/>
            <p:cNvSpPr>
              <a:spLocks noChangeArrowheads="1"/>
            </p:cNvSpPr>
            <p:nvPr/>
          </p:nvSpPr>
          <p:spPr bwMode="auto">
            <a:xfrm>
              <a:off x="807" y="1717"/>
              <a:ext cx="29" cy="34"/>
            </a:xfrm>
            <a:prstGeom prst="ellipse">
              <a:avLst/>
            </a:prstGeom>
            <a:solidFill>
              <a:srgbClr val="000000"/>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8" name="Line 112"/>
            <p:cNvSpPr>
              <a:spLocks noChangeShapeType="1"/>
            </p:cNvSpPr>
            <p:nvPr/>
          </p:nvSpPr>
          <p:spPr bwMode="auto">
            <a:xfrm>
              <a:off x="2240" y="2239"/>
              <a:ext cx="0" cy="4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59" name="Line 113"/>
            <p:cNvSpPr>
              <a:spLocks noChangeShapeType="1"/>
            </p:cNvSpPr>
            <p:nvPr/>
          </p:nvSpPr>
          <p:spPr bwMode="auto">
            <a:xfrm flipH="1">
              <a:off x="314" y="2725"/>
              <a:ext cx="192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0" name="Line 114"/>
            <p:cNvSpPr>
              <a:spLocks noChangeShapeType="1"/>
            </p:cNvSpPr>
            <p:nvPr/>
          </p:nvSpPr>
          <p:spPr bwMode="auto">
            <a:xfrm>
              <a:off x="1070" y="2507"/>
              <a:ext cx="61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1" name="Line 115"/>
            <p:cNvSpPr>
              <a:spLocks noChangeShapeType="1"/>
            </p:cNvSpPr>
            <p:nvPr/>
          </p:nvSpPr>
          <p:spPr bwMode="auto">
            <a:xfrm>
              <a:off x="1601" y="2591"/>
              <a:ext cx="12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2" name="Oval 116"/>
            <p:cNvSpPr>
              <a:spLocks noChangeArrowheads="1"/>
            </p:cNvSpPr>
            <p:nvPr/>
          </p:nvSpPr>
          <p:spPr bwMode="auto">
            <a:xfrm>
              <a:off x="1650" y="2497"/>
              <a:ext cx="28" cy="16"/>
            </a:xfrm>
            <a:prstGeom prst="ellipse">
              <a:avLst/>
            </a:prstGeom>
            <a:solidFill>
              <a:srgbClr val="000000"/>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3" name="Oval 117"/>
            <p:cNvSpPr>
              <a:spLocks noChangeArrowheads="1"/>
            </p:cNvSpPr>
            <p:nvPr/>
          </p:nvSpPr>
          <p:spPr bwMode="auto">
            <a:xfrm>
              <a:off x="1446" y="2497"/>
              <a:ext cx="28" cy="16"/>
            </a:xfrm>
            <a:prstGeom prst="ellipse">
              <a:avLst/>
            </a:prstGeom>
            <a:solidFill>
              <a:srgbClr val="000000"/>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4" name="Oval 118"/>
            <p:cNvSpPr>
              <a:spLocks noChangeArrowheads="1"/>
            </p:cNvSpPr>
            <p:nvPr/>
          </p:nvSpPr>
          <p:spPr bwMode="auto">
            <a:xfrm>
              <a:off x="1243" y="2497"/>
              <a:ext cx="29" cy="16"/>
            </a:xfrm>
            <a:prstGeom prst="ellipse">
              <a:avLst/>
            </a:prstGeom>
            <a:solidFill>
              <a:srgbClr val="000000"/>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5" name="Line 119"/>
            <p:cNvSpPr>
              <a:spLocks noChangeShapeType="1"/>
            </p:cNvSpPr>
            <p:nvPr/>
          </p:nvSpPr>
          <p:spPr bwMode="auto">
            <a:xfrm>
              <a:off x="439" y="2230"/>
              <a:ext cx="0" cy="4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6" name="Oval 120"/>
            <p:cNvSpPr>
              <a:spLocks noChangeArrowheads="1"/>
            </p:cNvSpPr>
            <p:nvPr/>
          </p:nvSpPr>
          <p:spPr bwMode="auto">
            <a:xfrm>
              <a:off x="420" y="2715"/>
              <a:ext cx="28" cy="16"/>
            </a:xfrm>
            <a:prstGeom prst="ellipse">
              <a:avLst/>
            </a:prstGeom>
            <a:solidFill>
              <a:srgbClr val="000000"/>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7" name="Line 121"/>
            <p:cNvSpPr>
              <a:spLocks noChangeShapeType="1"/>
            </p:cNvSpPr>
            <p:nvPr/>
          </p:nvSpPr>
          <p:spPr bwMode="auto">
            <a:xfrm>
              <a:off x="2862" y="2515"/>
              <a:ext cx="6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8" name="Line 122"/>
            <p:cNvSpPr>
              <a:spLocks noChangeShapeType="1"/>
            </p:cNvSpPr>
            <p:nvPr/>
          </p:nvSpPr>
          <p:spPr bwMode="auto">
            <a:xfrm>
              <a:off x="3392" y="2599"/>
              <a:ext cx="12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69" name="Oval 123"/>
            <p:cNvSpPr>
              <a:spLocks noChangeArrowheads="1"/>
            </p:cNvSpPr>
            <p:nvPr/>
          </p:nvSpPr>
          <p:spPr bwMode="auto">
            <a:xfrm>
              <a:off x="3441" y="2513"/>
              <a:ext cx="29" cy="17"/>
            </a:xfrm>
            <a:prstGeom prst="ellipse">
              <a:avLst/>
            </a:prstGeom>
            <a:solidFill>
              <a:srgbClr val="000000"/>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0" name="Oval 124"/>
            <p:cNvSpPr>
              <a:spLocks noChangeArrowheads="1"/>
            </p:cNvSpPr>
            <p:nvPr/>
          </p:nvSpPr>
          <p:spPr bwMode="auto">
            <a:xfrm>
              <a:off x="3237" y="2505"/>
              <a:ext cx="29" cy="17"/>
            </a:xfrm>
            <a:prstGeom prst="ellipse">
              <a:avLst/>
            </a:prstGeom>
            <a:solidFill>
              <a:srgbClr val="000000"/>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1" name="Oval 125"/>
            <p:cNvSpPr>
              <a:spLocks noChangeArrowheads="1"/>
            </p:cNvSpPr>
            <p:nvPr/>
          </p:nvSpPr>
          <p:spPr bwMode="auto">
            <a:xfrm>
              <a:off x="3035" y="2505"/>
              <a:ext cx="28" cy="17"/>
            </a:xfrm>
            <a:prstGeom prst="ellipse">
              <a:avLst/>
            </a:prstGeom>
            <a:solidFill>
              <a:srgbClr val="000000"/>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2" name="Line 126"/>
            <p:cNvSpPr>
              <a:spLocks noChangeShapeType="1"/>
            </p:cNvSpPr>
            <p:nvPr/>
          </p:nvSpPr>
          <p:spPr bwMode="auto">
            <a:xfrm>
              <a:off x="1250" y="2410"/>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3" name="Text Box 127"/>
            <p:cNvSpPr txBox="1">
              <a:spLocks noChangeArrowheads="1"/>
            </p:cNvSpPr>
            <p:nvPr/>
          </p:nvSpPr>
          <p:spPr bwMode="auto">
            <a:xfrm>
              <a:off x="1111" y="2078"/>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(1)</a:t>
              </a:r>
              <a:r>
                <a:rPr lang="en-US" altLang="zh-CN" sz="1600" b="0">
                  <a:solidFill>
                    <a:srgbClr val="000000"/>
                  </a:solidFill>
                  <a:ea typeface="楷体_GB2312" charset="-122"/>
                </a:rPr>
                <a:t> </a:t>
              </a:r>
              <a:endParaRPr lang="en-US" altLang="zh-CN" sz="1600"/>
            </a:p>
          </p:txBody>
        </p:sp>
        <p:sp>
          <p:nvSpPr>
            <p:cNvPr id="174" name="Text Box 128"/>
            <p:cNvSpPr txBox="1">
              <a:spLocks noChangeArrowheads="1"/>
            </p:cNvSpPr>
            <p:nvPr/>
          </p:nvSpPr>
          <p:spPr bwMode="auto">
            <a:xfrm>
              <a:off x="2916" y="2097"/>
              <a:ext cx="19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(2)</a:t>
              </a:r>
              <a:r>
                <a:rPr lang="en-US" altLang="zh-CN" sz="1600" b="0">
                  <a:solidFill>
                    <a:srgbClr val="000000"/>
                  </a:solidFill>
                  <a:ea typeface="楷体_GB2312" charset="-122"/>
                </a:rPr>
                <a:t> </a:t>
              </a:r>
              <a:endParaRPr lang="en-US" altLang="zh-CN" sz="1600"/>
            </a:p>
          </p:txBody>
        </p:sp>
        <p:sp>
          <p:nvSpPr>
            <p:cNvPr id="175" name="Line 129"/>
            <p:cNvSpPr>
              <a:spLocks noChangeShapeType="1"/>
            </p:cNvSpPr>
            <p:nvPr/>
          </p:nvSpPr>
          <p:spPr bwMode="auto">
            <a:xfrm>
              <a:off x="1921" y="2187"/>
              <a:ext cx="13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6" name="Line 130"/>
            <p:cNvSpPr>
              <a:spLocks noChangeShapeType="1"/>
            </p:cNvSpPr>
            <p:nvPr/>
          </p:nvSpPr>
          <p:spPr bwMode="auto">
            <a:xfrm>
              <a:off x="2067" y="2178"/>
              <a:ext cx="0" cy="6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7" name="Line 131"/>
            <p:cNvSpPr>
              <a:spLocks noChangeShapeType="1"/>
            </p:cNvSpPr>
            <p:nvPr/>
          </p:nvSpPr>
          <p:spPr bwMode="auto">
            <a:xfrm>
              <a:off x="2066" y="2832"/>
              <a:ext cx="211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8" name="Oval 132"/>
            <p:cNvSpPr>
              <a:spLocks noChangeArrowheads="1"/>
            </p:cNvSpPr>
            <p:nvPr/>
          </p:nvSpPr>
          <p:spPr bwMode="auto">
            <a:xfrm>
              <a:off x="4167" y="2178"/>
              <a:ext cx="28" cy="17"/>
            </a:xfrm>
            <a:prstGeom prst="ellipse">
              <a:avLst/>
            </a:prstGeom>
            <a:solidFill>
              <a:srgbClr val="000000"/>
            </a:solidFill>
            <a:ln w="9525">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179" name="AutoShape 140"/>
            <p:cNvSpPr>
              <a:spLocks noChangeArrowheads="1"/>
            </p:cNvSpPr>
            <p:nvPr/>
          </p:nvSpPr>
          <p:spPr bwMode="auto">
            <a:xfrm>
              <a:off x="3833" y="1298"/>
              <a:ext cx="198" cy="525"/>
            </a:xfrm>
            <a:prstGeom prst="flowChartDelay">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38" name="Group 156"/>
          <p:cNvGrpSpPr>
            <a:grpSpLocks/>
          </p:cNvGrpSpPr>
          <p:nvPr/>
        </p:nvGrpSpPr>
        <p:grpSpPr bwMode="auto">
          <a:xfrm>
            <a:off x="1697832" y="1683544"/>
            <a:ext cx="6429375" cy="304800"/>
            <a:chOff x="1111" y="663"/>
            <a:chExt cx="4050" cy="192"/>
          </a:xfrm>
        </p:grpSpPr>
        <p:sp>
          <p:nvSpPr>
            <p:cNvPr id="47" name="Text Box 143"/>
            <p:cNvSpPr txBox="1">
              <a:spLocks noChangeArrowheads="1"/>
            </p:cNvSpPr>
            <p:nvPr/>
          </p:nvSpPr>
          <p:spPr bwMode="auto">
            <a:xfrm>
              <a:off x="1111" y="663"/>
              <a:ext cx="405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利用</a:t>
              </a:r>
              <a:r>
                <a:rPr lang="en-US" altLang="zh-CN" sz="2000"/>
                <a:t>LOAD</a:t>
              </a:r>
              <a:r>
                <a:rPr lang="zh-CN" altLang="en-US" sz="2000"/>
                <a:t>端当计数达到最大值</a:t>
              </a:r>
              <a:r>
                <a:rPr lang="en-US" altLang="zh-CN" sz="2000"/>
                <a:t>99</a:t>
              </a:r>
              <a:r>
                <a:rPr lang="zh-CN" altLang="en-US" sz="2000"/>
                <a:t>时，使得</a:t>
              </a:r>
              <a:r>
                <a:rPr lang="en-US" altLang="zh-CN" sz="2000"/>
                <a:t>LOAD =0</a:t>
              </a:r>
              <a:r>
                <a:rPr lang="zh-CN" altLang="en-US" sz="2000"/>
                <a:t>。</a:t>
              </a:r>
            </a:p>
          </p:txBody>
        </p:sp>
        <p:sp>
          <p:nvSpPr>
            <p:cNvPr id="48" name="Line 144"/>
            <p:cNvSpPr>
              <a:spLocks noChangeShapeType="1"/>
            </p:cNvSpPr>
            <p:nvPr/>
          </p:nvSpPr>
          <p:spPr bwMode="auto">
            <a:xfrm>
              <a:off x="1555" y="663"/>
              <a:ext cx="41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9" name="Line 145"/>
            <p:cNvSpPr>
              <a:spLocks noChangeShapeType="1"/>
            </p:cNvSpPr>
            <p:nvPr/>
          </p:nvSpPr>
          <p:spPr bwMode="auto">
            <a:xfrm>
              <a:off x="4290" y="663"/>
              <a:ext cx="41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39" name="Text Box 147"/>
          <p:cNvSpPr txBox="1">
            <a:spLocks noChangeArrowheads="1"/>
          </p:cNvSpPr>
          <p:nvPr/>
        </p:nvSpPr>
        <p:spPr bwMode="auto">
          <a:xfrm>
            <a:off x="2129632" y="2907506"/>
            <a:ext cx="14398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2400"/>
              <a:t>(99)</a:t>
            </a:r>
            <a:r>
              <a:rPr lang="en-US" altLang="zh-CN" sz="2400" baseline="-25000"/>
              <a:t>10</a:t>
            </a:r>
            <a:r>
              <a:rPr lang="en-US" altLang="zh-CN" sz="2400"/>
              <a:t>=(?)</a:t>
            </a:r>
            <a:r>
              <a:rPr lang="en-US" altLang="zh-CN" sz="2400" baseline="-25000"/>
              <a:t>2</a:t>
            </a:r>
          </a:p>
        </p:txBody>
      </p:sp>
      <p:sp>
        <p:nvSpPr>
          <p:cNvPr id="40" name="Text Box 148"/>
          <p:cNvSpPr txBox="1">
            <a:spLocks noChangeArrowheads="1"/>
          </p:cNvSpPr>
          <p:nvPr/>
        </p:nvSpPr>
        <p:spPr bwMode="auto">
          <a:xfrm>
            <a:off x="3066257" y="2936081"/>
            <a:ext cx="1727200" cy="365125"/>
          </a:xfrm>
          <a:prstGeom prst="rect">
            <a:avLst/>
          </a:prstGeom>
          <a:solidFill>
            <a:srgbClr val="E2E2E2"/>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2400"/>
              <a:t>(0110</a:t>
            </a:r>
            <a:r>
              <a:rPr lang="en-US" altLang="zh-CN" sz="2000"/>
              <a:t> </a:t>
            </a:r>
            <a:r>
              <a:rPr lang="en-US" altLang="zh-CN" sz="2400"/>
              <a:t>0011)</a:t>
            </a:r>
            <a:r>
              <a:rPr lang="en-US" altLang="zh-CN" sz="2400" baseline="-25000"/>
              <a:t>2</a:t>
            </a:r>
          </a:p>
        </p:txBody>
      </p:sp>
      <p:grpSp>
        <p:nvGrpSpPr>
          <p:cNvPr id="41" name="Group 153"/>
          <p:cNvGrpSpPr>
            <a:grpSpLocks/>
          </p:cNvGrpSpPr>
          <p:nvPr/>
        </p:nvGrpSpPr>
        <p:grpSpPr bwMode="auto">
          <a:xfrm>
            <a:off x="2921794" y="3339323"/>
            <a:ext cx="865188" cy="447678"/>
            <a:chOff x="1157" y="1598"/>
            <a:chExt cx="545" cy="282"/>
          </a:xfrm>
        </p:grpSpPr>
        <p:sp>
          <p:nvSpPr>
            <p:cNvPr id="45" name="AutoShape 149"/>
            <p:cNvSpPr>
              <a:spLocks/>
            </p:cNvSpPr>
            <p:nvPr/>
          </p:nvSpPr>
          <p:spPr bwMode="auto">
            <a:xfrm rot="-5400000">
              <a:off x="1496" y="1485"/>
              <a:ext cx="45" cy="272"/>
            </a:xfrm>
            <a:prstGeom prst="leftBrace">
              <a:avLst>
                <a:gd name="adj1" fmla="val 5037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6" name="Text Box 151"/>
            <p:cNvSpPr txBox="1">
              <a:spLocks noChangeArrowheads="1"/>
            </p:cNvSpPr>
            <p:nvPr/>
          </p:nvSpPr>
          <p:spPr bwMode="auto">
            <a:xfrm>
              <a:off x="1157" y="1688"/>
              <a:ext cx="54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高位片</a:t>
              </a:r>
            </a:p>
          </p:txBody>
        </p:sp>
      </p:grpSp>
      <p:grpSp>
        <p:nvGrpSpPr>
          <p:cNvPr id="42" name="Group 154"/>
          <p:cNvGrpSpPr>
            <a:grpSpLocks/>
          </p:cNvGrpSpPr>
          <p:nvPr/>
        </p:nvGrpSpPr>
        <p:grpSpPr bwMode="auto">
          <a:xfrm>
            <a:off x="3929860" y="3339324"/>
            <a:ext cx="865188" cy="433391"/>
            <a:chOff x="1728" y="1598"/>
            <a:chExt cx="545" cy="273"/>
          </a:xfrm>
        </p:grpSpPr>
        <p:sp>
          <p:nvSpPr>
            <p:cNvPr id="43" name="AutoShape 150"/>
            <p:cNvSpPr>
              <a:spLocks/>
            </p:cNvSpPr>
            <p:nvPr/>
          </p:nvSpPr>
          <p:spPr bwMode="auto">
            <a:xfrm rot="-5400000">
              <a:off x="1868" y="1485"/>
              <a:ext cx="45" cy="272"/>
            </a:xfrm>
            <a:prstGeom prst="leftBrace">
              <a:avLst>
                <a:gd name="adj1" fmla="val 5037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44" name="Text Box 152"/>
            <p:cNvSpPr txBox="1">
              <a:spLocks noChangeArrowheads="1"/>
            </p:cNvSpPr>
            <p:nvPr/>
          </p:nvSpPr>
          <p:spPr bwMode="auto">
            <a:xfrm>
              <a:off x="1728" y="1679"/>
              <a:ext cx="54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低位片</a:t>
              </a:r>
            </a:p>
          </p:txBody>
        </p:sp>
      </p:grpSp>
      <p:sp>
        <p:nvSpPr>
          <p:cNvPr id="204" name="Line 8"/>
          <p:cNvSpPr>
            <a:spLocks noChangeShapeType="1"/>
          </p:cNvSpPr>
          <p:nvPr/>
        </p:nvSpPr>
        <p:spPr bwMode="auto">
          <a:xfrm>
            <a:off x="4757740" y="3939383"/>
            <a:ext cx="0" cy="8259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Tree>
    <p:extLst>
      <p:ext uri="{BB962C8B-B14F-4D97-AF65-F5344CB8AC3E}">
        <p14:creationId xmlns:p14="http://schemas.microsoft.com/office/powerpoint/2010/main" val="341169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ircle(in)">
                                      <p:cBhvr>
                                        <p:cTn id="7" dur="2000"/>
                                        <p:tgtEl>
                                          <p:spTgt spid="3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circle(in)">
                                      <p:cBhvr>
                                        <p:cTn id="10" dur="2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43"/>
          <p:cNvSpPr txBox="1">
            <a:spLocks noChangeArrowheads="1"/>
          </p:cNvSpPr>
          <p:nvPr/>
        </p:nvSpPr>
        <p:spPr bwMode="auto">
          <a:xfrm>
            <a:off x="-77787" y="6309192"/>
            <a:ext cx="9221788" cy="710067"/>
          </a:xfrm>
          <a:prstGeom prst="rect">
            <a:avLst/>
          </a:prstGeom>
          <a:ln/>
        </p:spPr>
        <p:style>
          <a:lnRef idx="0">
            <a:schemeClr val="accent3"/>
          </a:lnRef>
          <a:fillRef idx="3">
            <a:schemeClr val="accent3"/>
          </a:fillRef>
          <a:effectRef idx="3">
            <a:schemeClr val="accent3"/>
          </a:effectRef>
          <a:fontRef idx="minor">
            <a:schemeClr val="lt1"/>
          </a:fontRef>
        </p:style>
        <p:txBody>
          <a:bodyPr wrap="square" lIns="90000" tIns="46800" rIns="90000" bIns="46800">
            <a:spAutoFit/>
          </a:bodyPr>
          <a:lstStyle>
            <a:lvl1pPr>
              <a:defRPr sz="2800" b="1">
                <a:solidFill>
                  <a:schemeClr val="tx1"/>
                </a:solidFill>
                <a:latin typeface="Times New Roman" pitchFamily="18" charset="0"/>
                <a:ea typeface="宋体" pitchFamily="2" charset="-122"/>
              </a:defRPr>
            </a:lvl1pPr>
            <a:lvl2pPr marL="742950" indent="-285750">
              <a:defRPr sz="2800" b="1">
                <a:solidFill>
                  <a:schemeClr val="tx1"/>
                </a:solidFill>
                <a:latin typeface="Times New Roman" pitchFamily="18" charset="0"/>
                <a:ea typeface="宋体" pitchFamily="2" charset="-122"/>
              </a:defRPr>
            </a:lvl2pPr>
            <a:lvl3pPr marL="1143000" indent="-228600">
              <a:defRPr sz="2800" b="1">
                <a:solidFill>
                  <a:schemeClr val="tx1"/>
                </a:solidFill>
                <a:latin typeface="Times New Roman" pitchFamily="18" charset="0"/>
                <a:ea typeface="宋体" pitchFamily="2" charset="-122"/>
              </a:defRPr>
            </a:lvl3pPr>
            <a:lvl4pPr marL="1600200" indent="-228600">
              <a:defRPr sz="2800" b="1">
                <a:solidFill>
                  <a:schemeClr val="tx1"/>
                </a:solidFill>
                <a:latin typeface="Times New Roman" pitchFamily="18" charset="0"/>
                <a:ea typeface="宋体" pitchFamily="2" charset="-122"/>
              </a:defRPr>
            </a:lvl4pPr>
            <a:lvl5pPr marL="2057400" indent="-228600">
              <a:defRPr sz="2800" b="1">
                <a:solidFill>
                  <a:schemeClr val="tx1"/>
                </a:solidFill>
                <a:latin typeface="Times New Roman" pitchFamily="18" charset="0"/>
                <a:ea typeface="宋体" pitchFamily="2" charset="-122"/>
              </a:defRPr>
            </a:lvl5pPr>
            <a:lvl6pPr marL="25146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6pPr>
            <a:lvl7pPr marL="29718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7pPr>
            <a:lvl8pPr marL="34290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8pPr>
            <a:lvl9pPr marL="3886200" indent="-228600" algn="ctr" eaLnBrk="0" fontAlgn="base" hangingPunct="0">
              <a:spcBef>
                <a:spcPct val="50000"/>
              </a:spcBef>
              <a:spcAft>
                <a:spcPct val="0"/>
              </a:spcAft>
              <a:defRPr sz="2800" b="1">
                <a:solidFill>
                  <a:schemeClr val="tx1"/>
                </a:solidFill>
                <a:latin typeface="Times New Roman" pitchFamily="18" charset="0"/>
                <a:ea typeface="宋体" pitchFamily="2" charset="-122"/>
              </a:defRPr>
            </a:lvl9pPr>
          </a:lstStyle>
          <a:p>
            <a:pPr eaLnBrk="1" hangingPunct="1"/>
            <a:endParaRPr kumimoji="1" lang="en-US" altLang="zh-CN" sz="2000" dirty="0"/>
          </a:p>
          <a:p>
            <a:pPr eaLnBrk="1" hangingPunct="1"/>
            <a:endParaRPr kumimoji="1" lang="en-US" altLang="zh-CN" sz="2000" dirty="0"/>
          </a:p>
        </p:txBody>
      </p:sp>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grpSp>
        <p:nvGrpSpPr>
          <p:cNvPr id="185" name="Group 76"/>
          <p:cNvGrpSpPr>
            <a:grpSpLocks/>
          </p:cNvGrpSpPr>
          <p:nvPr/>
        </p:nvGrpSpPr>
        <p:grpSpPr bwMode="auto">
          <a:xfrm>
            <a:off x="142074" y="3821776"/>
            <a:ext cx="8035925" cy="3032125"/>
            <a:chOff x="131" y="2251"/>
            <a:chExt cx="5062" cy="1910"/>
          </a:xfrm>
        </p:grpSpPr>
        <p:grpSp>
          <p:nvGrpSpPr>
            <p:cNvPr id="263" name="Group 72"/>
            <p:cNvGrpSpPr>
              <a:grpSpLocks/>
            </p:cNvGrpSpPr>
            <p:nvPr/>
          </p:nvGrpSpPr>
          <p:grpSpPr bwMode="auto">
            <a:xfrm>
              <a:off x="131" y="2251"/>
              <a:ext cx="5062" cy="1910"/>
              <a:chOff x="131" y="2251"/>
              <a:chExt cx="5062" cy="1910"/>
            </a:xfrm>
          </p:grpSpPr>
          <p:pic>
            <p:nvPicPr>
              <p:cNvPr id="267"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2251"/>
                <a:ext cx="4944" cy="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 name="Text Box 60"/>
              <p:cNvSpPr txBox="1">
                <a:spLocks noChangeArrowheads="1"/>
              </p:cNvSpPr>
              <p:nvPr/>
            </p:nvSpPr>
            <p:spPr bwMode="auto">
              <a:xfrm>
                <a:off x="4422" y="2976"/>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800"/>
                  <a:t>LOAD</a:t>
                </a:r>
              </a:p>
            </p:txBody>
          </p:sp>
          <p:sp>
            <p:nvSpPr>
              <p:cNvPr id="269" name="Line 61"/>
              <p:cNvSpPr>
                <a:spLocks noChangeShapeType="1"/>
              </p:cNvSpPr>
              <p:nvPr/>
            </p:nvSpPr>
            <p:spPr bwMode="auto">
              <a:xfrm>
                <a:off x="4477" y="2976"/>
                <a:ext cx="3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70" name="Text Box 62"/>
              <p:cNvSpPr txBox="1">
                <a:spLocks noChangeArrowheads="1"/>
              </p:cNvSpPr>
              <p:nvPr/>
            </p:nvSpPr>
            <p:spPr bwMode="auto">
              <a:xfrm>
                <a:off x="131" y="3912"/>
                <a:ext cx="3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800"/>
                  <a:t>CLK</a:t>
                </a:r>
              </a:p>
            </p:txBody>
          </p:sp>
          <p:grpSp>
            <p:nvGrpSpPr>
              <p:cNvPr id="271" name="Group 65"/>
              <p:cNvGrpSpPr>
                <a:grpSpLocks/>
              </p:cNvGrpSpPr>
              <p:nvPr/>
            </p:nvGrpSpPr>
            <p:grpSpPr bwMode="auto">
              <a:xfrm>
                <a:off x="786" y="2895"/>
                <a:ext cx="318" cy="134"/>
                <a:chOff x="786" y="2895"/>
                <a:chExt cx="318" cy="134"/>
              </a:xfrm>
            </p:grpSpPr>
            <p:sp>
              <p:nvSpPr>
                <p:cNvPr id="278" name="Text Box 63"/>
                <p:cNvSpPr txBox="1">
                  <a:spLocks noChangeArrowheads="1"/>
                </p:cNvSpPr>
                <p:nvPr/>
              </p:nvSpPr>
              <p:spPr bwMode="auto">
                <a:xfrm>
                  <a:off x="786" y="2914"/>
                  <a:ext cx="31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200"/>
                    <a:t>LOAD</a:t>
                  </a:r>
                </a:p>
              </p:txBody>
            </p:sp>
            <p:sp>
              <p:nvSpPr>
                <p:cNvPr id="279" name="Line 64"/>
                <p:cNvSpPr>
                  <a:spLocks noChangeShapeType="1"/>
                </p:cNvSpPr>
                <p:nvPr/>
              </p:nvSpPr>
              <p:spPr bwMode="auto">
                <a:xfrm>
                  <a:off x="830" y="2895"/>
                  <a:ext cx="22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272" name="Group 66"/>
              <p:cNvGrpSpPr>
                <a:grpSpLocks/>
              </p:cNvGrpSpPr>
              <p:nvPr/>
            </p:nvGrpSpPr>
            <p:grpSpPr bwMode="auto">
              <a:xfrm>
                <a:off x="2064" y="2886"/>
                <a:ext cx="318" cy="134"/>
                <a:chOff x="786" y="2895"/>
                <a:chExt cx="318" cy="134"/>
              </a:xfrm>
            </p:grpSpPr>
            <p:sp>
              <p:nvSpPr>
                <p:cNvPr id="276" name="Text Box 67"/>
                <p:cNvSpPr txBox="1">
                  <a:spLocks noChangeArrowheads="1"/>
                </p:cNvSpPr>
                <p:nvPr/>
              </p:nvSpPr>
              <p:spPr bwMode="auto">
                <a:xfrm>
                  <a:off x="786" y="2914"/>
                  <a:ext cx="31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200"/>
                    <a:t>LOAD</a:t>
                  </a:r>
                </a:p>
              </p:txBody>
            </p:sp>
            <p:sp>
              <p:nvSpPr>
                <p:cNvPr id="277" name="Line 68"/>
                <p:cNvSpPr>
                  <a:spLocks noChangeShapeType="1"/>
                </p:cNvSpPr>
                <p:nvPr/>
              </p:nvSpPr>
              <p:spPr bwMode="auto">
                <a:xfrm>
                  <a:off x="830" y="2895"/>
                  <a:ext cx="22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nvGrpSpPr>
              <p:cNvPr id="273" name="Group 69"/>
              <p:cNvGrpSpPr>
                <a:grpSpLocks/>
              </p:cNvGrpSpPr>
              <p:nvPr/>
            </p:nvGrpSpPr>
            <p:grpSpPr bwMode="auto">
              <a:xfrm>
                <a:off x="3379" y="2886"/>
                <a:ext cx="318" cy="134"/>
                <a:chOff x="786" y="2895"/>
                <a:chExt cx="318" cy="134"/>
              </a:xfrm>
            </p:grpSpPr>
            <p:sp>
              <p:nvSpPr>
                <p:cNvPr id="274" name="Text Box 70"/>
                <p:cNvSpPr txBox="1">
                  <a:spLocks noChangeArrowheads="1"/>
                </p:cNvSpPr>
                <p:nvPr/>
              </p:nvSpPr>
              <p:spPr bwMode="auto">
                <a:xfrm>
                  <a:off x="786" y="2914"/>
                  <a:ext cx="31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200"/>
                    <a:t>LOAD</a:t>
                  </a:r>
                </a:p>
              </p:txBody>
            </p:sp>
            <p:sp>
              <p:nvSpPr>
                <p:cNvPr id="275" name="Line 71"/>
                <p:cNvSpPr>
                  <a:spLocks noChangeShapeType="1"/>
                </p:cNvSpPr>
                <p:nvPr/>
              </p:nvSpPr>
              <p:spPr bwMode="auto">
                <a:xfrm>
                  <a:off x="830" y="2895"/>
                  <a:ext cx="22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grpSp>
        <p:sp>
          <p:nvSpPr>
            <p:cNvPr id="264" name="Rectangle 73"/>
            <p:cNvSpPr>
              <a:spLocks noChangeArrowheads="1"/>
            </p:cNvSpPr>
            <p:nvPr/>
          </p:nvSpPr>
          <p:spPr bwMode="auto">
            <a:xfrm>
              <a:off x="1129" y="2523"/>
              <a:ext cx="544" cy="363"/>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65" name="Rectangle 74"/>
            <p:cNvSpPr>
              <a:spLocks noChangeArrowheads="1"/>
            </p:cNvSpPr>
            <p:nvPr/>
          </p:nvSpPr>
          <p:spPr bwMode="auto">
            <a:xfrm>
              <a:off x="2381" y="2523"/>
              <a:ext cx="544" cy="363"/>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66" name="Rectangle 75"/>
            <p:cNvSpPr>
              <a:spLocks noChangeArrowheads="1"/>
            </p:cNvSpPr>
            <p:nvPr/>
          </p:nvSpPr>
          <p:spPr bwMode="auto">
            <a:xfrm>
              <a:off x="3705" y="2423"/>
              <a:ext cx="544" cy="454"/>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206" name="Text Box 4"/>
          <p:cNvSpPr txBox="1">
            <a:spLocks noChangeArrowheads="1"/>
          </p:cNvSpPr>
          <p:nvPr/>
        </p:nvSpPr>
        <p:spPr bwMode="auto">
          <a:xfrm>
            <a:off x="907249" y="1661188"/>
            <a:ext cx="16097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zh-CN" altLang="en-US" sz="2000">
                <a:solidFill>
                  <a:srgbClr val="000000"/>
                </a:solidFill>
              </a:rPr>
              <a:t>状态转移图：</a:t>
            </a:r>
            <a:endParaRPr lang="zh-CN" altLang="en-US" sz="2000"/>
          </a:p>
        </p:txBody>
      </p:sp>
      <p:sp>
        <p:nvSpPr>
          <p:cNvPr id="207" name="Text Box 20"/>
          <p:cNvSpPr txBox="1">
            <a:spLocks noChangeArrowheads="1"/>
          </p:cNvSpPr>
          <p:nvPr/>
        </p:nvSpPr>
        <p:spPr bwMode="auto">
          <a:xfrm>
            <a:off x="1164424" y="451513"/>
            <a:ext cx="6624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利用四位二进制计数器</a:t>
            </a:r>
            <a:r>
              <a:rPr lang="en-US" altLang="zh-CN" sz="2000"/>
              <a:t>74LS161</a:t>
            </a:r>
            <a:r>
              <a:rPr lang="zh-CN" altLang="en-US" sz="2000"/>
              <a:t>级联构成模</a:t>
            </a:r>
            <a:r>
              <a:rPr lang="en-US" altLang="zh-CN" sz="2000"/>
              <a:t>3000</a:t>
            </a:r>
            <a:r>
              <a:rPr lang="zh-CN" altLang="en-US" sz="2000"/>
              <a:t>计数器。</a:t>
            </a:r>
          </a:p>
        </p:txBody>
      </p:sp>
      <p:grpSp>
        <p:nvGrpSpPr>
          <p:cNvPr id="208" name="Group 21"/>
          <p:cNvGrpSpPr>
            <a:grpSpLocks/>
          </p:cNvGrpSpPr>
          <p:nvPr/>
        </p:nvGrpSpPr>
        <p:grpSpPr bwMode="auto">
          <a:xfrm>
            <a:off x="257961" y="421351"/>
            <a:ext cx="1066800" cy="406400"/>
            <a:chOff x="240" y="480"/>
            <a:chExt cx="1488" cy="256"/>
          </a:xfrm>
        </p:grpSpPr>
        <p:sp>
          <p:nvSpPr>
            <p:cNvPr id="261" name="Text Box 22"/>
            <p:cNvSpPr txBox="1">
              <a:spLocks noChangeArrowheads="1"/>
            </p:cNvSpPr>
            <p:nvPr/>
          </p:nvSpPr>
          <p:spPr bwMode="auto">
            <a:xfrm>
              <a:off x="240" y="480"/>
              <a:ext cx="1104" cy="256"/>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eaLnBrk="1" hangingPunct="1"/>
              <a:r>
                <a:rPr kumimoji="1" lang="zh-CN" altLang="en-US" sz="2000"/>
                <a:t>例</a:t>
              </a:r>
              <a:r>
                <a:rPr kumimoji="1" lang="en-US" altLang="zh-CN" sz="2000"/>
                <a:t>3</a:t>
              </a:r>
            </a:p>
          </p:txBody>
        </p:sp>
        <p:sp>
          <p:nvSpPr>
            <p:cNvPr id="262" name="Line 23"/>
            <p:cNvSpPr>
              <a:spLocks noChangeShapeType="1"/>
            </p:cNvSpPr>
            <p:nvPr/>
          </p:nvSpPr>
          <p:spPr bwMode="auto">
            <a:xfrm>
              <a:off x="1344" y="605"/>
              <a:ext cx="384" cy="0"/>
            </a:xfrm>
            <a:prstGeom prst="line">
              <a:avLst/>
            </a:prstGeom>
            <a:ln>
              <a:headEnd/>
              <a:tailEnd/>
            </a:ln>
            <a:extLst/>
          </p:spPr>
          <p:style>
            <a:lnRef idx="2">
              <a:schemeClr val="accent6"/>
            </a:lnRef>
            <a:fillRef idx="1">
              <a:schemeClr val="lt1"/>
            </a:fillRef>
            <a:effectRef idx="0">
              <a:schemeClr val="accent6"/>
            </a:effectRef>
            <a:fontRef idx="minor">
              <a:schemeClr val="dk1"/>
            </a:fontRef>
          </p:style>
          <p:txBody>
            <a:bodyPr wrap="none" lIns="90000" tIns="46800" rIns="90000" bIns="46800" anchor="ct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209" name="Text Box 24"/>
          <p:cNvSpPr txBox="1">
            <a:spLocks noChangeArrowheads="1"/>
          </p:cNvSpPr>
          <p:nvPr/>
        </p:nvSpPr>
        <p:spPr bwMode="auto">
          <a:xfrm>
            <a:off x="545299" y="1186526"/>
            <a:ext cx="24495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置数方式实现级联</a:t>
            </a:r>
          </a:p>
        </p:txBody>
      </p:sp>
      <p:sp>
        <p:nvSpPr>
          <p:cNvPr id="210" name="Text Box 29"/>
          <p:cNvSpPr txBox="1">
            <a:spLocks noChangeArrowheads="1"/>
          </p:cNvSpPr>
          <p:nvPr/>
        </p:nvSpPr>
        <p:spPr bwMode="auto">
          <a:xfrm>
            <a:off x="1496211" y="2381913"/>
            <a:ext cx="1943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2400"/>
              <a:t>(1096)</a:t>
            </a:r>
            <a:r>
              <a:rPr lang="en-US" altLang="zh-CN" sz="2400" baseline="-25000"/>
              <a:t>10</a:t>
            </a:r>
            <a:r>
              <a:rPr lang="en-US" altLang="zh-CN" sz="2400"/>
              <a:t>=?H</a:t>
            </a:r>
          </a:p>
        </p:txBody>
      </p:sp>
      <p:sp>
        <p:nvSpPr>
          <p:cNvPr id="211" name="Text Box 30"/>
          <p:cNvSpPr txBox="1">
            <a:spLocks noChangeArrowheads="1"/>
          </p:cNvSpPr>
          <p:nvPr/>
        </p:nvSpPr>
        <p:spPr bwMode="auto">
          <a:xfrm>
            <a:off x="2864636" y="2381913"/>
            <a:ext cx="863600" cy="365125"/>
          </a:xfrm>
          <a:prstGeom prst="rect">
            <a:avLst/>
          </a:prstGeom>
          <a:solidFill>
            <a:srgbClr val="E2E2E2"/>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2400" dirty="0"/>
              <a:t>448H</a:t>
            </a:r>
          </a:p>
        </p:txBody>
      </p:sp>
      <p:grpSp>
        <p:nvGrpSpPr>
          <p:cNvPr id="212" name="Group 48"/>
          <p:cNvGrpSpPr>
            <a:grpSpLocks/>
          </p:cNvGrpSpPr>
          <p:nvPr/>
        </p:nvGrpSpPr>
        <p:grpSpPr bwMode="auto">
          <a:xfrm>
            <a:off x="3942549" y="2742260"/>
            <a:ext cx="431800" cy="1058855"/>
            <a:chOff x="2516" y="1525"/>
            <a:chExt cx="272" cy="667"/>
          </a:xfrm>
        </p:grpSpPr>
        <p:sp>
          <p:nvSpPr>
            <p:cNvPr id="259" name="AutoShape 32"/>
            <p:cNvSpPr>
              <a:spLocks/>
            </p:cNvSpPr>
            <p:nvPr/>
          </p:nvSpPr>
          <p:spPr bwMode="auto">
            <a:xfrm rot="-5400000">
              <a:off x="2629" y="1412"/>
              <a:ext cx="45" cy="272"/>
            </a:xfrm>
            <a:prstGeom prst="leftBrace">
              <a:avLst>
                <a:gd name="adj1" fmla="val 5037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60" name="Text Box 33"/>
            <p:cNvSpPr txBox="1">
              <a:spLocks noChangeArrowheads="1"/>
            </p:cNvSpPr>
            <p:nvPr/>
          </p:nvSpPr>
          <p:spPr bwMode="auto">
            <a:xfrm>
              <a:off x="2562" y="1616"/>
              <a:ext cx="18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高位片</a:t>
              </a:r>
            </a:p>
          </p:txBody>
        </p:sp>
      </p:grpSp>
      <p:grpSp>
        <p:nvGrpSpPr>
          <p:cNvPr id="213" name="Group 50"/>
          <p:cNvGrpSpPr>
            <a:grpSpLocks/>
          </p:cNvGrpSpPr>
          <p:nvPr/>
        </p:nvGrpSpPr>
        <p:grpSpPr bwMode="auto">
          <a:xfrm>
            <a:off x="5355424" y="2742293"/>
            <a:ext cx="431800" cy="1028707"/>
            <a:chOff x="3406" y="1525"/>
            <a:chExt cx="272" cy="648"/>
          </a:xfrm>
        </p:grpSpPr>
        <p:sp>
          <p:nvSpPr>
            <p:cNvPr id="257" name="AutoShape 35"/>
            <p:cNvSpPr>
              <a:spLocks/>
            </p:cNvSpPr>
            <p:nvPr/>
          </p:nvSpPr>
          <p:spPr bwMode="auto">
            <a:xfrm rot="-5400000">
              <a:off x="3519" y="1412"/>
              <a:ext cx="45" cy="272"/>
            </a:xfrm>
            <a:prstGeom prst="leftBrace">
              <a:avLst>
                <a:gd name="adj1" fmla="val 5037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8" name="Text Box 36"/>
            <p:cNvSpPr txBox="1">
              <a:spLocks noChangeArrowheads="1"/>
            </p:cNvSpPr>
            <p:nvPr/>
          </p:nvSpPr>
          <p:spPr bwMode="auto">
            <a:xfrm>
              <a:off x="3470" y="1597"/>
              <a:ext cx="18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低位片</a:t>
              </a:r>
            </a:p>
          </p:txBody>
        </p:sp>
      </p:grpSp>
      <p:sp>
        <p:nvSpPr>
          <p:cNvPr id="214" name="Text Box 37"/>
          <p:cNvSpPr txBox="1">
            <a:spLocks noChangeArrowheads="1"/>
          </p:cNvSpPr>
          <p:nvPr/>
        </p:nvSpPr>
        <p:spPr bwMode="auto">
          <a:xfrm>
            <a:off x="3123399" y="1202401"/>
            <a:ext cx="1582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预置值</a:t>
            </a:r>
            <a:r>
              <a:rPr lang="en-US" altLang="zh-CN" sz="2000"/>
              <a:t>=N-M</a:t>
            </a:r>
          </a:p>
        </p:txBody>
      </p:sp>
      <p:sp>
        <p:nvSpPr>
          <p:cNvPr id="215" name="Text Box 38"/>
          <p:cNvSpPr txBox="1">
            <a:spLocks noChangeArrowheads="1"/>
          </p:cNvSpPr>
          <p:nvPr/>
        </p:nvSpPr>
        <p:spPr bwMode="auto">
          <a:xfrm>
            <a:off x="4895049" y="1243676"/>
            <a:ext cx="2663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预置值</a:t>
            </a:r>
            <a:r>
              <a:rPr lang="en-US" altLang="zh-CN" sz="2000"/>
              <a:t>=4096-3000=1096</a:t>
            </a:r>
          </a:p>
        </p:txBody>
      </p:sp>
      <p:grpSp>
        <p:nvGrpSpPr>
          <p:cNvPr id="216" name="Group 43"/>
          <p:cNvGrpSpPr>
            <a:grpSpLocks/>
          </p:cNvGrpSpPr>
          <p:nvPr/>
        </p:nvGrpSpPr>
        <p:grpSpPr bwMode="auto">
          <a:xfrm>
            <a:off x="2634452" y="1589749"/>
            <a:ext cx="4752979" cy="633411"/>
            <a:chOff x="1791" y="981"/>
            <a:chExt cx="2994" cy="399"/>
          </a:xfrm>
        </p:grpSpPr>
        <p:sp>
          <p:nvSpPr>
            <p:cNvPr id="242" name="Oval 6"/>
            <p:cNvSpPr>
              <a:spLocks noChangeArrowheads="1"/>
            </p:cNvSpPr>
            <p:nvPr/>
          </p:nvSpPr>
          <p:spPr bwMode="auto">
            <a:xfrm>
              <a:off x="1791" y="998"/>
              <a:ext cx="403" cy="251"/>
            </a:xfrm>
            <a:prstGeom prst="ellipse">
              <a:avLst/>
            </a:prstGeom>
            <a:solidFill>
              <a:srgbClr val="FF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3" name="Text Box 7"/>
            <p:cNvSpPr txBox="1">
              <a:spLocks noChangeArrowheads="1"/>
            </p:cNvSpPr>
            <p:nvPr/>
          </p:nvSpPr>
          <p:spPr bwMode="auto">
            <a:xfrm>
              <a:off x="2517" y="1071"/>
              <a:ext cx="27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1096</a:t>
              </a:r>
            </a:p>
          </p:txBody>
        </p:sp>
        <p:sp>
          <p:nvSpPr>
            <p:cNvPr id="244" name="Oval 8"/>
            <p:cNvSpPr>
              <a:spLocks noChangeArrowheads="1"/>
            </p:cNvSpPr>
            <p:nvPr/>
          </p:nvSpPr>
          <p:spPr bwMode="auto">
            <a:xfrm>
              <a:off x="2448" y="998"/>
              <a:ext cx="402" cy="251"/>
            </a:xfrm>
            <a:prstGeom prst="ellipse">
              <a:avLst/>
            </a:prstGeom>
            <a:solidFill>
              <a:srgbClr val="FF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5" name="Line 10"/>
            <p:cNvSpPr>
              <a:spLocks noChangeShapeType="1"/>
            </p:cNvSpPr>
            <p:nvPr/>
          </p:nvSpPr>
          <p:spPr bwMode="auto">
            <a:xfrm>
              <a:off x="2194" y="1115"/>
              <a:ext cx="241"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6" name="Line 11"/>
            <p:cNvSpPr>
              <a:spLocks noChangeShapeType="1"/>
            </p:cNvSpPr>
            <p:nvPr/>
          </p:nvSpPr>
          <p:spPr bwMode="auto">
            <a:xfrm>
              <a:off x="2852" y="1123"/>
              <a:ext cx="242"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7" name="Oval 12"/>
            <p:cNvSpPr>
              <a:spLocks noChangeArrowheads="1"/>
            </p:cNvSpPr>
            <p:nvPr/>
          </p:nvSpPr>
          <p:spPr bwMode="auto">
            <a:xfrm>
              <a:off x="3106" y="998"/>
              <a:ext cx="403" cy="251"/>
            </a:xfrm>
            <a:prstGeom prst="ellipse">
              <a:avLst/>
            </a:prstGeom>
            <a:solidFill>
              <a:srgbClr val="FF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8" name="Line 14"/>
            <p:cNvSpPr>
              <a:spLocks noChangeShapeType="1"/>
            </p:cNvSpPr>
            <p:nvPr/>
          </p:nvSpPr>
          <p:spPr bwMode="auto">
            <a:xfrm>
              <a:off x="3509" y="1115"/>
              <a:ext cx="241"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9" name="Oval 15"/>
            <p:cNvSpPr>
              <a:spLocks noChangeArrowheads="1"/>
            </p:cNvSpPr>
            <p:nvPr/>
          </p:nvSpPr>
          <p:spPr bwMode="auto">
            <a:xfrm>
              <a:off x="4382" y="981"/>
              <a:ext cx="403" cy="251"/>
            </a:xfrm>
            <a:prstGeom prst="ellipse">
              <a:avLst/>
            </a:prstGeom>
            <a:solidFill>
              <a:srgbClr val="FFFFFF"/>
            </a:solidFill>
            <a:ln w="19050">
              <a:solidFill>
                <a:srgbClr val="000000"/>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0" name="Text Box 16"/>
            <p:cNvSpPr txBox="1">
              <a:spLocks noChangeArrowheads="1"/>
            </p:cNvSpPr>
            <p:nvPr/>
          </p:nvSpPr>
          <p:spPr bwMode="auto">
            <a:xfrm>
              <a:off x="3806" y="989"/>
              <a:ext cx="29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b="0"/>
                <a:t>…</a:t>
              </a:r>
              <a:endParaRPr lang="en-US" altLang="zh-CN" sz="1600"/>
            </a:p>
          </p:txBody>
        </p:sp>
        <p:sp>
          <p:nvSpPr>
            <p:cNvPr id="251" name="Freeform 17"/>
            <p:cNvSpPr>
              <a:spLocks/>
            </p:cNvSpPr>
            <p:nvPr/>
          </p:nvSpPr>
          <p:spPr bwMode="auto">
            <a:xfrm>
              <a:off x="2009" y="1249"/>
              <a:ext cx="2549" cy="131"/>
            </a:xfrm>
            <a:custGeom>
              <a:avLst/>
              <a:gdLst>
                <a:gd name="T0" fmla="*/ 39 w 3058"/>
                <a:gd name="T1" fmla="*/ 0 h 249"/>
                <a:gd name="T2" fmla="*/ 32 w 3058"/>
                <a:gd name="T3" fmla="*/ 1 h 249"/>
                <a:gd name="T4" fmla="*/ 21 w 3058"/>
                <a:gd name="T5" fmla="*/ 1 h 249"/>
                <a:gd name="T6" fmla="*/ 10 w 3058"/>
                <a:gd name="T7" fmla="*/ 1 h 249"/>
                <a:gd name="T8" fmla="*/ 0 w 3058"/>
                <a:gd name="T9" fmla="*/ 1 h 249"/>
                <a:gd name="T10" fmla="*/ 0 60000 65536"/>
                <a:gd name="T11" fmla="*/ 0 60000 65536"/>
                <a:gd name="T12" fmla="*/ 0 60000 65536"/>
                <a:gd name="T13" fmla="*/ 0 60000 65536"/>
                <a:gd name="T14" fmla="*/ 0 60000 65536"/>
                <a:gd name="T15" fmla="*/ 0 w 3058"/>
                <a:gd name="T16" fmla="*/ 0 h 249"/>
                <a:gd name="T17" fmla="*/ 3058 w 3058"/>
                <a:gd name="T18" fmla="*/ 249 h 249"/>
              </a:gdLst>
              <a:ahLst/>
              <a:cxnLst>
                <a:cxn ang="T10">
                  <a:pos x="T0" y="T1"/>
                </a:cxn>
                <a:cxn ang="T11">
                  <a:pos x="T2" y="T3"/>
                </a:cxn>
                <a:cxn ang="T12">
                  <a:pos x="T4" y="T5"/>
                </a:cxn>
                <a:cxn ang="T13">
                  <a:pos x="T6" y="T7"/>
                </a:cxn>
                <a:cxn ang="T14">
                  <a:pos x="T8" y="T9"/>
                </a:cxn>
              </a:cxnLst>
              <a:rect l="T15" t="T16" r="T17" b="T18"/>
              <a:pathLst>
                <a:path w="3058" h="249">
                  <a:moveTo>
                    <a:pt x="3058" y="0"/>
                  </a:moveTo>
                  <a:cubicBezTo>
                    <a:pt x="3058" y="0"/>
                    <a:pt x="2697" y="133"/>
                    <a:pt x="2454" y="174"/>
                  </a:cubicBezTo>
                  <a:cubicBezTo>
                    <a:pt x="2211" y="215"/>
                    <a:pt x="1881" y="249"/>
                    <a:pt x="1599" y="249"/>
                  </a:cubicBezTo>
                  <a:cubicBezTo>
                    <a:pt x="1317" y="249"/>
                    <a:pt x="1025" y="215"/>
                    <a:pt x="759" y="174"/>
                  </a:cubicBezTo>
                  <a:cubicBezTo>
                    <a:pt x="493" y="133"/>
                    <a:pt x="158" y="37"/>
                    <a:pt x="0" y="1"/>
                  </a:cubicBezTo>
                </a:path>
              </a:pathLst>
            </a:custGeom>
            <a:noFill/>
            <a:ln w="9525">
              <a:solidFill>
                <a:srgbClr val="000000"/>
              </a:solidFill>
              <a:round/>
              <a:headEn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2" name="Line 18"/>
            <p:cNvSpPr>
              <a:spLocks noChangeShapeType="1"/>
            </p:cNvSpPr>
            <p:nvPr/>
          </p:nvSpPr>
          <p:spPr bwMode="auto">
            <a:xfrm>
              <a:off x="4128" y="1115"/>
              <a:ext cx="242"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53" name="Text Box 39"/>
            <p:cNvSpPr txBox="1">
              <a:spLocks noChangeArrowheads="1"/>
            </p:cNvSpPr>
            <p:nvPr/>
          </p:nvSpPr>
          <p:spPr bwMode="auto">
            <a:xfrm>
              <a:off x="1856" y="1045"/>
              <a:ext cx="27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1096</a:t>
              </a:r>
            </a:p>
          </p:txBody>
        </p:sp>
        <p:sp>
          <p:nvSpPr>
            <p:cNvPr id="254" name="Text Box 40"/>
            <p:cNvSpPr txBox="1">
              <a:spLocks noChangeArrowheads="1"/>
            </p:cNvSpPr>
            <p:nvPr/>
          </p:nvSpPr>
          <p:spPr bwMode="auto">
            <a:xfrm>
              <a:off x="2517" y="1044"/>
              <a:ext cx="27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1097</a:t>
              </a:r>
            </a:p>
          </p:txBody>
        </p:sp>
        <p:sp>
          <p:nvSpPr>
            <p:cNvPr id="255" name="Text Box 41"/>
            <p:cNvSpPr txBox="1">
              <a:spLocks noChangeArrowheads="1"/>
            </p:cNvSpPr>
            <p:nvPr/>
          </p:nvSpPr>
          <p:spPr bwMode="auto">
            <a:xfrm>
              <a:off x="3161" y="1062"/>
              <a:ext cx="27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1098</a:t>
              </a:r>
            </a:p>
          </p:txBody>
        </p:sp>
        <p:sp>
          <p:nvSpPr>
            <p:cNvPr id="256" name="Text Box 42"/>
            <p:cNvSpPr txBox="1">
              <a:spLocks noChangeArrowheads="1"/>
            </p:cNvSpPr>
            <p:nvPr/>
          </p:nvSpPr>
          <p:spPr bwMode="auto">
            <a:xfrm>
              <a:off x="4441" y="1026"/>
              <a:ext cx="27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just"/>
              <a:r>
                <a:rPr lang="en-US" altLang="zh-CN" sz="1600"/>
                <a:t>4095</a:t>
              </a:r>
            </a:p>
          </p:txBody>
        </p:sp>
      </p:grpSp>
      <p:sp>
        <p:nvSpPr>
          <p:cNvPr id="217" name="Text Box 44"/>
          <p:cNvSpPr txBox="1">
            <a:spLocks noChangeArrowheads="1"/>
          </p:cNvSpPr>
          <p:nvPr/>
        </p:nvSpPr>
        <p:spPr bwMode="auto">
          <a:xfrm>
            <a:off x="3642511" y="2381913"/>
            <a:ext cx="2447925" cy="365125"/>
          </a:xfrm>
          <a:prstGeom prst="rect">
            <a:avLst/>
          </a:prstGeom>
          <a:solidFill>
            <a:srgbClr val="E2E2E2"/>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2400" dirty="0"/>
              <a:t>=0100 0100 1000B</a:t>
            </a:r>
          </a:p>
        </p:txBody>
      </p:sp>
      <p:grpSp>
        <p:nvGrpSpPr>
          <p:cNvPr id="218" name="Group 49"/>
          <p:cNvGrpSpPr>
            <a:grpSpLocks/>
          </p:cNvGrpSpPr>
          <p:nvPr/>
        </p:nvGrpSpPr>
        <p:grpSpPr bwMode="auto">
          <a:xfrm>
            <a:off x="4663274" y="2742259"/>
            <a:ext cx="431800" cy="1030280"/>
            <a:chOff x="2970" y="1525"/>
            <a:chExt cx="272" cy="649"/>
          </a:xfrm>
        </p:grpSpPr>
        <p:sp>
          <p:nvSpPr>
            <p:cNvPr id="240" name="AutoShape 46"/>
            <p:cNvSpPr>
              <a:spLocks/>
            </p:cNvSpPr>
            <p:nvPr/>
          </p:nvSpPr>
          <p:spPr bwMode="auto">
            <a:xfrm rot="-5400000">
              <a:off x="3083" y="1412"/>
              <a:ext cx="45" cy="272"/>
            </a:xfrm>
            <a:prstGeom prst="leftBrace">
              <a:avLst>
                <a:gd name="adj1" fmla="val 5037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41" name="Text Box 47"/>
            <p:cNvSpPr txBox="1">
              <a:spLocks noChangeArrowheads="1"/>
            </p:cNvSpPr>
            <p:nvPr/>
          </p:nvSpPr>
          <p:spPr bwMode="auto">
            <a:xfrm>
              <a:off x="3016" y="1598"/>
              <a:ext cx="181"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中位片</a:t>
              </a:r>
            </a:p>
          </p:txBody>
        </p:sp>
      </p:grpSp>
      <p:grpSp>
        <p:nvGrpSpPr>
          <p:cNvPr id="219" name="Group 80"/>
          <p:cNvGrpSpPr>
            <a:grpSpLocks/>
          </p:cNvGrpSpPr>
          <p:nvPr/>
        </p:nvGrpSpPr>
        <p:grpSpPr bwMode="auto">
          <a:xfrm>
            <a:off x="1767674" y="4139264"/>
            <a:ext cx="4795834" cy="706435"/>
            <a:chOff x="1155" y="2451"/>
            <a:chExt cx="3021" cy="445"/>
          </a:xfrm>
        </p:grpSpPr>
        <p:sp>
          <p:nvSpPr>
            <p:cNvPr id="231" name="Text Box 52"/>
            <p:cNvSpPr txBox="1">
              <a:spLocks noChangeArrowheads="1"/>
            </p:cNvSpPr>
            <p:nvPr/>
          </p:nvSpPr>
          <p:spPr bwMode="auto">
            <a:xfrm>
              <a:off x="2435" y="2468"/>
              <a:ext cx="453" cy="173"/>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800"/>
                <a:t>04H</a:t>
              </a:r>
            </a:p>
          </p:txBody>
        </p:sp>
        <p:sp>
          <p:nvSpPr>
            <p:cNvPr id="232" name="Text Box 53"/>
            <p:cNvSpPr txBox="1">
              <a:spLocks noChangeArrowheads="1"/>
            </p:cNvSpPr>
            <p:nvPr/>
          </p:nvSpPr>
          <p:spPr bwMode="auto">
            <a:xfrm>
              <a:off x="1155" y="2704"/>
              <a:ext cx="453" cy="173"/>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800"/>
                <a:t>1 0 0 0</a:t>
              </a:r>
            </a:p>
          </p:txBody>
        </p:sp>
        <p:sp>
          <p:nvSpPr>
            <p:cNvPr id="233" name="Text Box 54"/>
            <p:cNvSpPr txBox="1">
              <a:spLocks noChangeArrowheads="1"/>
            </p:cNvSpPr>
            <p:nvPr/>
          </p:nvSpPr>
          <p:spPr bwMode="auto">
            <a:xfrm>
              <a:off x="3716" y="2478"/>
              <a:ext cx="453" cy="173"/>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800"/>
                <a:t>04H</a:t>
              </a:r>
            </a:p>
          </p:txBody>
        </p:sp>
        <p:sp>
          <p:nvSpPr>
            <p:cNvPr id="234" name="Text Box 55"/>
            <p:cNvSpPr txBox="1">
              <a:spLocks noChangeArrowheads="1"/>
            </p:cNvSpPr>
            <p:nvPr/>
          </p:nvSpPr>
          <p:spPr bwMode="auto">
            <a:xfrm>
              <a:off x="2426" y="2722"/>
              <a:ext cx="453" cy="173"/>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800"/>
                <a:t>0 1 0 0</a:t>
              </a:r>
            </a:p>
          </p:txBody>
        </p:sp>
        <p:sp>
          <p:nvSpPr>
            <p:cNvPr id="235" name="Text Box 56"/>
            <p:cNvSpPr txBox="1">
              <a:spLocks noChangeArrowheads="1"/>
            </p:cNvSpPr>
            <p:nvPr/>
          </p:nvSpPr>
          <p:spPr bwMode="auto">
            <a:xfrm>
              <a:off x="3723" y="2723"/>
              <a:ext cx="453" cy="173"/>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800"/>
                <a:t>0 1 0 0</a:t>
              </a:r>
            </a:p>
          </p:txBody>
        </p:sp>
        <p:sp>
          <p:nvSpPr>
            <p:cNvPr id="236" name="Text Box 57"/>
            <p:cNvSpPr txBox="1">
              <a:spLocks noChangeArrowheads="1"/>
            </p:cNvSpPr>
            <p:nvPr/>
          </p:nvSpPr>
          <p:spPr bwMode="auto">
            <a:xfrm>
              <a:off x="1175" y="2451"/>
              <a:ext cx="453" cy="173"/>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1800"/>
                <a:t>08H</a:t>
              </a:r>
            </a:p>
          </p:txBody>
        </p:sp>
        <p:sp>
          <p:nvSpPr>
            <p:cNvPr id="237" name="AutoShape 77"/>
            <p:cNvSpPr>
              <a:spLocks/>
            </p:cNvSpPr>
            <p:nvPr/>
          </p:nvSpPr>
          <p:spPr bwMode="auto">
            <a:xfrm rot="5400000">
              <a:off x="1351" y="2449"/>
              <a:ext cx="91" cy="454"/>
            </a:xfrm>
            <a:prstGeom prst="leftBrace">
              <a:avLst>
                <a:gd name="adj1" fmla="val 4157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8" name="AutoShape 78"/>
            <p:cNvSpPr>
              <a:spLocks/>
            </p:cNvSpPr>
            <p:nvPr/>
          </p:nvSpPr>
          <p:spPr bwMode="auto">
            <a:xfrm rot="5400000">
              <a:off x="2598" y="2459"/>
              <a:ext cx="91" cy="454"/>
            </a:xfrm>
            <a:prstGeom prst="leftBrace">
              <a:avLst>
                <a:gd name="adj1" fmla="val 4157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9" name="AutoShape 79"/>
            <p:cNvSpPr>
              <a:spLocks/>
            </p:cNvSpPr>
            <p:nvPr/>
          </p:nvSpPr>
          <p:spPr bwMode="auto">
            <a:xfrm rot="5400000">
              <a:off x="3886" y="2469"/>
              <a:ext cx="91" cy="454"/>
            </a:xfrm>
            <a:prstGeom prst="leftBrace">
              <a:avLst>
                <a:gd name="adj1" fmla="val 4157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
        <p:nvSpPr>
          <p:cNvPr id="220" name="Text Box 81"/>
          <p:cNvSpPr txBox="1">
            <a:spLocks noChangeArrowheads="1"/>
          </p:cNvSpPr>
          <p:nvPr/>
        </p:nvSpPr>
        <p:spPr bwMode="auto">
          <a:xfrm>
            <a:off x="6509536" y="838863"/>
            <a:ext cx="2379663" cy="396875"/>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36000" tIns="36000" rIns="36000" bIns="360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en-US" altLang="zh-CN" sz="2000"/>
              <a:t>74LS161</a:t>
            </a:r>
            <a:r>
              <a:rPr lang="zh-CN" altLang="en-US" sz="2000"/>
              <a:t>异步清零</a:t>
            </a:r>
          </a:p>
        </p:txBody>
      </p:sp>
      <p:sp>
        <p:nvSpPr>
          <p:cNvPr id="221" name="AutoShape 82"/>
          <p:cNvSpPr>
            <a:spLocks noChangeArrowheads="1"/>
          </p:cNvSpPr>
          <p:nvPr/>
        </p:nvSpPr>
        <p:spPr bwMode="auto">
          <a:xfrm>
            <a:off x="6593674" y="2092988"/>
            <a:ext cx="2233612" cy="1079500"/>
          </a:xfrm>
          <a:prstGeom prst="cloudCallout">
            <a:avLst>
              <a:gd name="adj1" fmla="val 52486"/>
              <a:gd name="adj2" fmla="val 125296"/>
            </a:avLst>
          </a:prstGeom>
          <a:solidFill>
            <a:srgbClr val="F0F0F0"/>
          </a:solidFill>
          <a:ln w="19050">
            <a:solidFill>
              <a:schemeClr val="accent2"/>
            </a:solidFill>
            <a:round/>
            <a:headEnd/>
            <a:tailEnd/>
          </a:ln>
        </p:spPr>
        <p:txBody>
          <a:bodyPr lIns="0" tIns="0" rIns="0" bIns="0"/>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需要几片？最大模值</a:t>
            </a:r>
            <a:r>
              <a:rPr lang="en-US" altLang="zh-CN" sz="2000"/>
              <a:t>=</a:t>
            </a:r>
            <a:r>
              <a:rPr lang="zh-CN" altLang="en-US" sz="2000"/>
              <a:t>？</a:t>
            </a:r>
          </a:p>
        </p:txBody>
      </p:sp>
      <p:sp>
        <p:nvSpPr>
          <p:cNvPr id="222" name="Text Box 83"/>
          <p:cNvSpPr txBox="1">
            <a:spLocks noChangeArrowheads="1"/>
          </p:cNvSpPr>
          <p:nvPr/>
        </p:nvSpPr>
        <p:spPr bwMode="auto">
          <a:xfrm>
            <a:off x="7609674" y="349913"/>
            <a:ext cx="1296987" cy="396875"/>
          </a:xfrm>
          <a:prstGeom prst="rect">
            <a:avLst/>
          </a:prstGeom>
          <a:noFill/>
          <a:ln w="1905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lIns="36000" tIns="36000" rIns="36000" bIns="3600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r>
              <a:rPr lang="zh-CN" altLang="en-US" sz="2000"/>
              <a:t>查手册</a:t>
            </a:r>
          </a:p>
        </p:txBody>
      </p:sp>
      <p:grpSp>
        <p:nvGrpSpPr>
          <p:cNvPr id="223" name="Group 102"/>
          <p:cNvGrpSpPr>
            <a:grpSpLocks/>
          </p:cNvGrpSpPr>
          <p:nvPr/>
        </p:nvGrpSpPr>
        <p:grpSpPr bwMode="auto">
          <a:xfrm>
            <a:off x="2748754" y="5290222"/>
            <a:ext cx="2333629" cy="1123952"/>
            <a:chOff x="1773" y="3176"/>
            <a:chExt cx="1470" cy="708"/>
          </a:xfrm>
        </p:grpSpPr>
        <p:sp>
          <p:nvSpPr>
            <p:cNvPr id="224" name="Rectangle 92"/>
            <p:cNvSpPr>
              <a:spLocks noChangeArrowheads="1"/>
            </p:cNvSpPr>
            <p:nvPr/>
          </p:nvSpPr>
          <p:spPr bwMode="auto">
            <a:xfrm>
              <a:off x="3107" y="3176"/>
              <a:ext cx="130" cy="179"/>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5" name="Line 93"/>
            <p:cNvSpPr>
              <a:spLocks noChangeShapeType="1"/>
            </p:cNvSpPr>
            <p:nvPr/>
          </p:nvSpPr>
          <p:spPr bwMode="auto">
            <a:xfrm flipH="1" flipV="1">
              <a:off x="3054" y="3200"/>
              <a:ext cx="189"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6" name="Line 95"/>
            <p:cNvSpPr>
              <a:spLocks noChangeShapeType="1"/>
            </p:cNvSpPr>
            <p:nvPr/>
          </p:nvSpPr>
          <p:spPr bwMode="auto">
            <a:xfrm>
              <a:off x="3062" y="3194"/>
              <a:ext cx="0" cy="6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7" name="Line 96"/>
            <p:cNvSpPr>
              <a:spLocks noChangeShapeType="1"/>
            </p:cNvSpPr>
            <p:nvPr/>
          </p:nvSpPr>
          <p:spPr bwMode="auto">
            <a:xfrm flipH="1">
              <a:off x="1791" y="3884"/>
              <a:ext cx="127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8" name="Line 97"/>
            <p:cNvSpPr>
              <a:spLocks noChangeShapeType="1"/>
            </p:cNvSpPr>
            <p:nvPr/>
          </p:nvSpPr>
          <p:spPr bwMode="auto">
            <a:xfrm flipV="1">
              <a:off x="1791" y="3385"/>
              <a:ext cx="0" cy="49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29" name="Oval 98"/>
            <p:cNvSpPr>
              <a:spLocks noChangeArrowheads="1"/>
            </p:cNvSpPr>
            <p:nvPr/>
          </p:nvSpPr>
          <p:spPr bwMode="auto">
            <a:xfrm>
              <a:off x="1773" y="3339"/>
              <a:ext cx="46" cy="46"/>
            </a:xfrm>
            <a:prstGeom prst="ellipse">
              <a:avLst/>
            </a:prstGeom>
            <a:solidFill>
              <a:schemeClr val="tx1"/>
            </a:solidFill>
            <a:ln w="19050" algn="ctr">
              <a:solidFill>
                <a:schemeClr val="tx1"/>
              </a:solidFill>
              <a:round/>
              <a:headEnd/>
              <a:tailEnd/>
            </a:ln>
          </p:spPr>
          <p:txBody>
            <a:bodyPr wrap="none"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sp>
          <p:nvSpPr>
            <p:cNvPr id="230" name="Rectangle 101"/>
            <p:cNvSpPr>
              <a:spLocks noChangeArrowheads="1"/>
            </p:cNvSpPr>
            <p:nvPr/>
          </p:nvSpPr>
          <p:spPr bwMode="auto">
            <a:xfrm>
              <a:off x="3079" y="3375"/>
              <a:ext cx="114" cy="78"/>
            </a:xfrm>
            <a:prstGeom prst="rect">
              <a:avLst/>
            </a:prstGeom>
            <a:solidFill>
              <a:schemeClr val="bg1"/>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defPPr>
                <a:defRPr lang="zh-CN"/>
              </a:defPPr>
              <a:lvl1pPr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1pPr>
              <a:lvl2pPr marL="4572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2pPr>
              <a:lvl3pPr marL="9144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3pPr>
              <a:lvl4pPr marL="13716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4pPr>
              <a:lvl5pPr marL="1828800" algn="ctr" rtl="0" eaLnBrk="0" fontAlgn="base" hangingPunct="0">
                <a:spcBef>
                  <a:spcPct val="5000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endParaRPr lang="zh-CN" altLang="en-US"/>
            </a:p>
          </p:txBody>
        </p:sp>
      </p:grpSp>
    </p:spTree>
    <p:extLst>
      <p:ext uri="{BB962C8B-B14F-4D97-AF65-F5344CB8AC3E}">
        <p14:creationId xmlns:p14="http://schemas.microsoft.com/office/powerpoint/2010/main" val="173582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barn(inVertical)">
                                      <p:cBhvr>
                                        <p:cTn id="7" dur="500"/>
                                        <p:tgtEl>
                                          <p:spTgt spid="18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0"/>
                                        </p:tgtEl>
                                        <p:attrNameLst>
                                          <p:attrName>style.visibility</p:attrName>
                                        </p:attrNameLst>
                                      </p:cBhvr>
                                      <p:to>
                                        <p:strVal val="visible"/>
                                      </p:to>
                                    </p:set>
                                    <p:animEffect transition="in" filter="barn(inVertical)">
                                      <p:cBhvr>
                                        <p:cTn id="10" dur="500"/>
                                        <p:tgtEl>
                                          <p:spTgt spid="2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barn(inVertical)">
                                      <p:cBhvr>
                                        <p:cTn id="13" dur="500"/>
                                        <p:tgtEl>
                                          <p:spTgt spid="211"/>
                                        </p:tgtEl>
                                      </p:cBhvr>
                                    </p:animEffect>
                                  </p:childTnLst>
                                </p:cTn>
                              </p:par>
                              <p:par>
                                <p:cTn id="14" presetID="16" presetClass="entr" presetSubtype="21"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barn(inVertical)">
                                      <p:cBhvr>
                                        <p:cTn id="16" dur="500"/>
                                        <p:tgtEl>
                                          <p:spTgt spid="212"/>
                                        </p:tgtEl>
                                      </p:cBhvr>
                                    </p:animEffect>
                                  </p:childTnLst>
                                </p:cTn>
                              </p:par>
                              <p:par>
                                <p:cTn id="17" presetID="16" presetClass="entr" presetSubtype="21" fill="hold" nodeType="withEffect">
                                  <p:stCondLst>
                                    <p:cond delay="0"/>
                                  </p:stCondLst>
                                  <p:childTnLst>
                                    <p:set>
                                      <p:cBhvr>
                                        <p:cTn id="18" dur="1" fill="hold">
                                          <p:stCondLst>
                                            <p:cond delay="0"/>
                                          </p:stCondLst>
                                        </p:cTn>
                                        <p:tgtEl>
                                          <p:spTgt spid="213"/>
                                        </p:tgtEl>
                                        <p:attrNameLst>
                                          <p:attrName>style.visibility</p:attrName>
                                        </p:attrNameLst>
                                      </p:cBhvr>
                                      <p:to>
                                        <p:strVal val="visible"/>
                                      </p:to>
                                    </p:set>
                                    <p:animEffect transition="in" filter="barn(inVertical)">
                                      <p:cBhvr>
                                        <p:cTn id="19" dur="500"/>
                                        <p:tgtEl>
                                          <p:spTgt spid="21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17"/>
                                        </p:tgtEl>
                                        <p:attrNameLst>
                                          <p:attrName>style.visibility</p:attrName>
                                        </p:attrNameLst>
                                      </p:cBhvr>
                                      <p:to>
                                        <p:strVal val="visible"/>
                                      </p:to>
                                    </p:set>
                                    <p:animEffect transition="in" filter="barn(inVertical)">
                                      <p:cBhvr>
                                        <p:cTn id="22" dur="500"/>
                                        <p:tgtEl>
                                          <p:spTgt spid="217"/>
                                        </p:tgtEl>
                                      </p:cBhvr>
                                    </p:animEffect>
                                  </p:childTnLst>
                                </p:cTn>
                              </p:par>
                              <p:par>
                                <p:cTn id="23" presetID="16" presetClass="entr" presetSubtype="21" fill="hold" nodeType="withEffect">
                                  <p:stCondLst>
                                    <p:cond delay="0"/>
                                  </p:stCondLst>
                                  <p:childTnLst>
                                    <p:set>
                                      <p:cBhvr>
                                        <p:cTn id="24" dur="1" fill="hold">
                                          <p:stCondLst>
                                            <p:cond delay="0"/>
                                          </p:stCondLst>
                                        </p:cTn>
                                        <p:tgtEl>
                                          <p:spTgt spid="218"/>
                                        </p:tgtEl>
                                        <p:attrNameLst>
                                          <p:attrName>style.visibility</p:attrName>
                                        </p:attrNameLst>
                                      </p:cBhvr>
                                      <p:to>
                                        <p:strVal val="visible"/>
                                      </p:to>
                                    </p:set>
                                    <p:animEffect transition="in" filter="barn(inVertical)">
                                      <p:cBhvr>
                                        <p:cTn id="25" dur="500"/>
                                        <p:tgtEl>
                                          <p:spTgt spid="218"/>
                                        </p:tgtEl>
                                      </p:cBhvr>
                                    </p:animEffect>
                                  </p:childTnLst>
                                </p:cTn>
                              </p:par>
                              <p:par>
                                <p:cTn id="26" presetID="16" presetClass="entr" presetSubtype="21" fill="hold" nodeType="withEffect">
                                  <p:stCondLst>
                                    <p:cond delay="0"/>
                                  </p:stCondLst>
                                  <p:childTnLst>
                                    <p:set>
                                      <p:cBhvr>
                                        <p:cTn id="27" dur="1" fill="hold">
                                          <p:stCondLst>
                                            <p:cond delay="0"/>
                                          </p:stCondLst>
                                        </p:cTn>
                                        <p:tgtEl>
                                          <p:spTgt spid="219"/>
                                        </p:tgtEl>
                                        <p:attrNameLst>
                                          <p:attrName>style.visibility</p:attrName>
                                        </p:attrNameLst>
                                      </p:cBhvr>
                                      <p:to>
                                        <p:strVal val="visible"/>
                                      </p:to>
                                    </p:set>
                                    <p:animEffect transition="in" filter="barn(inVertical)">
                                      <p:cBhvr>
                                        <p:cTn id="28" dur="500"/>
                                        <p:tgtEl>
                                          <p:spTgt spid="219"/>
                                        </p:tgtEl>
                                      </p:cBhvr>
                                    </p:animEffect>
                                  </p:childTnLst>
                                </p:cTn>
                              </p:par>
                              <p:par>
                                <p:cTn id="29" presetID="16" presetClass="entr" presetSubtype="21" fill="hold" nodeType="withEffect">
                                  <p:stCondLst>
                                    <p:cond delay="0"/>
                                  </p:stCondLst>
                                  <p:childTnLst>
                                    <p:set>
                                      <p:cBhvr>
                                        <p:cTn id="30" dur="1" fill="hold">
                                          <p:stCondLst>
                                            <p:cond delay="0"/>
                                          </p:stCondLst>
                                        </p:cTn>
                                        <p:tgtEl>
                                          <p:spTgt spid="223"/>
                                        </p:tgtEl>
                                        <p:attrNameLst>
                                          <p:attrName>style.visibility</p:attrName>
                                        </p:attrNameLst>
                                      </p:cBhvr>
                                      <p:to>
                                        <p:strVal val="visible"/>
                                      </p:to>
                                    </p:set>
                                    <p:animEffect transition="in" filter="barn(inVertical)">
                                      <p:cBhvr>
                                        <p:cTn id="31"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1" grpId="0" animBg="1"/>
      <p:bldP spid="217"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txBox="1">
            <a:spLocks/>
          </p:cNvSpPr>
          <p:nvPr/>
        </p:nvSpPr>
        <p:spPr bwMode="auto">
          <a:xfrm>
            <a:off x="0" y="1927"/>
            <a:ext cx="7848600" cy="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lnSpc>
                <a:spcPct val="97000"/>
              </a:lnSpc>
              <a:spcBef>
                <a:spcPct val="0"/>
              </a:spcBef>
              <a:spcAft>
                <a:spcPct val="0"/>
              </a:spcAft>
              <a:defRPr sz="2600" b="1">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dirty="0">
                <a:solidFill>
                  <a:schemeClr val="tx1"/>
                </a:solidFill>
              </a:rPr>
              <a:t>第四章 时序逻辑</a:t>
            </a:r>
            <a:r>
              <a:rPr lang="en-US" altLang="zh-CN" dirty="0">
                <a:solidFill>
                  <a:schemeClr val="tx1"/>
                </a:solidFill>
              </a:rPr>
              <a:t>\</a:t>
            </a:r>
            <a:r>
              <a:rPr lang="zh-CN" altLang="en-US" dirty="0">
                <a:solidFill>
                  <a:schemeClr val="tx1"/>
                </a:solidFill>
              </a:rPr>
              <a:t>第四节  计数器</a:t>
            </a:r>
          </a:p>
        </p:txBody>
      </p:sp>
      <p:pic>
        <p:nvPicPr>
          <p:cNvPr id="243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03" y="554633"/>
            <a:ext cx="8808868" cy="58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99591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2633" y="1808892"/>
            <a:ext cx="6754634" cy="1194173"/>
          </a:xfrm>
        </p:spPr>
        <p:txBody>
          <a:bodyPr/>
          <a:lstStyle/>
          <a:p>
            <a:r>
              <a:rPr lang="zh-CN" altLang="en-US" dirty="0"/>
              <a:t>第五节  定时脉冲产生器</a:t>
            </a:r>
            <a:br>
              <a:rPr lang="en-US" altLang="zh-CN" dirty="0"/>
            </a:br>
            <a:endParaRPr lang="zh-CN" altLang="en-US" dirty="0"/>
          </a:p>
        </p:txBody>
      </p:sp>
      <p:sp>
        <p:nvSpPr>
          <p:cNvPr id="4" name="标题 3"/>
          <p:cNvSpPr txBox="1">
            <a:spLocks/>
          </p:cNvSpPr>
          <p:nvPr/>
        </p:nvSpPr>
        <p:spPr bwMode="auto">
          <a:xfrm>
            <a:off x="1691808" y="593811"/>
            <a:ext cx="6480432" cy="89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97000"/>
              </a:lnSpc>
              <a:spcBef>
                <a:spcPct val="0"/>
              </a:spcBef>
              <a:spcAft>
                <a:spcPct val="0"/>
              </a:spcAft>
              <a:defRPr sz="4000" b="1" cap="all">
                <a:solidFill>
                  <a:schemeClr val="tx2"/>
                </a:solidFill>
                <a:latin typeface="+mj-lt"/>
                <a:ea typeface="+mj-ea"/>
                <a:cs typeface="+mj-cs"/>
              </a:defRPr>
            </a:lvl1pPr>
            <a:lvl2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2pPr>
            <a:lvl3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3pPr>
            <a:lvl4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4pPr>
            <a:lvl5pPr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5pPr>
            <a:lvl6pPr marL="4572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6pPr>
            <a:lvl7pPr marL="9144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7pPr>
            <a:lvl8pPr marL="13716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8pPr>
            <a:lvl9pPr marL="1828800" algn="l" rtl="0" eaLnBrk="0" fontAlgn="base" hangingPunct="0">
              <a:lnSpc>
                <a:spcPct val="97000"/>
              </a:lnSpc>
              <a:spcBef>
                <a:spcPct val="0"/>
              </a:spcBef>
              <a:spcAft>
                <a:spcPct val="0"/>
              </a:spcAft>
              <a:defRPr sz="2600" b="1">
                <a:solidFill>
                  <a:schemeClr val="tx2"/>
                </a:solidFill>
                <a:latin typeface="黑体" pitchFamily="49" charset="-122"/>
                <a:ea typeface="黑体" pitchFamily="49" charset="-122"/>
              </a:defRPr>
            </a:lvl9pPr>
          </a:lstStyle>
          <a:p>
            <a:r>
              <a:rPr lang="zh-CN" altLang="en-US" sz="6000" dirty="0"/>
              <a:t>第四章  时序逻辑</a:t>
            </a:r>
          </a:p>
        </p:txBody>
      </p:sp>
      <p:sp>
        <p:nvSpPr>
          <p:cNvPr id="5" name="内容占位符 4"/>
          <p:cNvSpPr txBox="1">
            <a:spLocks/>
          </p:cNvSpPr>
          <p:nvPr/>
        </p:nvSpPr>
        <p:spPr bwMode="auto">
          <a:xfrm>
            <a:off x="2186841" y="2663949"/>
            <a:ext cx="5670378" cy="21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lnSpc>
                <a:spcPct val="97000"/>
              </a:lnSpc>
              <a:spcBef>
                <a:spcPct val="20000"/>
              </a:spcBef>
              <a:spcAft>
                <a:spcPct val="20000"/>
              </a:spcAft>
              <a:buClr>
                <a:schemeClr val="folHlink"/>
              </a:buClr>
              <a:buFont typeface="Wingdings" pitchFamily="2" charset="2"/>
              <a:buNone/>
              <a:defRPr sz="2000" b="1">
                <a:solidFill>
                  <a:schemeClr val="tx1"/>
                </a:solidFill>
                <a:latin typeface="+mn-lt"/>
                <a:ea typeface="+mn-ea"/>
                <a:cs typeface="+mn-cs"/>
              </a:defRPr>
            </a:lvl1pPr>
            <a:lvl2pPr marL="457200" indent="0" algn="l" rtl="0" eaLnBrk="0" fontAlgn="base" hangingPunct="0">
              <a:lnSpc>
                <a:spcPct val="97000"/>
              </a:lnSpc>
              <a:spcBef>
                <a:spcPct val="20000"/>
              </a:spcBef>
              <a:spcAft>
                <a:spcPct val="20000"/>
              </a:spcAft>
              <a:buClr>
                <a:schemeClr val="folHlink"/>
              </a:buClr>
              <a:buFont typeface="Arial" charset="0"/>
              <a:buNone/>
              <a:defRPr sz="1800" b="1">
                <a:solidFill>
                  <a:schemeClr val="tx1"/>
                </a:solidFill>
                <a:latin typeface="+mn-lt"/>
                <a:ea typeface="+mn-ea"/>
              </a:defRPr>
            </a:lvl2pPr>
            <a:lvl3pPr marL="914400" indent="0" algn="l" rtl="0" eaLnBrk="0" fontAlgn="base" hangingPunct="0">
              <a:lnSpc>
                <a:spcPct val="97000"/>
              </a:lnSpc>
              <a:spcBef>
                <a:spcPct val="20000"/>
              </a:spcBef>
              <a:spcAft>
                <a:spcPct val="20000"/>
              </a:spcAft>
              <a:buClr>
                <a:schemeClr val="folHlink"/>
              </a:buClr>
              <a:buNone/>
              <a:defRPr sz="1600" b="1">
                <a:solidFill>
                  <a:schemeClr val="tx1"/>
                </a:solidFill>
                <a:latin typeface="Arial" pitchFamily="34" charset="0"/>
                <a:ea typeface="+mn-ea"/>
              </a:defRPr>
            </a:lvl3pPr>
            <a:lvl4pPr marL="1371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4pPr>
            <a:lvl5pPr marL="18288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5pPr>
            <a:lvl6pPr marL="22860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6pPr>
            <a:lvl7pPr marL="27432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7pPr>
            <a:lvl8pPr marL="32004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8pPr>
            <a:lvl9pPr marL="3657600" indent="0" algn="l" rtl="0" eaLnBrk="0" fontAlgn="base" hangingPunct="0">
              <a:lnSpc>
                <a:spcPct val="97000"/>
              </a:lnSpc>
              <a:spcBef>
                <a:spcPct val="20000"/>
              </a:spcBef>
              <a:spcAft>
                <a:spcPct val="20000"/>
              </a:spcAft>
              <a:buClr>
                <a:schemeClr val="folHlink"/>
              </a:buClr>
              <a:buFont typeface="Wingdings" pitchFamily="2" charset="2"/>
              <a:buNone/>
              <a:defRPr sz="1400" b="1">
                <a:solidFill>
                  <a:schemeClr val="tx1"/>
                </a:solidFill>
                <a:latin typeface="Arial" pitchFamily="34" charset="0"/>
                <a:ea typeface="+mn-ea"/>
              </a:defRPr>
            </a:lvl9pPr>
          </a:lstStyle>
          <a:p>
            <a:pPr marL="342900" indent="-342900">
              <a:buFont typeface="Wingdings" pitchFamily="2" charset="2"/>
              <a:buChar char="Ø"/>
            </a:pPr>
            <a:r>
              <a:rPr lang="zh-CN" altLang="en-US" dirty="0"/>
              <a:t>时钟脉冲源电路</a:t>
            </a:r>
            <a:endParaRPr lang="en-US" altLang="zh-CN" dirty="0"/>
          </a:p>
          <a:p>
            <a:pPr marL="342900" indent="-342900">
              <a:buFont typeface="Wingdings" pitchFamily="2" charset="2"/>
              <a:buChar char="Ø"/>
            </a:pPr>
            <a:r>
              <a:rPr lang="zh-CN" altLang="en-US" dirty="0"/>
              <a:t>石英晶体振荡器</a:t>
            </a:r>
            <a:endParaRPr lang="en-US" altLang="zh-CN" dirty="0"/>
          </a:p>
          <a:p>
            <a:pPr marL="342900" indent="-342900">
              <a:buFont typeface="Wingdings" pitchFamily="2" charset="2"/>
              <a:buChar char="Ø"/>
            </a:pPr>
            <a:r>
              <a:rPr lang="zh-CN" altLang="en-US" dirty="0"/>
              <a:t>节拍脉冲产生器</a:t>
            </a:r>
            <a:endParaRPr lang="en-US" altLang="zh-CN" dirty="0"/>
          </a:p>
          <a:p>
            <a:pPr marL="342900" indent="-342900">
              <a:buFont typeface="Wingdings" pitchFamily="2" charset="2"/>
              <a:buChar char="Ø"/>
            </a:pPr>
            <a:endParaRPr lang="en-US" altLang="zh-CN" dirty="0"/>
          </a:p>
          <a:p>
            <a:pPr marL="342900" indent="-342900">
              <a:buFont typeface="Wingdings" pitchFamily="2" charset="2"/>
              <a:buChar char="Ø"/>
            </a:pPr>
            <a:endParaRPr lang="en-US" altLang="zh-CN" dirty="0"/>
          </a:p>
        </p:txBody>
      </p:sp>
    </p:spTree>
    <p:extLst>
      <p:ext uri="{BB962C8B-B14F-4D97-AF65-F5344CB8AC3E}">
        <p14:creationId xmlns:p14="http://schemas.microsoft.com/office/powerpoint/2010/main" val="2887994667"/>
      </p:ext>
    </p:extLst>
  </p:cSld>
  <p:clrMapOvr>
    <a:masterClrMapping/>
  </p:clrMapOvr>
</p:sld>
</file>

<file path=ppt/theme/theme1.xml><?xml version="1.0" encoding="utf-8"?>
<a:theme xmlns:a="http://schemas.openxmlformats.org/drawingml/2006/main" name="Lenovo_Corporate_Template_White">
  <a:themeElements>
    <a:clrScheme name="">
      <a:dk1>
        <a:srgbClr val="000000"/>
      </a:dk1>
      <a:lt1>
        <a:srgbClr val="FFFFFF"/>
      </a:lt1>
      <a:dk2>
        <a:srgbClr val="00529B"/>
      </a:dk2>
      <a:lt2>
        <a:srgbClr val="808080"/>
      </a:lt2>
      <a:accent1>
        <a:srgbClr val="FFCC00"/>
      </a:accent1>
      <a:accent2>
        <a:srgbClr val="000000"/>
      </a:accent2>
      <a:accent3>
        <a:srgbClr val="FFFFFF"/>
      </a:accent3>
      <a:accent4>
        <a:srgbClr val="000000"/>
      </a:accent4>
      <a:accent5>
        <a:srgbClr val="FFE2AA"/>
      </a:accent5>
      <a:accent6>
        <a:srgbClr val="000000"/>
      </a:accent6>
      <a:hlink>
        <a:srgbClr val="EE0802"/>
      </a:hlink>
      <a:folHlink>
        <a:srgbClr val="FF9900"/>
      </a:folHlink>
    </a:clrScheme>
    <a:fontScheme name="Lenovo_Corporate_Template_White">
      <a:majorFont>
        <a:latin typeface="黑体"/>
        <a:ea typeface="黑体"/>
        <a:cs typeface=""/>
      </a:majorFont>
      <a:minorFont>
        <a:latin typeface="华文细黑"/>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defRPr kumimoji="0" lang="en-GB" sz="1800" b="1" i="0" u="none" strike="noStrike" cap="none" normalizeH="0" baseline="0" smtClean="0">
            <a:ln>
              <a:noFill/>
            </a:ln>
            <a:solidFill>
              <a:schemeClr val="bg1"/>
            </a:solidFill>
            <a:effectLst/>
            <a:latin typeface="黑体" pitchFamily="49" charset="-122"/>
            <a:ea typeface="宋体" pitchFamily="2" charset="-122"/>
          </a:defRPr>
        </a:defPPr>
      </a:lstStyle>
    </a:spDef>
    <a:lnDef>
      <a:spPr bwMode="auto">
        <a:xfrm>
          <a:off x="0" y="0"/>
          <a:ext cx="1" cy="1"/>
        </a:xfrm>
        <a:custGeom>
          <a:avLst/>
          <a:gdLst/>
          <a:ahLst/>
          <a:cxnLst/>
          <a:rect l="0" t="0" r="0" b="0"/>
          <a:pathLst/>
        </a:custGeom>
        <a:solidFill>
          <a:srgbClr val="000000"/>
        </a:solidFill>
        <a:ln w="254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Tx/>
          <a:buSzPct val="100000"/>
          <a:buFont typeface="Times New Roman" pitchFamily="18" charset="0"/>
          <a:buNone/>
          <a:tabLst/>
          <a:defRPr kumimoji="0" lang="en-GB" sz="1800" b="1" i="0" u="none" strike="noStrike" cap="none" normalizeH="0" baseline="0" smtClean="0">
            <a:ln>
              <a:noFill/>
            </a:ln>
            <a:solidFill>
              <a:schemeClr val="bg1"/>
            </a:solidFill>
            <a:effectLst/>
            <a:latin typeface="黑体" pitchFamily="49" charset="-122"/>
            <a:ea typeface="宋体" pitchFamily="2" charset="-122"/>
          </a:defRPr>
        </a:defPPr>
      </a:lstStyle>
    </a:lnDef>
  </a:objectDefaults>
  <a:extraClrSchemeLst>
    <a:extraClrScheme>
      <a:clrScheme name="Lenovo_Corporate_Template_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novo_Corporate_Template_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novo_Corporate_Template_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novo_Corporate_Template_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novo_Corporate_Template_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novo_Corporate_Template_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novo_Corporate_Template_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novo_Corporate_Template_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novo_Corporate_Template_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novo_Corporate_Template_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novo_Corporate_Template_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novo_Corporate_Template_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novo_Corporate_Template_White 13">
        <a:dk1>
          <a:srgbClr val="000000"/>
        </a:dk1>
        <a:lt1>
          <a:srgbClr val="FFFFFF"/>
        </a:lt1>
        <a:dk2>
          <a:srgbClr val="000000"/>
        </a:dk2>
        <a:lt2>
          <a:srgbClr val="EAEAEA"/>
        </a:lt2>
        <a:accent1>
          <a:srgbClr val="EAEAEA"/>
        </a:accent1>
        <a:accent2>
          <a:srgbClr val="969696"/>
        </a:accent2>
        <a:accent3>
          <a:srgbClr val="FFFFFF"/>
        </a:accent3>
        <a:accent4>
          <a:srgbClr val="000000"/>
        </a:accent4>
        <a:accent5>
          <a:srgbClr val="F3F3F3"/>
        </a:accent5>
        <a:accent6>
          <a:srgbClr val="878787"/>
        </a:accent6>
        <a:hlink>
          <a:srgbClr val="ED1C24"/>
        </a:hlink>
        <a:folHlink>
          <a:srgbClr val="993617"/>
        </a:folHlink>
      </a:clrScheme>
      <a:clrMap bg1="lt1" tx1="dk1" bg2="lt2" tx2="dk2" accent1="accent1" accent2="accent2" accent3="accent3" accent4="accent4" accent5="accent5" accent6="accent6" hlink="hlink" folHlink="folHlink"/>
    </a:extraClrScheme>
    <a:extraClrScheme>
      <a:clrScheme name="Lenovo_Corporate_Template_White 14">
        <a:dk1>
          <a:srgbClr val="000000"/>
        </a:dk1>
        <a:lt1>
          <a:srgbClr val="FFFFFF"/>
        </a:lt1>
        <a:dk2>
          <a:srgbClr val="000000"/>
        </a:dk2>
        <a:lt2>
          <a:srgbClr val="969696"/>
        </a:lt2>
        <a:accent1>
          <a:srgbClr val="FFC726"/>
        </a:accent1>
        <a:accent2>
          <a:srgbClr val="00529B"/>
        </a:accent2>
        <a:accent3>
          <a:srgbClr val="FFFFFF"/>
        </a:accent3>
        <a:accent4>
          <a:srgbClr val="000000"/>
        </a:accent4>
        <a:accent5>
          <a:srgbClr val="FFE0AC"/>
        </a:accent5>
        <a:accent6>
          <a:srgbClr val="00498C"/>
        </a:accent6>
        <a:hlink>
          <a:srgbClr val="5F5F5F"/>
        </a:hlink>
        <a:folHlink>
          <a:srgbClr val="FF1100"/>
        </a:folHlink>
      </a:clrScheme>
      <a:clrMap bg1="lt1" tx1="dk1" bg2="lt2" tx2="dk2" accent1="accent1" accent2="accent2" accent3="accent3" accent4="accent4" accent5="accent5" accent6="accent6" hlink="hlink" folHlink="folHlink"/>
    </a:extraClrScheme>
    <a:extraClrScheme>
      <a:clrScheme name="Lenovo_Corporate_Template_White 15">
        <a:dk1>
          <a:srgbClr val="000000"/>
        </a:dk1>
        <a:lt1>
          <a:srgbClr val="FFFFFF"/>
        </a:lt1>
        <a:dk2>
          <a:srgbClr val="0066CC"/>
        </a:dk2>
        <a:lt2>
          <a:srgbClr val="969696"/>
        </a:lt2>
        <a:accent1>
          <a:srgbClr val="FFC726"/>
        </a:accent1>
        <a:accent2>
          <a:srgbClr val="FF9900"/>
        </a:accent2>
        <a:accent3>
          <a:srgbClr val="FFFFFF"/>
        </a:accent3>
        <a:accent4>
          <a:srgbClr val="000000"/>
        </a:accent4>
        <a:accent5>
          <a:srgbClr val="FFE0AC"/>
        </a:accent5>
        <a:accent6>
          <a:srgbClr val="E78A00"/>
        </a:accent6>
        <a:hlink>
          <a:srgbClr val="009900"/>
        </a:hlink>
        <a:folHlink>
          <a:srgbClr val="FF1100"/>
        </a:folHlink>
      </a:clrScheme>
      <a:clrMap bg1="lt1" tx1="dk1" bg2="lt2" tx2="dk2" accent1="accent1" accent2="accent2" accent3="accent3" accent4="accent4" accent5="accent5" accent6="accent6" hlink="hlink" folHlink="folHlink"/>
    </a:extraClrScheme>
    <a:extraClrScheme>
      <a:clrScheme name="Lenovo_Corporate_Template_White 16">
        <a:dk1>
          <a:srgbClr val="000000"/>
        </a:dk1>
        <a:lt1>
          <a:srgbClr val="FFFFFF"/>
        </a:lt1>
        <a:dk2>
          <a:srgbClr val="0066CC"/>
        </a:dk2>
        <a:lt2>
          <a:srgbClr val="969696"/>
        </a:lt2>
        <a:accent1>
          <a:srgbClr val="FFC726"/>
        </a:accent1>
        <a:accent2>
          <a:srgbClr val="0066CC"/>
        </a:accent2>
        <a:accent3>
          <a:srgbClr val="FFFFFF"/>
        </a:accent3>
        <a:accent4>
          <a:srgbClr val="000000"/>
        </a:accent4>
        <a:accent5>
          <a:srgbClr val="FFE0AC"/>
        </a:accent5>
        <a:accent6>
          <a:srgbClr val="005CB9"/>
        </a:accent6>
        <a:hlink>
          <a:srgbClr val="009900"/>
        </a:hlink>
        <a:folHlink>
          <a:srgbClr val="FF11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18957</TotalTime>
  <Pages>0</Pages>
  <Words>11829</Words>
  <Characters>0</Characters>
  <Application>Microsoft Office PowerPoint</Application>
  <DocSecurity>0</DocSecurity>
  <PresentationFormat>全屏显示(4:3)</PresentationFormat>
  <Lines>0</Lines>
  <Paragraphs>4086</Paragraphs>
  <Slides>140</Slides>
  <Notes>0</Notes>
  <HiddenSlides>4</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140</vt:i4>
      </vt:variant>
    </vt:vector>
  </HeadingPairs>
  <TitlesOfParts>
    <vt:vector size="157" baseType="lpstr">
      <vt:lpstr>MingLiU</vt:lpstr>
      <vt:lpstr>黑体</vt:lpstr>
      <vt:lpstr>华文楷体</vt:lpstr>
      <vt:lpstr>华文细黑</vt:lpstr>
      <vt:lpstr>华文新魏</vt:lpstr>
      <vt:lpstr>楷体_GB2312</vt:lpstr>
      <vt:lpstr>宋体</vt:lpstr>
      <vt:lpstr>Arial</vt:lpstr>
      <vt:lpstr>Calibri</vt:lpstr>
      <vt:lpstr>Times New Roman</vt:lpstr>
      <vt:lpstr>Verdana</vt:lpstr>
      <vt:lpstr>Wingdings</vt:lpstr>
      <vt:lpstr>Lenovo_Corporate_Template_White</vt:lpstr>
      <vt:lpstr>公式</vt:lpstr>
      <vt:lpstr>Equation</vt:lpstr>
      <vt:lpstr>Visio</vt:lpstr>
      <vt:lpstr>Microsoft 公式 3.0</vt:lpstr>
      <vt:lpstr>PowerPoint 演示文稿</vt:lpstr>
      <vt:lpstr>第四章  时序逻辑</vt:lpstr>
      <vt:lpstr>第一节  锁存器(Latch)  </vt:lpstr>
      <vt:lpstr>第四章  时序逻辑\第一节  锁存器</vt:lpstr>
      <vt:lpstr>第四章  时序逻辑\第一节  锁存器</vt:lpstr>
      <vt:lpstr>第四章  时序逻辑\第一节  锁存器</vt:lpstr>
      <vt:lpstr>第四章  时序逻辑\第一节  锁存器</vt:lpstr>
      <vt:lpstr>第四章  时序逻辑\第一节  锁存器</vt:lpstr>
      <vt:lpstr>第四章  时序逻辑\第一节  锁存器</vt:lpstr>
      <vt:lpstr>第四章  时序逻辑\第一节  锁存器(Latch)</vt:lpstr>
      <vt:lpstr>第四章  时序逻辑\第一节  锁存器</vt:lpstr>
      <vt:lpstr>第四章  时序逻辑\第一节  锁存器(Latch)</vt:lpstr>
      <vt:lpstr>第四章  时序逻辑\第一节  锁存器(Latch)</vt:lpstr>
      <vt:lpstr>第四章  时序逻辑\第一节  锁存器(Latch)</vt:lpstr>
      <vt:lpstr>时序逻辑表达式的推导</vt:lpstr>
      <vt:lpstr>第四章  时序逻辑\第一节  锁存器</vt:lpstr>
      <vt:lpstr>第四章  时序逻辑\第一节  锁存器</vt:lpstr>
      <vt:lpstr>第四章  时序逻辑\第一节  锁存器</vt:lpstr>
      <vt:lpstr>第四章  时序逻辑\第一节  锁存器</vt:lpstr>
      <vt:lpstr>第四章  时序逻辑\第一节  锁存器</vt:lpstr>
      <vt:lpstr>第四章  时序逻辑\第一节  锁存器</vt:lpstr>
      <vt:lpstr>第二节  触发器(Flip-Flop)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SR触发器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第三节  寄存器和移位寄存器  </vt:lpstr>
      <vt:lpstr>PowerPoint 演示文稿</vt:lpstr>
      <vt:lpstr>PowerPoint 演示文稿</vt:lpstr>
      <vt:lpstr>第四章  时序逻辑\第一节  锁存器</vt:lpstr>
      <vt:lpstr>PowerPoint 演示文稿</vt:lpstr>
      <vt:lpstr>PowerPoint 演示文稿</vt:lpstr>
      <vt:lpstr>PowerPoint 演示文稿</vt:lpstr>
      <vt:lpstr>PowerPoint 演示文稿</vt:lpstr>
      <vt:lpstr>第四节  计数器 </vt:lpstr>
      <vt:lpstr>PowerPoint 演示文稿</vt:lpstr>
      <vt:lpstr>PowerPoint 演示文稿</vt:lpstr>
      <vt:lpstr>PowerPoint 演示文稿</vt:lpstr>
      <vt:lpstr>PowerPoint 演示文稿</vt:lpstr>
      <vt:lpstr> </vt:lpstr>
      <vt:lpstr> </vt:lpstr>
      <vt:lpstr> </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第五节  定时脉冲产生器 </vt:lpstr>
      <vt:lpstr>PowerPoint 演示文稿</vt:lpstr>
      <vt:lpstr>PowerPoint 演示文稿</vt:lpstr>
      <vt:lpstr>PowerPoint 演示文稿</vt:lpstr>
      <vt:lpstr>PowerPoint 演示文稿</vt:lpstr>
      <vt:lpstr>PowerPoint 演示文稿</vt:lpstr>
      <vt:lpstr>作业</vt:lpstr>
      <vt:lpstr>第六节  同步时序逻辑分析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作业</vt:lpstr>
      <vt:lpstr>第七节  同步时序逻辑设计</vt:lpstr>
      <vt:lpstr> </vt:lpstr>
      <vt:lpstr> </vt:lpstr>
      <vt:lpstr> </vt:lpstr>
      <vt:lpstr> </vt:lpstr>
      <vt:lpstr> </vt:lpstr>
      <vt:lpstr>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骞荤伅鐗?1</dc:title>
  <dc:creator>鏉庣妗?</dc:creator>
  <cp:lastModifiedBy>Yu</cp:lastModifiedBy>
  <cp:revision>1634</cp:revision>
  <cp:lastPrinted>1601-01-01T00:00:00Z</cp:lastPrinted>
  <dcterms:created xsi:type="dcterms:W3CDTF">2011-03-29T02:18:44Z</dcterms:created>
  <dcterms:modified xsi:type="dcterms:W3CDTF">2021-10-12T12:29:17Z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2052-6.6.0.2699</vt:lpwstr>
  </property>
</Properties>
</file>